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61" r:id="rId3"/>
    <p:sldId id="262" r:id="rId4"/>
    <p:sldId id="260" r:id="rId5"/>
    <p:sldId id="263" r:id="rId6"/>
    <p:sldId id="264" r:id="rId7"/>
    <p:sldId id="265" r:id="rId8"/>
    <p:sldId id="266" r:id="rId9"/>
    <p:sldId id="268" r:id="rId10"/>
    <p:sldId id="267" r:id="rId11"/>
    <p:sldId id="269" r:id="rId12"/>
    <p:sldId id="270" r:id="rId13"/>
  </p:sldIdLst>
  <p:sldSz cx="12192000" cy="6858000"/>
  <p:notesSz cx="6858000" cy="9144000"/>
  <p:embeddedFontLst>
    <p:embeddedFont>
      <p:font typeface="Calibri Light" panose="020F0302020204030204" pitchFamily="34" charset="0"/>
      <p:regular r:id="rId14"/>
      <p:italic r:id="rId15"/>
    </p:embeddedFont>
    <p:embeddedFont>
      <p:font typeface="Calibri" panose="020F0502020204030204" pitchFamily="34" charset="0"/>
      <p:regular r:id="rId16"/>
      <p:bold r:id="rId17"/>
      <p:italic r:id="rId18"/>
      <p:boldItalic r:id="rId19"/>
    </p:embeddedFont>
    <p:embeddedFont>
      <p:font typeface="Comic Sans MS" panose="030F0702030302020204" pitchFamily="66" charset="0"/>
      <p:regular r:id="rId20"/>
      <p:bold r:id="rId21"/>
      <p:italic r:id="rId22"/>
      <p:boldItalic r:id="rId23"/>
    </p:embeddedFont>
    <p:embeddedFont>
      <p:font typeface="MS PGothic" panose="020B0600070205080204" pitchFamily="34" charset="-128"/>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757706-16C4-4AA6-8FE3-916610B68D0C}" v="57" dt="2023-10-13T00:04:01.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7" autoAdjust="0"/>
    <p:restoredTop sz="94660"/>
  </p:normalViewPr>
  <p:slideViewPr>
    <p:cSldViewPr snapToGrid="0">
      <p:cViewPr varScale="1">
        <p:scale>
          <a:sx n="112" d="100"/>
          <a:sy n="112" d="100"/>
        </p:scale>
        <p:origin x="108" y="10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51974-1CCB-A344-4E02-CB6D08ED56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564058-B6AD-2F7D-A539-724616171F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B29DCC-EA01-EFE4-D153-D9973698AC3D}"/>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5" name="Footer Placeholder 4">
            <a:extLst>
              <a:ext uri="{FF2B5EF4-FFF2-40B4-BE49-F238E27FC236}">
                <a16:creationId xmlns:a16="http://schemas.microsoft.com/office/drawing/2014/main" id="{945C6131-AF5A-0035-ABD2-EBF5F7A875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FCD946-021C-801B-7C71-C2F9D0CAC56F}"/>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3619849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63CF2-A869-F9FC-5AA4-FD4375B2BE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967C08-FEA1-B4E3-89C5-C9CA92FDA6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3928D-46CF-DDFF-62C5-5ADA1DEBA0E9}"/>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5" name="Footer Placeholder 4">
            <a:extLst>
              <a:ext uri="{FF2B5EF4-FFF2-40B4-BE49-F238E27FC236}">
                <a16:creationId xmlns:a16="http://schemas.microsoft.com/office/drawing/2014/main" id="{C83CB9C5-2657-FA6E-B036-70291C9CD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6371E6-212B-F895-9D6D-1A25DBCAD54E}"/>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60615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FE22C-3286-B1AC-8CFF-2C2DFABA4B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4E86D5-DA02-E6B9-689A-DB8E509833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526493-09A7-282B-5300-5769E3B90143}"/>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5" name="Footer Placeholder 4">
            <a:extLst>
              <a:ext uri="{FF2B5EF4-FFF2-40B4-BE49-F238E27FC236}">
                <a16:creationId xmlns:a16="http://schemas.microsoft.com/office/drawing/2014/main" id="{B3AF80DF-76D3-698D-288A-EBE5F4763A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710C2B-5EDC-1EC0-C3A7-2253D03E5FEC}"/>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723869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8F8B9-C45C-318B-D339-F5FDE13930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1ECB7F-2A3F-5D26-75D4-9433BD8731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485D3D7-B306-5C6D-8126-88636D6C56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CEAA5B-4919-D829-B41E-86F064281EC3}"/>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6" name="Footer Placeholder 5">
            <a:extLst>
              <a:ext uri="{FF2B5EF4-FFF2-40B4-BE49-F238E27FC236}">
                <a16:creationId xmlns:a16="http://schemas.microsoft.com/office/drawing/2014/main" id="{188A1A34-9FC0-A19C-E070-080FACB63C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BF1B6F-F89F-5FD5-C7C6-757BA4548992}"/>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2775737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6E109-F29A-8A7F-30EF-6E91F1FEE4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5C8076-144D-BBED-075D-EEB79E5719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46C255-E24D-D6DC-03B3-A25A1F20A5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510F08-ABA6-9F8F-E7DE-358BBD473C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F25412-8641-104E-D611-9517734551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CC29B6-0C52-729C-B0F8-5BABEB7E885F}"/>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8" name="Footer Placeholder 7">
            <a:extLst>
              <a:ext uri="{FF2B5EF4-FFF2-40B4-BE49-F238E27FC236}">
                <a16:creationId xmlns:a16="http://schemas.microsoft.com/office/drawing/2014/main" id="{44629567-E1E6-600C-1D39-45D283A10F3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20406A-096C-B109-0AF9-94F345C022A6}"/>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3520030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49234-A1F8-CB5C-AF26-2FA855EE86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DD4B32-9236-AFBD-EF7B-AD0AFAA7DF76}"/>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4" name="Footer Placeholder 3">
            <a:extLst>
              <a:ext uri="{FF2B5EF4-FFF2-40B4-BE49-F238E27FC236}">
                <a16:creationId xmlns:a16="http://schemas.microsoft.com/office/drawing/2014/main" id="{0B6D4D24-E547-B188-3ED1-EFC7B19027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E828C04-B462-37FE-7233-0BCE4286128C}"/>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478906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83E201-3428-36A7-32CE-4F84BF8631B5}"/>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3" name="Footer Placeholder 2">
            <a:extLst>
              <a:ext uri="{FF2B5EF4-FFF2-40B4-BE49-F238E27FC236}">
                <a16:creationId xmlns:a16="http://schemas.microsoft.com/office/drawing/2014/main" id="{50B66BA8-579B-779A-A69E-980AF36C93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4A0407-7EC8-7DF7-8DC2-77F01BFDFA5C}"/>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2043316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F2AA0-E58E-336E-3762-3198A21ED9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5983C9-496E-07D8-E138-31BC3F0F13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78B64D-DA0B-E6A7-A436-E636F2DC3D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347614-DE8A-4688-B722-4AF25D417880}"/>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6" name="Footer Placeholder 5">
            <a:extLst>
              <a:ext uri="{FF2B5EF4-FFF2-40B4-BE49-F238E27FC236}">
                <a16:creationId xmlns:a16="http://schemas.microsoft.com/office/drawing/2014/main" id="{BFCBCBCC-76A4-B554-771D-DF44157CC5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B5B549-0DC4-38EE-EF37-5618BAE89B51}"/>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629167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1B541-46CC-1B37-44D6-064430E45E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48094F-0B02-96FF-B82D-FBED0C5C31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439A24-3802-E2FB-3BE6-668D6AA67B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754B63-3D4F-0BBC-666C-DC12E032C548}"/>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6" name="Footer Placeholder 5">
            <a:extLst>
              <a:ext uri="{FF2B5EF4-FFF2-40B4-BE49-F238E27FC236}">
                <a16:creationId xmlns:a16="http://schemas.microsoft.com/office/drawing/2014/main" id="{316E3F62-F2E3-6ED6-A599-FA16354ACD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0495B9-1370-DCCF-4EA9-5D035FC15A2D}"/>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2692452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8ED52-C9D9-75A5-C271-3F9088146D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27A9EF-E670-2B8A-6278-F18E07434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24267-C434-92BF-516E-D50F2670FD23}"/>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5" name="Footer Placeholder 4">
            <a:extLst>
              <a:ext uri="{FF2B5EF4-FFF2-40B4-BE49-F238E27FC236}">
                <a16:creationId xmlns:a16="http://schemas.microsoft.com/office/drawing/2014/main" id="{AA717CF6-77E0-711A-AAB6-5CCEFD2B4B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D51AA8-6B17-D381-BE94-19C574666891}"/>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2544639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83D75-94BE-47F0-8163-8D61E5DAA5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108B07-6D9E-2172-C515-BED4D14821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CB1E6-3B5E-980D-3813-86B3BC454149}"/>
              </a:ext>
            </a:extLst>
          </p:cNvPr>
          <p:cNvSpPr>
            <a:spLocks noGrp="1"/>
          </p:cNvSpPr>
          <p:nvPr>
            <p:ph type="dt" sz="half" idx="10"/>
          </p:nvPr>
        </p:nvSpPr>
        <p:spPr/>
        <p:txBody>
          <a:bodyPr/>
          <a:lstStyle/>
          <a:p>
            <a:fld id="{7D704CA8-D03D-4E67-921E-508CF9CA9DF6}" type="datetimeFigureOut">
              <a:rPr lang="en-US" smtClean="0"/>
              <a:t>6/1/2026</a:t>
            </a:fld>
            <a:endParaRPr lang="en-US"/>
          </a:p>
        </p:txBody>
      </p:sp>
      <p:sp>
        <p:nvSpPr>
          <p:cNvPr id="5" name="Footer Placeholder 4">
            <a:extLst>
              <a:ext uri="{FF2B5EF4-FFF2-40B4-BE49-F238E27FC236}">
                <a16:creationId xmlns:a16="http://schemas.microsoft.com/office/drawing/2014/main" id="{BFF71A4C-9651-142A-705F-3E0BE0E75D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1F459E-7E7F-EF95-988D-15A2F1EE483E}"/>
              </a:ext>
            </a:extLst>
          </p:cNvPr>
          <p:cNvSpPr>
            <a:spLocks noGrp="1"/>
          </p:cNvSpPr>
          <p:nvPr>
            <p:ph type="sldNum" sz="quarter" idx="12"/>
          </p:nvPr>
        </p:nvSpPr>
        <p:spPr/>
        <p:txBody>
          <a:bodyPr/>
          <a:lstStyle/>
          <a:p>
            <a:fld id="{6D8EA5F5-77EB-4E93-9DDB-FD731542D6AF}" type="slidenum">
              <a:rPr lang="en-US" smtClean="0"/>
              <a:t>‹#›</a:t>
            </a:fld>
            <a:endParaRPr lang="en-US"/>
          </a:p>
        </p:txBody>
      </p:sp>
    </p:spTree>
    <p:extLst>
      <p:ext uri="{BB962C8B-B14F-4D97-AF65-F5344CB8AC3E}">
        <p14:creationId xmlns:p14="http://schemas.microsoft.com/office/powerpoint/2010/main" val="4189433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9B3F62-10F9-DC9F-DB5A-A2A3CAD517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3CCBC1-52A9-BBFF-C46C-6E1C5167BF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551F00-CE3E-0FB6-5BE9-F0D8F905AA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704CA8-D03D-4E67-921E-508CF9CA9DF6}" type="datetimeFigureOut">
              <a:rPr lang="en-US" smtClean="0"/>
              <a:t>6/1/2026</a:t>
            </a:fld>
            <a:endParaRPr lang="en-US"/>
          </a:p>
        </p:txBody>
      </p:sp>
      <p:sp>
        <p:nvSpPr>
          <p:cNvPr id="5" name="Footer Placeholder 4">
            <a:extLst>
              <a:ext uri="{FF2B5EF4-FFF2-40B4-BE49-F238E27FC236}">
                <a16:creationId xmlns:a16="http://schemas.microsoft.com/office/drawing/2014/main" id="{24913F9D-A427-8428-A5E2-A118E290BB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B3CE34C-880C-C45C-2AE3-3FE0398694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8EA5F5-77EB-4E93-9DDB-FD731542D6AF}" type="slidenum">
              <a:rPr lang="en-US" smtClean="0"/>
              <a:t>‹#›</a:t>
            </a:fld>
            <a:endParaRPr lang="en-US"/>
          </a:p>
        </p:txBody>
      </p:sp>
    </p:spTree>
    <p:extLst>
      <p:ext uri="{BB962C8B-B14F-4D97-AF65-F5344CB8AC3E}">
        <p14:creationId xmlns:p14="http://schemas.microsoft.com/office/powerpoint/2010/main" val="3196214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A03FF-1D1D-10DE-E103-1AD0F6C671A3}"/>
              </a:ext>
            </a:extLst>
          </p:cNvPr>
          <p:cNvSpPr>
            <a:spLocks noGrp="1"/>
          </p:cNvSpPr>
          <p:nvPr>
            <p:ph type="title"/>
          </p:nvPr>
        </p:nvSpPr>
        <p:spPr>
          <a:xfrm>
            <a:off x="1029841" y="-346684"/>
            <a:ext cx="10515600" cy="1325563"/>
          </a:xfrm>
        </p:spPr>
        <p:txBody>
          <a:bodyPr/>
          <a:lstStyle/>
          <a:p>
            <a:pPr algn="ctr"/>
            <a:r>
              <a:rPr lang="en-US"/>
              <a:t>Data Breaches</a:t>
            </a:r>
            <a:endParaRPr lang="en-US" dirty="0"/>
          </a:p>
        </p:txBody>
      </p:sp>
      <p:sp>
        <p:nvSpPr>
          <p:cNvPr id="3" name="Content Placeholder 2">
            <a:extLst>
              <a:ext uri="{FF2B5EF4-FFF2-40B4-BE49-F238E27FC236}">
                <a16:creationId xmlns:a16="http://schemas.microsoft.com/office/drawing/2014/main" id="{48F2892D-6062-9583-11C8-6EBADE7C0FE2}"/>
              </a:ext>
            </a:extLst>
          </p:cNvPr>
          <p:cNvSpPr>
            <a:spLocks noGrp="1"/>
          </p:cNvSpPr>
          <p:nvPr>
            <p:ph idx="1"/>
          </p:nvPr>
        </p:nvSpPr>
        <p:spPr>
          <a:xfrm>
            <a:off x="134911" y="732484"/>
            <a:ext cx="9368012" cy="5546799"/>
          </a:xfrm>
        </p:spPr>
        <p:txBody>
          <a:bodyPr>
            <a:normAutofit/>
          </a:bodyPr>
          <a:lstStyle/>
          <a:p>
            <a:r>
              <a:rPr lang="en-US" b="0" i="0" dirty="0">
                <a:solidFill>
                  <a:srgbClr val="374151"/>
                </a:solidFill>
                <a:effectLst/>
                <a:latin typeface="Söhne"/>
              </a:rPr>
              <a:t>Data breaches refer to security incidents in which unauthorized individuals access or extract sensitive, protected, or confidential data, typically by circumventing an organization's cybersecurity measures. </a:t>
            </a:r>
          </a:p>
          <a:p>
            <a:r>
              <a:rPr lang="en-US" b="0" i="0" dirty="0">
                <a:solidFill>
                  <a:srgbClr val="374151"/>
                </a:solidFill>
                <a:effectLst/>
                <a:latin typeface="Söhne"/>
              </a:rPr>
              <a:t>This data can include:</a:t>
            </a:r>
          </a:p>
          <a:p>
            <a:pPr lvl="1"/>
            <a:r>
              <a:rPr lang="en-US" b="0" i="0" dirty="0">
                <a:solidFill>
                  <a:srgbClr val="374151"/>
                </a:solidFill>
                <a:effectLst/>
                <a:latin typeface="Söhne"/>
              </a:rPr>
              <a:t>personal information such as names, email addresses, and Social Security numbers, financial information like credit card numbers, or other private data.</a:t>
            </a:r>
          </a:p>
          <a:p>
            <a:pPr algn="l"/>
            <a:r>
              <a:rPr lang="en-US" b="0" i="0" dirty="0">
                <a:solidFill>
                  <a:srgbClr val="374151"/>
                </a:solidFill>
                <a:effectLst/>
                <a:latin typeface="Söhne"/>
              </a:rPr>
              <a:t>The implications of data breaches are far-reaching, affecting not just the organizations that suffer the breach but also the individuals whose data is compromised. </a:t>
            </a:r>
          </a:p>
          <a:p>
            <a:pPr algn="l"/>
            <a:r>
              <a:rPr lang="en-US" b="0" i="0" dirty="0">
                <a:solidFill>
                  <a:srgbClr val="374151"/>
                </a:solidFill>
                <a:effectLst/>
                <a:latin typeface="Söhne"/>
              </a:rPr>
              <a:t>Consequences can include identity theft, financial fraud, and privacy violations, among others.</a:t>
            </a:r>
          </a:p>
          <a:p>
            <a:endParaRPr lang="en-US" dirty="0"/>
          </a:p>
        </p:txBody>
      </p:sp>
      <p:pic>
        <p:nvPicPr>
          <p:cNvPr id="4" name="Content Placeholder 5">
            <a:extLst>
              <a:ext uri="{FF2B5EF4-FFF2-40B4-BE49-F238E27FC236}">
                <a16:creationId xmlns:a16="http://schemas.microsoft.com/office/drawing/2014/main" id="{113C1174-0269-EC7F-5DF2-5B1A71BB2DC9}"/>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610FB540-7480-6F4B-4F65-88A6E0155A8A}"/>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EE17ADBA-2AC6-BECB-443C-B0C4A5744A77}"/>
              </a:ext>
            </a:extLst>
          </p:cNvPr>
          <p:cNvPicPr>
            <a:picLocks noChangeAspect="1"/>
          </p:cNvPicPr>
          <p:nvPr/>
        </p:nvPicPr>
        <p:blipFill>
          <a:blip r:embed="rId3"/>
          <a:stretch>
            <a:fillRect/>
          </a:stretch>
        </p:blipFill>
        <p:spPr>
          <a:xfrm>
            <a:off x="8673921" y="2122695"/>
            <a:ext cx="3479471" cy="2411336"/>
          </a:xfrm>
          <a:prstGeom prst="rect">
            <a:avLst/>
          </a:prstGeom>
        </p:spPr>
      </p:pic>
    </p:spTree>
    <p:extLst>
      <p:ext uri="{BB962C8B-B14F-4D97-AF65-F5344CB8AC3E}">
        <p14:creationId xmlns:p14="http://schemas.microsoft.com/office/powerpoint/2010/main" val="107106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A33C-433A-EEF7-7D2E-C0E5A843BBF5}"/>
              </a:ext>
            </a:extLst>
          </p:cNvPr>
          <p:cNvSpPr>
            <a:spLocks noGrp="1"/>
          </p:cNvSpPr>
          <p:nvPr>
            <p:ph type="title"/>
          </p:nvPr>
        </p:nvSpPr>
        <p:spPr/>
        <p:txBody>
          <a:bodyPr/>
          <a:lstStyle/>
          <a:p>
            <a:pPr algn="ctr"/>
            <a:r>
              <a:rPr lang="en-US" dirty="0"/>
              <a:t>Two Types of data Breaches</a:t>
            </a:r>
          </a:p>
        </p:txBody>
      </p:sp>
      <p:sp>
        <p:nvSpPr>
          <p:cNvPr id="3" name="Content Placeholder 2">
            <a:extLst>
              <a:ext uri="{FF2B5EF4-FFF2-40B4-BE49-F238E27FC236}">
                <a16:creationId xmlns:a16="http://schemas.microsoft.com/office/drawing/2014/main" id="{5DA00D48-4CB8-D5BE-2A41-4E5F5465FD24}"/>
              </a:ext>
            </a:extLst>
          </p:cNvPr>
          <p:cNvSpPr>
            <a:spLocks noGrp="1"/>
          </p:cNvSpPr>
          <p:nvPr>
            <p:ph idx="1"/>
          </p:nvPr>
        </p:nvSpPr>
        <p:spPr/>
        <p:txBody>
          <a:bodyPr>
            <a:normAutofit/>
          </a:bodyPr>
          <a:lstStyle/>
          <a:p>
            <a:pPr marL="514350" indent="-514350">
              <a:buFont typeface="+mj-lt"/>
              <a:buAutoNum type="arabicPeriod"/>
            </a:pPr>
            <a:r>
              <a:rPr lang="en-US" sz="4500" dirty="0"/>
              <a:t>Intentional </a:t>
            </a:r>
          </a:p>
          <a:p>
            <a:pPr marL="514350" indent="-514350">
              <a:buFont typeface="+mj-lt"/>
              <a:buAutoNum type="arabicPeriod"/>
            </a:pPr>
            <a:r>
              <a:rPr lang="en-US" sz="4500" dirty="0"/>
              <a:t>Unintentional</a:t>
            </a:r>
          </a:p>
          <a:p>
            <a:pPr>
              <a:buFont typeface="Wingdings" panose="05000000000000000000" pitchFamily="2" charset="2"/>
              <a:buChar char="Ø"/>
            </a:pPr>
            <a:r>
              <a:rPr lang="en-US" sz="4500" dirty="0"/>
              <a:t>Motivate, </a:t>
            </a:r>
          </a:p>
          <a:p>
            <a:pPr>
              <a:buFont typeface="Wingdings" panose="05000000000000000000" pitchFamily="2" charset="2"/>
              <a:buChar char="Ø"/>
            </a:pPr>
            <a:r>
              <a:rPr lang="en-US" sz="4500" dirty="0"/>
              <a:t>implication and </a:t>
            </a:r>
          </a:p>
          <a:p>
            <a:pPr>
              <a:buFont typeface="Wingdings" panose="05000000000000000000" pitchFamily="2" charset="2"/>
              <a:buChar char="Ø"/>
            </a:pPr>
            <a:r>
              <a:rPr lang="en-US" sz="4500" dirty="0"/>
              <a:t>preventions </a:t>
            </a:r>
          </a:p>
        </p:txBody>
      </p:sp>
      <p:pic>
        <p:nvPicPr>
          <p:cNvPr id="4" name="Content Placeholder 5">
            <a:extLst>
              <a:ext uri="{FF2B5EF4-FFF2-40B4-BE49-F238E27FC236}">
                <a16:creationId xmlns:a16="http://schemas.microsoft.com/office/drawing/2014/main" id="{872AB1E0-FCDB-2A89-5CF8-ED3945F674F9}"/>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F1B9233B-1F52-D515-15B1-94EFBC7DC8B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AC0D5FB9-82C8-66E8-2D52-FB0BE8C48311}"/>
              </a:ext>
            </a:extLst>
          </p:cNvPr>
          <p:cNvPicPr>
            <a:picLocks noChangeAspect="1"/>
          </p:cNvPicPr>
          <p:nvPr/>
        </p:nvPicPr>
        <p:blipFill>
          <a:blip r:embed="rId3"/>
          <a:stretch>
            <a:fillRect/>
          </a:stretch>
        </p:blipFill>
        <p:spPr>
          <a:xfrm>
            <a:off x="7624069" y="1274629"/>
            <a:ext cx="4028652" cy="4902334"/>
          </a:xfrm>
          <a:prstGeom prst="rect">
            <a:avLst/>
          </a:prstGeom>
        </p:spPr>
      </p:pic>
    </p:spTree>
    <p:extLst>
      <p:ext uri="{BB962C8B-B14F-4D97-AF65-F5344CB8AC3E}">
        <p14:creationId xmlns:p14="http://schemas.microsoft.com/office/powerpoint/2010/main" val="406905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929CC-CE4B-90E3-095C-4E010CE126AB}"/>
              </a:ext>
            </a:extLst>
          </p:cNvPr>
          <p:cNvSpPr>
            <a:spLocks noGrp="1"/>
          </p:cNvSpPr>
          <p:nvPr>
            <p:ph type="title"/>
          </p:nvPr>
        </p:nvSpPr>
        <p:spPr>
          <a:xfrm>
            <a:off x="838200" y="-291928"/>
            <a:ext cx="10515600" cy="1325563"/>
          </a:xfrm>
        </p:spPr>
        <p:txBody>
          <a:bodyPr/>
          <a:lstStyle/>
          <a:p>
            <a:pPr algn="ctr"/>
            <a:r>
              <a:rPr lang="en-US" b="1" i="0" dirty="0">
                <a:effectLst/>
                <a:latin typeface="Söhne"/>
              </a:rPr>
              <a:t>Unintentional Data Breaches</a:t>
            </a:r>
            <a:endParaRPr lang="en-US" dirty="0"/>
          </a:p>
        </p:txBody>
      </p:sp>
      <p:sp>
        <p:nvSpPr>
          <p:cNvPr id="3" name="Content Placeholder 2">
            <a:extLst>
              <a:ext uri="{FF2B5EF4-FFF2-40B4-BE49-F238E27FC236}">
                <a16:creationId xmlns:a16="http://schemas.microsoft.com/office/drawing/2014/main" id="{7E4C17F7-47B5-E16F-377F-95A46065FCEB}"/>
              </a:ext>
            </a:extLst>
          </p:cNvPr>
          <p:cNvSpPr>
            <a:spLocks noGrp="1"/>
          </p:cNvSpPr>
          <p:nvPr>
            <p:ph idx="1"/>
          </p:nvPr>
        </p:nvSpPr>
        <p:spPr>
          <a:xfrm>
            <a:off x="60768" y="714984"/>
            <a:ext cx="8047650" cy="5564299"/>
          </a:xfrm>
        </p:spPr>
        <p:txBody>
          <a:bodyPr>
            <a:normAutofit fontScale="85000" lnSpcReduction="20000"/>
          </a:bodyPr>
          <a:lstStyle/>
          <a:p>
            <a:pPr algn="l">
              <a:buFont typeface="Arial" panose="020B0604020202020204" pitchFamily="34" charset="0"/>
              <a:buChar char="•"/>
            </a:pPr>
            <a:r>
              <a:rPr lang="en-US" b="0" i="0" dirty="0">
                <a:solidFill>
                  <a:srgbClr val="374151"/>
                </a:solidFill>
                <a:effectLst/>
                <a:latin typeface="Söhne"/>
              </a:rPr>
              <a:t>Usually result from human errors, system errors, or process failures, without any malicious intent.</a:t>
            </a:r>
          </a:p>
          <a:p>
            <a:pPr algn="l"/>
            <a:r>
              <a:rPr lang="en-US" b="0" i="0" dirty="0">
                <a:solidFill>
                  <a:srgbClr val="374151"/>
                </a:solidFill>
                <a:effectLst/>
                <a:latin typeface="Söhne"/>
              </a:rPr>
              <a:t>Common scenarios include misdirected emails, unsecured databases, loss of devices containing sensitive information, or inadvertent posting of confidential information on public forums.</a:t>
            </a:r>
            <a:r>
              <a:rPr lang="en-US" b="1" i="0" dirty="0">
                <a:solidFill>
                  <a:srgbClr val="374151"/>
                </a:solidFill>
                <a:effectLst/>
                <a:latin typeface="Söhne"/>
              </a:rPr>
              <a:t> </a:t>
            </a:r>
          </a:p>
          <a:p>
            <a:pPr marL="0" indent="0" algn="l">
              <a:buNone/>
            </a:pPr>
            <a:r>
              <a:rPr lang="en-US" b="1" i="0" dirty="0">
                <a:solidFill>
                  <a:srgbClr val="374151"/>
                </a:solidFill>
                <a:effectLst/>
                <a:latin typeface="Söhne"/>
              </a:rPr>
              <a:t>Implications:</a:t>
            </a:r>
            <a:endParaRPr lang="en-US" b="0" i="0" dirty="0">
              <a:solidFill>
                <a:srgbClr val="374151"/>
              </a:solidFill>
              <a:effectLst/>
              <a:latin typeface="Söhne"/>
            </a:endParaRPr>
          </a:p>
          <a:p>
            <a:pPr lvl="1">
              <a:buFont typeface="Wingdings" panose="05000000000000000000" pitchFamily="2" charset="2"/>
              <a:buChar char="ü"/>
            </a:pPr>
            <a:r>
              <a:rPr lang="en-US" b="0" i="0" dirty="0">
                <a:solidFill>
                  <a:srgbClr val="374151"/>
                </a:solidFill>
                <a:effectLst/>
                <a:latin typeface="Söhne"/>
              </a:rPr>
              <a:t>Although there's no malicious intent, the consequences can still be severe, particularly in terms of privacy violations and potential financial impacts.</a:t>
            </a:r>
          </a:p>
          <a:p>
            <a:pPr lvl="1">
              <a:buFont typeface="Wingdings" panose="05000000000000000000" pitchFamily="2" charset="2"/>
              <a:buChar char="ü"/>
            </a:pPr>
            <a:r>
              <a:rPr lang="en-US" b="0" i="0" dirty="0">
                <a:solidFill>
                  <a:srgbClr val="374151"/>
                </a:solidFill>
                <a:effectLst/>
                <a:latin typeface="Söhne"/>
              </a:rPr>
              <a:t>May erode trust in the organization's ability to safeguard data, even if data isn't exploited.</a:t>
            </a:r>
          </a:p>
          <a:p>
            <a:pPr marL="0" indent="0" algn="l">
              <a:buNone/>
            </a:pPr>
            <a:r>
              <a:rPr lang="en-US" b="1" i="0" dirty="0">
                <a:solidFill>
                  <a:srgbClr val="374151"/>
                </a:solidFill>
                <a:effectLst/>
                <a:latin typeface="Söhne"/>
              </a:rPr>
              <a:t>Prevention:</a:t>
            </a:r>
            <a:endParaRPr lang="en-US" b="0" i="0" dirty="0">
              <a:solidFill>
                <a:srgbClr val="374151"/>
              </a:solidFill>
              <a:effectLst/>
              <a:latin typeface="Söhne"/>
            </a:endParaRPr>
          </a:p>
          <a:p>
            <a:pPr lvl="1">
              <a:buFont typeface="Wingdings" panose="05000000000000000000" pitchFamily="2" charset="2"/>
              <a:buChar char="ü"/>
            </a:pPr>
            <a:r>
              <a:rPr lang="en-US" b="0" i="0" dirty="0">
                <a:solidFill>
                  <a:srgbClr val="374151"/>
                </a:solidFill>
                <a:effectLst/>
                <a:latin typeface="Söhne"/>
              </a:rPr>
              <a:t>Often preventable through improved training, better operational processes, data handling policies, and the use of technologies that flag or prevent potential breaches (like Data Loss Prevention systems).</a:t>
            </a:r>
          </a:p>
          <a:p>
            <a:pPr lvl="1">
              <a:buFont typeface="Wingdings" panose="05000000000000000000" pitchFamily="2" charset="2"/>
              <a:buChar char="ü"/>
            </a:pPr>
            <a:r>
              <a:rPr lang="en-US" b="0" i="0" dirty="0">
                <a:solidFill>
                  <a:srgbClr val="374151"/>
                </a:solidFill>
                <a:effectLst/>
                <a:latin typeface="Söhne"/>
              </a:rPr>
              <a:t>Regular audits and reviews of security practices help to identify and rectify potential weaknesses in procedures and systems.</a:t>
            </a:r>
          </a:p>
          <a:p>
            <a:pPr algn="l">
              <a:buFont typeface="Arial" panose="020B0604020202020204" pitchFamily="34" charset="0"/>
              <a:buChar char="•"/>
            </a:pPr>
            <a:endParaRPr lang="en-US" b="0" i="0" dirty="0">
              <a:solidFill>
                <a:srgbClr val="374151"/>
              </a:solidFill>
              <a:effectLst/>
              <a:latin typeface="Söhne"/>
            </a:endParaRPr>
          </a:p>
          <a:p>
            <a:endParaRPr lang="en-US" dirty="0"/>
          </a:p>
        </p:txBody>
      </p:sp>
      <p:pic>
        <p:nvPicPr>
          <p:cNvPr id="4" name="Content Placeholder 5">
            <a:extLst>
              <a:ext uri="{FF2B5EF4-FFF2-40B4-BE49-F238E27FC236}">
                <a16:creationId xmlns:a16="http://schemas.microsoft.com/office/drawing/2014/main" id="{89BA6040-FF4F-4DBA-2587-7B6035A737EA}"/>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CF1EA6E8-719C-2296-7195-0C5013E8F0E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E58E1FB7-51C5-6FCB-F6C2-2FB2DE470CD6}"/>
              </a:ext>
            </a:extLst>
          </p:cNvPr>
          <p:cNvPicPr>
            <a:picLocks noChangeAspect="1"/>
          </p:cNvPicPr>
          <p:nvPr/>
        </p:nvPicPr>
        <p:blipFill>
          <a:blip r:embed="rId3"/>
          <a:stretch>
            <a:fillRect/>
          </a:stretch>
        </p:blipFill>
        <p:spPr>
          <a:xfrm>
            <a:off x="8108417" y="1510755"/>
            <a:ext cx="4083583" cy="3171293"/>
          </a:xfrm>
          <a:prstGeom prst="rect">
            <a:avLst/>
          </a:prstGeom>
        </p:spPr>
      </p:pic>
    </p:spTree>
    <p:extLst>
      <p:ext uri="{BB962C8B-B14F-4D97-AF65-F5344CB8AC3E}">
        <p14:creationId xmlns:p14="http://schemas.microsoft.com/office/powerpoint/2010/main" val="3881835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1E8B0-531C-BBD2-3E37-331ACA629ED1}"/>
              </a:ext>
            </a:extLst>
          </p:cNvPr>
          <p:cNvSpPr>
            <a:spLocks noGrp="1"/>
          </p:cNvSpPr>
          <p:nvPr>
            <p:ph type="title"/>
          </p:nvPr>
        </p:nvSpPr>
        <p:spPr>
          <a:xfrm>
            <a:off x="695838" y="-259076"/>
            <a:ext cx="10515600" cy="1325563"/>
          </a:xfrm>
        </p:spPr>
        <p:txBody>
          <a:bodyPr/>
          <a:lstStyle/>
          <a:p>
            <a:pPr algn="ctr"/>
            <a:r>
              <a:rPr lang="en-US" b="1" dirty="0">
                <a:latin typeface="Söhne"/>
              </a:rPr>
              <a:t>Intentional Data Breaches</a:t>
            </a:r>
          </a:p>
        </p:txBody>
      </p:sp>
      <p:sp>
        <p:nvSpPr>
          <p:cNvPr id="3" name="Content Placeholder 2">
            <a:extLst>
              <a:ext uri="{FF2B5EF4-FFF2-40B4-BE49-F238E27FC236}">
                <a16:creationId xmlns:a16="http://schemas.microsoft.com/office/drawing/2014/main" id="{019207E9-7E84-18B8-7F3D-A441EB7C8BB5}"/>
              </a:ext>
            </a:extLst>
          </p:cNvPr>
          <p:cNvSpPr>
            <a:spLocks noGrp="1"/>
          </p:cNvSpPr>
          <p:nvPr>
            <p:ph idx="1"/>
          </p:nvPr>
        </p:nvSpPr>
        <p:spPr>
          <a:xfrm>
            <a:off x="208523" y="773060"/>
            <a:ext cx="9470882" cy="6248713"/>
          </a:xfrm>
        </p:spPr>
        <p:txBody>
          <a:bodyPr>
            <a:normAutofit fontScale="85000" lnSpcReduction="20000"/>
          </a:bodyPr>
          <a:lstStyle/>
          <a:p>
            <a:pPr algn="l">
              <a:buFont typeface="Arial" panose="020B0604020202020204" pitchFamily="34" charset="0"/>
              <a:buChar char="•"/>
            </a:pPr>
            <a:r>
              <a:rPr lang="en-US" b="0" i="0" dirty="0">
                <a:solidFill>
                  <a:srgbClr val="374151"/>
                </a:solidFill>
                <a:effectLst/>
                <a:latin typeface="Söhne"/>
              </a:rPr>
              <a:t>Often perpetrated by hackers or malicious insiders with the intent to steal, sabotage, or misuse the data.</a:t>
            </a:r>
          </a:p>
          <a:p>
            <a:pPr algn="l">
              <a:buFont typeface="Arial" panose="020B0604020202020204" pitchFamily="34" charset="0"/>
              <a:buChar char="•"/>
            </a:pPr>
            <a:r>
              <a:rPr lang="en-US" b="0" i="0" dirty="0">
                <a:solidFill>
                  <a:srgbClr val="374151"/>
                </a:solidFill>
                <a:effectLst/>
                <a:latin typeface="Söhne"/>
              </a:rPr>
              <a:t>Could be part of organized crime, corporate espionage, state-sponsored attacks, or actions by hacktivists.</a:t>
            </a:r>
          </a:p>
          <a:p>
            <a:pPr algn="l">
              <a:buFont typeface="Arial" panose="020B0604020202020204" pitchFamily="34" charset="0"/>
              <a:buChar char="•"/>
            </a:pPr>
            <a:r>
              <a:rPr lang="en-US" b="0" i="0" dirty="0">
                <a:solidFill>
                  <a:srgbClr val="374151"/>
                </a:solidFill>
                <a:effectLst/>
                <a:latin typeface="Söhne"/>
              </a:rPr>
              <a:t>Malware, phishing, SQL injection, and man-in-the-middle attacks are common methods.</a:t>
            </a:r>
          </a:p>
          <a:p>
            <a:pPr marL="0" indent="0" algn="l">
              <a:buNone/>
            </a:pPr>
            <a:r>
              <a:rPr lang="en-US" b="1" i="0" dirty="0">
                <a:solidFill>
                  <a:srgbClr val="374151"/>
                </a:solidFill>
                <a:effectLst/>
                <a:latin typeface="Söhne"/>
              </a:rPr>
              <a:t>Implications:</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Typically more severe in terms of the damage caused, as the data is often exploited for financial gain, to cause reputational damage, or for other malicious purposes.</a:t>
            </a:r>
          </a:p>
          <a:p>
            <a:pPr lvl="1" algn="l">
              <a:buFont typeface="Wingdings" panose="05000000000000000000" pitchFamily="2" charset="2"/>
              <a:buChar char="ü"/>
            </a:pPr>
            <a:r>
              <a:rPr lang="en-US" b="0" i="0" dirty="0">
                <a:solidFill>
                  <a:srgbClr val="374151"/>
                </a:solidFill>
                <a:effectLst/>
                <a:latin typeface="Söhne"/>
              </a:rPr>
              <a:t>Can lead to a series of cascading effects like identity theft, financial losses, and strategic disadvantages in competitive or national security realms.</a:t>
            </a:r>
          </a:p>
          <a:p>
            <a:pPr marL="0" indent="0" algn="l">
              <a:buNone/>
            </a:pPr>
            <a:r>
              <a:rPr lang="en-US" b="1" i="0" dirty="0">
                <a:solidFill>
                  <a:srgbClr val="374151"/>
                </a:solidFill>
                <a:effectLst/>
                <a:latin typeface="Söhne"/>
              </a:rPr>
              <a:t>Prevention:</a:t>
            </a:r>
            <a:endParaRPr lang="en-US" b="0" i="0" dirty="0">
              <a:solidFill>
                <a:srgbClr val="374151"/>
              </a:solidFill>
              <a:effectLst/>
              <a:latin typeface="Söhne"/>
            </a:endParaRPr>
          </a:p>
          <a:p>
            <a:pPr lvl="1" algn="l">
              <a:buFont typeface="Wingdings" panose="05000000000000000000" pitchFamily="2" charset="2"/>
              <a:buChar char="ü"/>
            </a:pPr>
            <a:r>
              <a:rPr lang="en-US" b="0" i="0" dirty="0">
                <a:solidFill>
                  <a:srgbClr val="374151"/>
                </a:solidFill>
                <a:effectLst/>
                <a:latin typeface="Söhne"/>
              </a:rPr>
              <a:t>Requires robust cybersecurity measures including advanced threat detection, encryption, strong access controls, and security awareness training for staff.</a:t>
            </a:r>
          </a:p>
          <a:p>
            <a:pPr lvl="1" algn="l">
              <a:buFont typeface="Wingdings" panose="05000000000000000000" pitchFamily="2" charset="2"/>
              <a:buChar char="ü"/>
            </a:pPr>
            <a:r>
              <a:rPr lang="en-US" b="0" i="0" dirty="0">
                <a:solidFill>
                  <a:srgbClr val="374151"/>
                </a:solidFill>
                <a:effectLst/>
                <a:latin typeface="Söhne"/>
              </a:rPr>
              <a:t>Legal measures like non-disclosure agreements (NDAs) and strict access privileges can deter insider threats.</a:t>
            </a:r>
          </a:p>
          <a:p>
            <a:pPr marL="0" indent="0">
              <a:buNone/>
            </a:pPr>
            <a:r>
              <a:rPr lang="en-US" dirty="0"/>
              <a:t/>
            </a:r>
            <a:br>
              <a:rPr lang="en-US" dirty="0"/>
            </a:br>
            <a:endParaRPr lang="en-US" b="0" i="0" dirty="0">
              <a:solidFill>
                <a:srgbClr val="374151"/>
              </a:solidFill>
              <a:effectLst/>
              <a:latin typeface="Söhne"/>
            </a:endParaRPr>
          </a:p>
          <a:p>
            <a:endParaRPr lang="en-US" dirty="0"/>
          </a:p>
          <a:p>
            <a:endParaRPr lang="en-US" dirty="0"/>
          </a:p>
        </p:txBody>
      </p:sp>
      <p:pic>
        <p:nvPicPr>
          <p:cNvPr id="4" name="Content Placeholder 5">
            <a:extLst>
              <a:ext uri="{FF2B5EF4-FFF2-40B4-BE49-F238E27FC236}">
                <a16:creationId xmlns:a16="http://schemas.microsoft.com/office/drawing/2014/main" id="{E97680D6-563E-4E55-773D-B55403B987AC}"/>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9147AC0D-B833-5ECF-25EF-4505FA6F5EB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30F0BA87-B1DD-BF19-3410-A30ED14F05EE}"/>
              </a:ext>
            </a:extLst>
          </p:cNvPr>
          <p:cNvPicPr>
            <a:picLocks noChangeAspect="1"/>
          </p:cNvPicPr>
          <p:nvPr/>
        </p:nvPicPr>
        <p:blipFill>
          <a:blip r:embed="rId3"/>
          <a:stretch>
            <a:fillRect/>
          </a:stretch>
        </p:blipFill>
        <p:spPr>
          <a:xfrm>
            <a:off x="9626026" y="2106304"/>
            <a:ext cx="2495575" cy="2524934"/>
          </a:xfrm>
          <a:prstGeom prst="rect">
            <a:avLst/>
          </a:prstGeom>
        </p:spPr>
      </p:pic>
    </p:spTree>
    <p:extLst>
      <p:ext uri="{BB962C8B-B14F-4D97-AF65-F5344CB8AC3E}">
        <p14:creationId xmlns:p14="http://schemas.microsoft.com/office/powerpoint/2010/main" val="165223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CDBA9-AA75-CE70-5957-BC2E7724FBCF}"/>
              </a:ext>
            </a:extLst>
          </p:cNvPr>
          <p:cNvSpPr>
            <a:spLocks noGrp="1"/>
          </p:cNvSpPr>
          <p:nvPr>
            <p:ph type="title"/>
          </p:nvPr>
        </p:nvSpPr>
        <p:spPr>
          <a:xfrm>
            <a:off x="748048" y="-317455"/>
            <a:ext cx="10515600" cy="1325563"/>
          </a:xfrm>
        </p:spPr>
        <p:txBody>
          <a:bodyPr/>
          <a:lstStyle/>
          <a:p>
            <a:pPr algn="ctr"/>
            <a:r>
              <a:rPr lang="en-US" dirty="0"/>
              <a:t>Cost of Data Breaches</a:t>
            </a:r>
          </a:p>
        </p:txBody>
      </p:sp>
      <p:sp>
        <p:nvSpPr>
          <p:cNvPr id="3" name="Content Placeholder 2">
            <a:extLst>
              <a:ext uri="{FF2B5EF4-FFF2-40B4-BE49-F238E27FC236}">
                <a16:creationId xmlns:a16="http://schemas.microsoft.com/office/drawing/2014/main" id="{3332A176-40B0-9B28-7C65-D44625DC7271}"/>
              </a:ext>
            </a:extLst>
          </p:cNvPr>
          <p:cNvSpPr>
            <a:spLocks noGrp="1"/>
          </p:cNvSpPr>
          <p:nvPr>
            <p:ph idx="1"/>
          </p:nvPr>
        </p:nvSpPr>
        <p:spPr>
          <a:xfrm>
            <a:off x="239332" y="756678"/>
            <a:ext cx="11531958" cy="5528211"/>
          </a:xfrm>
        </p:spPr>
        <p:txBody>
          <a:bodyPr>
            <a:normAutofit fontScale="92500" lnSpcReduction="10000"/>
          </a:bodyPr>
          <a:lstStyle/>
          <a:p>
            <a:r>
              <a:rPr lang="en-US" b="0" i="0" dirty="0">
                <a:solidFill>
                  <a:srgbClr val="374151"/>
                </a:solidFill>
                <a:effectLst/>
                <a:latin typeface="Söhne"/>
              </a:rPr>
              <a:t>Data breaches can be financially devastating for organizations due to the multitude of costs involved. </a:t>
            </a:r>
          </a:p>
          <a:p>
            <a:r>
              <a:rPr lang="en-US" b="0" i="0" dirty="0">
                <a:solidFill>
                  <a:srgbClr val="374151"/>
                </a:solidFill>
                <a:effectLst/>
                <a:latin typeface="Söhne"/>
              </a:rPr>
              <a:t>These expenses vary based on the nature of the breach, the type of data involved, the number of records compromised, and the country's regulations where the breach occurred. </a:t>
            </a:r>
          </a:p>
          <a:p>
            <a:r>
              <a:rPr lang="en-US" b="0" i="0" dirty="0">
                <a:solidFill>
                  <a:srgbClr val="374151"/>
                </a:solidFill>
                <a:effectLst/>
                <a:latin typeface="Söhne"/>
              </a:rPr>
              <a:t>Below, we'll break down various costs associated with data breaches:</a:t>
            </a:r>
          </a:p>
          <a:p>
            <a:pPr marL="514350" indent="-514350">
              <a:buFont typeface="+mj-lt"/>
              <a:buAutoNum type="arabicPeriod"/>
            </a:pPr>
            <a:r>
              <a:rPr lang="en-US" b="1" i="0" dirty="0">
                <a:effectLst/>
                <a:latin typeface="Söhne"/>
              </a:rPr>
              <a:t>Detection and Escalation</a:t>
            </a:r>
            <a:endParaRPr lang="en-US" dirty="0">
              <a:solidFill>
                <a:srgbClr val="374151"/>
              </a:solidFill>
              <a:latin typeface="Söhne"/>
            </a:endParaRPr>
          </a:p>
          <a:p>
            <a:pPr marL="514350" indent="-514350">
              <a:buFont typeface="+mj-lt"/>
              <a:buAutoNum type="arabicPeriod"/>
            </a:pPr>
            <a:r>
              <a:rPr lang="en-US" b="1" i="0" dirty="0">
                <a:effectLst/>
                <a:latin typeface="Söhne"/>
              </a:rPr>
              <a:t>Notification</a:t>
            </a:r>
            <a:endParaRPr lang="en-US" b="1" i="0" dirty="0">
              <a:solidFill>
                <a:srgbClr val="374151"/>
              </a:solidFill>
              <a:effectLst/>
              <a:latin typeface="Söhne"/>
            </a:endParaRPr>
          </a:p>
          <a:p>
            <a:pPr marL="514350" indent="-514350">
              <a:buFont typeface="+mj-lt"/>
              <a:buAutoNum type="arabicPeriod"/>
            </a:pPr>
            <a:r>
              <a:rPr lang="en-US" b="1" i="0" dirty="0">
                <a:effectLst/>
                <a:latin typeface="Söhne"/>
              </a:rPr>
              <a:t>Post-Breach Response</a:t>
            </a:r>
            <a:endParaRPr lang="en-US" b="1" dirty="0">
              <a:solidFill>
                <a:srgbClr val="374151"/>
              </a:solidFill>
              <a:latin typeface="Söhne"/>
            </a:endParaRPr>
          </a:p>
          <a:p>
            <a:pPr marL="514350" indent="-514350">
              <a:buFont typeface="+mj-lt"/>
              <a:buAutoNum type="arabicPeriod"/>
            </a:pPr>
            <a:r>
              <a:rPr lang="en-US" b="1" i="0" dirty="0">
                <a:effectLst/>
                <a:latin typeface="Söhne"/>
              </a:rPr>
              <a:t>Loss of Business and Revenue</a:t>
            </a:r>
          </a:p>
          <a:p>
            <a:pPr marL="514350" indent="-514350">
              <a:buFont typeface="+mj-lt"/>
              <a:buAutoNum type="arabicPeriod"/>
            </a:pPr>
            <a:r>
              <a:rPr lang="en-US" b="1" i="0" dirty="0">
                <a:effectLst/>
                <a:latin typeface="Söhne"/>
              </a:rPr>
              <a:t>Increase in Insurance Premiums</a:t>
            </a:r>
          </a:p>
          <a:p>
            <a:pPr marL="514350" indent="-514350">
              <a:buFont typeface="+mj-lt"/>
              <a:buAutoNum type="arabicPeriod"/>
            </a:pPr>
            <a:r>
              <a:rPr lang="en-US" b="1" i="0" dirty="0">
                <a:effectLst/>
                <a:latin typeface="Söhne"/>
              </a:rPr>
              <a:t>Intellectual Property Loss</a:t>
            </a:r>
          </a:p>
          <a:p>
            <a:pPr marL="514350" indent="-514350">
              <a:buFont typeface="+mj-lt"/>
              <a:buAutoNum type="arabicPeriod"/>
            </a:pPr>
            <a:r>
              <a:rPr lang="en-US" b="1" dirty="0">
                <a:latin typeface="Söhne"/>
              </a:rPr>
              <a:t>Reputation loss</a:t>
            </a:r>
            <a:endParaRPr lang="en-US" dirty="0"/>
          </a:p>
        </p:txBody>
      </p:sp>
      <p:pic>
        <p:nvPicPr>
          <p:cNvPr id="4" name="Content Placeholder 5">
            <a:extLst>
              <a:ext uri="{FF2B5EF4-FFF2-40B4-BE49-F238E27FC236}">
                <a16:creationId xmlns:a16="http://schemas.microsoft.com/office/drawing/2014/main" id="{21DE2CC9-5BD8-EC9A-3AEE-968FA0A53B4C}"/>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73B75682-BE30-791D-68E1-F8AF11C48F8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8CEC3DA8-49A0-E637-6A4D-D52FF2F77EA2}"/>
              </a:ext>
            </a:extLst>
          </p:cNvPr>
          <p:cNvPicPr>
            <a:picLocks noChangeAspect="1"/>
          </p:cNvPicPr>
          <p:nvPr/>
        </p:nvPicPr>
        <p:blipFill>
          <a:blip r:embed="rId3"/>
          <a:stretch>
            <a:fillRect/>
          </a:stretch>
        </p:blipFill>
        <p:spPr>
          <a:xfrm>
            <a:off x="6920455" y="3023827"/>
            <a:ext cx="4600043" cy="3077495"/>
          </a:xfrm>
          <a:prstGeom prst="rect">
            <a:avLst/>
          </a:prstGeom>
        </p:spPr>
      </p:pic>
    </p:spTree>
    <p:extLst>
      <p:ext uri="{BB962C8B-B14F-4D97-AF65-F5344CB8AC3E}">
        <p14:creationId xmlns:p14="http://schemas.microsoft.com/office/powerpoint/2010/main" val="392432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2CCFA-0B21-EAD8-451E-A3FD84C71451}"/>
              </a:ext>
            </a:extLst>
          </p:cNvPr>
          <p:cNvSpPr>
            <a:spLocks noGrp="1"/>
          </p:cNvSpPr>
          <p:nvPr>
            <p:ph type="title"/>
          </p:nvPr>
        </p:nvSpPr>
        <p:spPr/>
        <p:txBody>
          <a:bodyPr/>
          <a:lstStyle/>
          <a:p>
            <a:pPr algn="ctr"/>
            <a:r>
              <a:rPr lang="en-US" b="1" i="0" dirty="0">
                <a:effectLst/>
                <a:latin typeface="Söhne"/>
              </a:rPr>
              <a:t>Detection and Escalation</a:t>
            </a:r>
            <a:r>
              <a:rPr lang="en-US" dirty="0">
                <a:solidFill>
                  <a:srgbClr val="374151"/>
                </a:solidFill>
                <a:latin typeface="Söhne"/>
              </a:rPr>
              <a:t/>
            </a:r>
            <a:br>
              <a:rPr lang="en-US" dirty="0">
                <a:solidFill>
                  <a:srgbClr val="374151"/>
                </a:solidFill>
                <a:latin typeface="Söhne"/>
              </a:rPr>
            </a:br>
            <a:endParaRPr lang="en-US" dirty="0"/>
          </a:p>
        </p:txBody>
      </p:sp>
      <p:sp>
        <p:nvSpPr>
          <p:cNvPr id="3" name="Content Placeholder 2">
            <a:extLst>
              <a:ext uri="{FF2B5EF4-FFF2-40B4-BE49-F238E27FC236}">
                <a16:creationId xmlns:a16="http://schemas.microsoft.com/office/drawing/2014/main" id="{66E56230-D700-941E-A067-D6C69268D31C}"/>
              </a:ext>
            </a:extLst>
          </p:cNvPr>
          <p:cNvSpPr>
            <a:spLocks noGrp="1"/>
          </p:cNvSpPr>
          <p:nvPr>
            <p:ph idx="1"/>
          </p:nvPr>
        </p:nvSpPr>
        <p:spPr>
          <a:xfrm>
            <a:off x="111729" y="1209362"/>
            <a:ext cx="9109544" cy="5283513"/>
          </a:xfrm>
        </p:spPr>
        <p:txBody>
          <a:bodyPr>
            <a:normAutofit fontScale="92500" lnSpcReduction="10000"/>
          </a:bodyPr>
          <a:lstStyle/>
          <a:p>
            <a:pPr marL="285750" indent="-285750">
              <a:buFont typeface="+mj-lt"/>
              <a:buAutoNum type="arabicPeriod"/>
            </a:pPr>
            <a:r>
              <a:rPr lang="en-US" b="1" i="0" dirty="0">
                <a:solidFill>
                  <a:srgbClr val="374151"/>
                </a:solidFill>
                <a:effectLst/>
                <a:latin typeface="Söhne"/>
              </a:rPr>
              <a:t>Costs Involved:</a:t>
            </a:r>
            <a:r>
              <a:rPr lang="en-US" b="0" i="0" dirty="0">
                <a:solidFill>
                  <a:srgbClr val="374151"/>
                </a:solidFill>
                <a:effectLst/>
                <a:latin typeface="Söhne"/>
              </a:rPr>
              <a:t> These include the activities that enable a company to detect and report a breach. Expenses can stem from forensic experts, investigations to understand the breach's scope, and initial efforts to halt the breach and secure the data.</a:t>
            </a:r>
          </a:p>
          <a:p>
            <a:pPr marL="285750" indent="-285750">
              <a:buFont typeface="+mj-lt"/>
              <a:buAutoNum type="arabicPeriod"/>
            </a:pPr>
            <a:r>
              <a:rPr lang="en-US" b="1" i="0" dirty="0">
                <a:solidFill>
                  <a:srgbClr val="374151"/>
                </a:solidFill>
                <a:effectLst/>
                <a:latin typeface="Söhne"/>
              </a:rPr>
              <a:t>Impact:</a:t>
            </a:r>
            <a:r>
              <a:rPr lang="en-US" b="0" i="0" dirty="0">
                <a:solidFill>
                  <a:srgbClr val="374151"/>
                </a:solidFill>
                <a:effectLst/>
                <a:latin typeface="Söhne"/>
              </a:rPr>
              <a:t> These efforts require substantial resources, especially in complex systems where identifying the breach source might take time. Companies may need to hire external teams with specialized skills, adding to the cost.</a:t>
            </a:r>
          </a:p>
          <a:p>
            <a:pPr marL="285750" indent="-285750">
              <a:buFont typeface="+mj-lt"/>
              <a:buAutoNum type="arabicPeriod"/>
            </a:pPr>
            <a:r>
              <a:rPr lang="en-US" b="0" i="0" dirty="0">
                <a:solidFill>
                  <a:srgbClr val="374151"/>
                </a:solidFill>
                <a:effectLst/>
                <a:latin typeface="Söhne"/>
              </a:rPr>
              <a:t>Target breach in 2013, the company incurred substantial costs in detecting and understanding the breach's scope.</a:t>
            </a:r>
          </a:p>
          <a:p>
            <a:pPr marL="0" indent="0">
              <a:buNone/>
            </a:pPr>
            <a:r>
              <a:rPr lang="en-US" dirty="0"/>
              <a:t/>
            </a:r>
            <a:br>
              <a:rPr lang="en-US" dirty="0"/>
            </a:br>
            <a:endParaRPr lang="en-US" dirty="0"/>
          </a:p>
        </p:txBody>
      </p:sp>
      <p:pic>
        <p:nvPicPr>
          <p:cNvPr id="4" name="Content Placeholder 5">
            <a:extLst>
              <a:ext uri="{FF2B5EF4-FFF2-40B4-BE49-F238E27FC236}">
                <a16:creationId xmlns:a16="http://schemas.microsoft.com/office/drawing/2014/main" id="{DCB4FAE0-EA48-8F51-01CD-9530981CC545}"/>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D8799F34-75C3-F6F8-63A9-43E6D3BD914F}"/>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DE95741A-E93C-273D-FC14-650C716A18BD}"/>
              </a:ext>
            </a:extLst>
          </p:cNvPr>
          <p:cNvPicPr>
            <a:picLocks noChangeAspect="1"/>
          </p:cNvPicPr>
          <p:nvPr/>
        </p:nvPicPr>
        <p:blipFill>
          <a:blip r:embed="rId3"/>
          <a:stretch>
            <a:fillRect/>
          </a:stretch>
        </p:blipFill>
        <p:spPr>
          <a:xfrm>
            <a:off x="9100764" y="853556"/>
            <a:ext cx="3091236" cy="2997562"/>
          </a:xfrm>
          <a:prstGeom prst="rect">
            <a:avLst/>
          </a:prstGeom>
        </p:spPr>
      </p:pic>
      <p:pic>
        <p:nvPicPr>
          <p:cNvPr id="9" name="Picture 8">
            <a:extLst>
              <a:ext uri="{FF2B5EF4-FFF2-40B4-BE49-F238E27FC236}">
                <a16:creationId xmlns:a16="http://schemas.microsoft.com/office/drawing/2014/main" id="{13CB166A-960B-0EB8-920D-F641E4DD8A8E}"/>
              </a:ext>
            </a:extLst>
          </p:cNvPr>
          <p:cNvPicPr>
            <a:picLocks noChangeAspect="1"/>
          </p:cNvPicPr>
          <p:nvPr/>
        </p:nvPicPr>
        <p:blipFill>
          <a:blip r:embed="rId4"/>
          <a:stretch>
            <a:fillRect/>
          </a:stretch>
        </p:blipFill>
        <p:spPr>
          <a:xfrm>
            <a:off x="9606798" y="4109194"/>
            <a:ext cx="2196689" cy="2128041"/>
          </a:xfrm>
          <a:prstGeom prst="rect">
            <a:avLst/>
          </a:prstGeom>
        </p:spPr>
      </p:pic>
    </p:spTree>
    <p:extLst>
      <p:ext uri="{BB962C8B-B14F-4D97-AF65-F5344CB8AC3E}">
        <p14:creationId xmlns:p14="http://schemas.microsoft.com/office/powerpoint/2010/main" val="405695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DFA51-B0EE-76DC-8C68-F1D3431E5105}"/>
              </a:ext>
            </a:extLst>
          </p:cNvPr>
          <p:cNvSpPr>
            <a:spLocks noGrp="1"/>
          </p:cNvSpPr>
          <p:nvPr>
            <p:ph type="title"/>
          </p:nvPr>
        </p:nvSpPr>
        <p:spPr>
          <a:xfrm>
            <a:off x="838200" y="75350"/>
            <a:ext cx="10515600" cy="1325563"/>
          </a:xfrm>
        </p:spPr>
        <p:txBody>
          <a:bodyPr/>
          <a:lstStyle/>
          <a:p>
            <a:pPr algn="ctr"/>
            <a:r>
              <a:rPr lang="en-US" b="1" i="0" dirty="0">
                <a:solidFill>
                  <a:srgbClr val="374151"/>
                </a:solidFill>
                <a:effectLst/>
                <a:latin typeface="Söhne"/>
              </a:rPr>
              <a:t>Notification</a:t>
            </a:r>
            <a:r>
              <a:rPr lang="en-US" b="0" i="0" dirty="0">
                <a:solidFill>
                  <a:srgbClr val="374151"/>
                </a:solidFill>
                <a:effectLst/>
                <a:latin typeface="Söhne"/>
              </a:rPr>
              <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A73A2946-E4BD-A0B0-6EB0-24B4C46BEE08}"/>
              </a:ext>
            </a:extLst>
          </p:cNvPr>
          <p:cNvSpPr>
            <a:spLocks noGrp="1"/>
          </p:cNvSpPr>
          <p:nvPr>
            <p:ph idx="1"/>
          </p:nvPr>
        </p:nvSpPr>
        <p:spPr>
          <a:xfrm>
            <a:off x="-1" y="866964"/>
            <a:ext cx="9176197" cy="5514517"/>
          </a:xfrm>
        </p:spPr>
        <p:txBody>
          <a:bodyPr>
            <a:normAutofit/>
          </a:bodyPr>
          <a:lstStyle/>
          <a:p>
            <a:pPr algn="l">
              <a:buFont typeface="Arial" panose="020B0604020202020204" pitchFamily="34" charset="0"/>
              <a:buChar char="•"/>
            </a:pPr>
            <a:r>
              <a:rPr lang="en-US" b="1" i="0" dirty="0">
                <a:solidFill>
                  <a:srgbClr val="374151"/>
                </a:solidFill>
                <a:effectLst/>
                <a:latin typeface="Söhne"/>
              </a:rPr>
              <a:t>Costs Involved:</a:t>
            </a:r>
            <a:r>
              <a:rPr lang="en-US" b="0" i="0" dirty="0">
                <a:solidFill>
                  <a:srgbClr val="374151"/>
                </a:solidFill>
                <a:effectLst/>
                <a:latin typeface="Söhne"/>
              </a:rPr>
              <a:t> Notifying affected parties is often mandated by law, such as GDPR in Europe or various state laws in the U.S. This process includes legal review, communication methods (emails, letters, calls), and sometimes the establishment of help or information centers for concerned individuals.</a:t>
            </a:r>
          </a:p>
          <a:p>
            <a:pPr algn="l">
              <a:buFont typeface="Arial" panose="020B0604020202020204" pitchFamily="34" charset="0"/>
              <a:buChar char="•"/>
            </a:pPr>
            <a:r>
              <a:rPr lang="en-US" b="1" i="0" dirty="0">
                <a:solidFill>
                  <a:srgbClr val="374151"/>
                </a:solidFill>
                <a:effectLst/>
                <a:latin typeface="Söhne"/>
              </a:rPr>
              <a:t>Impact:</a:t>
            </a:r>
            <a:r>
              <a:rPr lang="en-US" b="0" i="0" dirty="0">
                <a:solidFill>
                  <a:srgbClr val="374151"/>
                </a:solidFill>
                <a:effectLst/>
                <a:latin typeface="Söhne"/>
              </a:rPr>
              <a:t> Failure to properly notify affected individuals can result in fines and penalties, further increasing the cost of the breach.</a:t>
            </a:r>
          </a:p>
          <a:p>
            <a:pPr algn="l">
              <a:buFont typeface="Arial" panose="020B0604020202020204" pitchFamily="34" charset="0"/>
              <a:buChar char="•"/>
            </a:pPr>
            <a:r>
              <a:rPr lang="en-US" b="0" i="0" dirty="0">
                <a:solidFill>
                  <a:srgbClr val="374151"/>
                </a:solidFill>
                <a:effectLst/>
                <a:latin typeface="Söhne"/>
              </a:rPr>
              <a:t>Equifax data breach in 2017, which affected approximately 147 million people, the company had to set up communication channels to inform affected consumers. </a:t>
            </a:r>
          </a:p>
          <a:p>
            <a:endParaRPr lang="en-US" dirty="0"/>
          </a:p>
        </p:txBody>
      </p:sp>
      <p:pic>
        <p:nvPicPr>
          <p:cNvPr id="4" name="Content Placeholder 5">
            <a:extLst>
              <a:ext uri="{FF2B5EF4-FFF2-40B4-BE49-F238E27FC236}">
                <a16:creationId xmlns:a16="http://schemas.microsoft.com/office/drawing/2014/main" id="{F79FDDB3-8BD5-D750-1A9C-9F38BB69B786}"/>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01ABCA76-4EFB-6ADD-5F7C-ADA22686E2EC}"/>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043AA136-B2B2-2642-865A-76E9E0C4C073}"/>
              </a:ext>
            </a:extLst>
          </p:cNvPr>
          <p:cNvPicPr>
            <a:picLocks noChangeAspect="1"/>
          </p:cNvPicPr>
          <p:nvPr/>
        </p:nvPicPr>
        <p:blipFill>
          <a:blip r:embed="rId3"/>
          <a:stretch>
            <a:fillRect/>
          </a:stretch>
        </p:blipFill>
        <p:spPr>
          <a:xfrm>
            <a:off x="9391882" y="1007309"/>
            <a:ext cx="2463119" cy="2785671"/>
          </a:xfrm>
          <a:prstGeom prst="rect">
            <a:avLst/>
          </a:prstGeom>
        </p:spPr>
      </p:pic>
      <p:pic>
        <p:nvPicPr>
          <p:cNvPr id="9" name="Picture 8">
            <a:extLst>
              <a:ext uri="{FF2B5EF4-FFF2-40B4-BE49-F238E27FC236}">
                <a16:creationId xmlns:a16="http://schemas.microsoft.com/office/drawing/2014/main" id="{308B602C-CE8D-6373-2523-B3BD84984590}"/>
              </a:ext>
            </a:extLst>
          </p:cNvPr>
          <p:cNvPicPr>
            <a:picLocks noChangeAspect="1"/>
          </p:cNvPicPr>
          <p:nvPr/>
        </p:nvPicPr>
        <p:blipFill>
          <a:blip r:embed="rId4"/>
          <a:stretch>
            <a:fillRect/>
          </a:stretch>
        </p:blipFill>
        <p:spPr>
          <a:xfrm>
            <a:off x="8966644" y="4824613"/>
            <a:ext cx="2953525" cy="854970"/>
          </a:xfrm>
          <a:prstGeom prst="rect">
            <a:avLst/>
          </a:prstGeom>
        </p:spPr>
      </p:pic>
    </p:spTree>
    <p:extLst>
      <p:ext uri="{BB962C8B-B14F-4D97-AF65-F5344CB8AC3E}">
        <p14:creationId xmlns:p14="http://schemas.microsoft.com/office/powerpoint/2010/main" val="3210350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7162D-C46E-6CAF-EB50-F49D0364467B}"/>
              </a:ext>
            </a:extLst>
          </p:cNvPr>
          <p:cNvSpPr>
            <a:spLocks noGrp="1"/>
          </p:cNvSpPr>
          <p:nvPr>
            <p:ph type="title"/>
          </p:nvPr>
        </p:nvSpPr>
        <p:spPr>
          <a:xfrm>
            <a:off x="838200" y="281413"/>
            <a:ext cx="10515600" cy="1325563"/>
          </a:xfrm>
        </p:spPr>
        <p:txBody>
          <a:bodyPr/>
          <a:lstStyle/>
          <a:p>
            <a:pPr algn="ctr"/>
            <a:r>
              <a:rPr lang="en-US" b="1" i="0" dirty="0">
                <a:solidFill>
                  <a:srgbClr val="374151"/>
                </a:solidFill>
                <a:effectLst/>
                <a:latin typeface="Söhne"/>
              </a:rPr>
              <a:t>Post-Breach Response</a:t>
            </a:r>
            <a:r>
              <a:rPr lang="en-US" b="0" i="0" dirty="0">
                <a:solidFill>
                  <a:srgbClr val="374151"/>
                </a:solidFill>
                <a:effectLst/>
                <a:latin typeface="Söhne"/>
              </a:rPr>
              <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DA28296D-2684-4965-D668-BADCE5AF72AE}"/>
              </a:ext>
            </a:extLst>
          </p:cNvPr>
          <p:cNvSpPr>
            <a:spLocks noGrp="1"/>
          </p:cNvSpPr>
          <p:nvPr>
            <p:ph idx="1"/>
          </p:nvPr>
        </p:nvSpPr>
        <p:spPr>
          <a:xfrm>
            <a:off x="52589" y="1007816"/>
            <a:ext cx="8595574" cy="5399423"/>
          </a:xfrm>
        </p:spPr>
        <p:txBody>
          <a:bodyPr>
            <a:normAutofit/>
          </a:bodyPr>
          <a:lstStyle/>
          <a:p>
            <a:pPr algn="l">
              <a:buFont typeface="Arial" panose="020B0604020202020204" pitchFamily="34" charset="0"/>
              <a:buChar char="•"/>
            </a:pPr>
            <a:r>
              <a:rPr lang="en-US" b="1" i="0" dirty="0">
                <a:solidFill>
                  <a:srgbClr val="374151"/>
                </a:solidFill>
                <a:effectLst/>
                <a:latin typeface="Söhne"/>
              </a:rPr>
              <a:t>Costs Involved:</a:t>
            </a:r>
            <a:r>
              <a:rPr lang="en-US" b="0" i="0" dirty="0">
                <a:solidFill>
                  <a:srgbClr val="374151"/>
                </a:solidFill>
                <a:effectLst/>
                <a:latin typeface="Söhne"/>
              </a:rPr>
              <a:t> These actions include repairing system vulnerabilities, restoring data, implementing new security measures, legal expenditures for potential lawsuits, and regulatory fines.</a:t>
            </a:r>
          </a:p>
          <a:p>
            <a:pPr algn="l">
              <a:buFont typeface="Arial" panose="020B0604020202020204" pitchFamily="34" charset="0"/>
              <a:buChar char="•"/>
            </a:pPr>
            <a:r>
              <a:rPr lang="en-US" b="1" i="0" dirty="0">
                <a:solidFill>
                  <a:srgbClr val="374151"/>
                </a:solidFill>
                <a:effectLst/>
                <a:latin typeface="Söhne"/>
              </a:rPr>
              <a:t>Impact:</a:t>
            </a:r>
            <a:r>
              <a:rPr lang="en-US" b="0" i="0" dirty="0">
                <a:solidFill>
                  <a:srgbClr val="374151"/>
                </a:solidFill>
                <a:effectLst/>
                <a:latin typeface="Söhne"/>
              </a:rPr>
              <a:t> Beyond the direct costs, these efforts also divert staff from their regular tasks, potentially affecting productivity and operational efficiency.</a:t>
            </a:r>
          </a:p>
          <a:p>
            <a:pPr algn="l">
              <a:buFont typeface="Arial" panose="020B0604020202020204" pitchFamily="34" charset="0"/>
              <a:buChar char="•"/>
            </a:pPr>
            <a:r>
              <a:rPr lang="en-US" b="0" i="0" dirty="0">
                <a:solidFill>
                  <a:srgbClr val="374151"/>
                </a:solidFill>
                <a:effectLst/>
                <a:latin typeface="Söhne"/>
              </a:rPr>
              <a:t>Sony PlayStation Network breach in 2011, the company faced extensive costs related to legal consultations, settlements, identity theft protection for users, improved security infrastructure, and regulatory fines, all part of their post-breach response.</a:t>
            </a:r>
          </a:p>
          <a:p>
            <a:endParaRPr lang="en-US" dirty="0"/>
          </a:p>
        </p:txBody>
      </p:sp>
      <p:pic>
        <p:nvPicPr>
          <p:cNvPr id="4" name="Content Placeholder 5">
            <a:extLst>
              <a:ext uri="{FF2B5EF4-FFF2-40B4-BE49-F238E27FC236}">
                <a16:creationId xmlns:a16="http://schemas.microsoft.com/office/drawing/2014/main" id="{4F87290C-BBE6-F178-F897-BECD6D55363F}"/>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0B26D7FC-B0F7-9EA0-A666-B4C4108A4799}"/>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8762CFC4-8296-FBA6-E7B2-EEA46401D49B}"/>
              </a:ext>
            </a:extLst>
          </p:cNvPr>
          <p:cNvPicPr>
            <a:picLocks noChangeAspect="1"/>
          </p:cNvPicPr>
          <p:nvPr/>
        </p:nvPicPr>
        <p:blipFill>
          <a:blip r:embed="rId3"/>
          <a:stretch>
            <a:fillRect/>
          </a:stretch>
        </p:blipFill>
        <p:spPr>
          <a:xfrm>
            <a:off x="9176596" y="1119675"/>
            <a:ext cx="2098857" cy="2294101"/>
          </a:xfrm>
          <a:prstGeom prst="rect">
            <a:avLst/>
          </a:prstGeom>
        </p:spPr>
      </p:pic>
      <p:pic>
        <p:nvPicPr>
          <p:cNvPr id="9" name="Picture 8">
            <a:extLst>
              <a:ext uri="{FF2B5EF4-FFF2-40B4-BE49-F238E27FC236}">
                <a16:creationId xmlns:a16="http://schemas.microsoft.com/office/drawing/2014/main" id="{B3349029-39B2-5AF9-6093-5BBBAE935076}"/>
              </a:ext>
            </a:extLst>
          </p:cNvPr>
          <p:cNvPicPr>
            <a:picLocks noChangeAspect="1"/>
          </p:cNvPicPr>
          <p:nvPr/>
        </p:nvPicPr>
        <p:blipFill>
          <a:blip r:embed="rId4"/>
          <a:stretch>
            <a:fillRect/>
          </a:stretch>
        </p:blipFill>
        <p:spPr>
          <a:xfrm>
            <a:off x="8571357" y="4339709"/>
            <a:ext cx="3438130" cy="927749"/>
          </a:xfrm>
          <a:prstGeom prst="rect">
            <a:avLst/>
          </a:prstGeom>
        </p:spPr>
      </p:pic>
    </p:spTree>
    <p:extLst>
      <p:ext uri="{BB962C8B-B14F-4D97-AF65-F5344CB8AC3E}">
        <p14:creationId xmlns:p14="http://schemas.microsoft.com/office/powerpoint/2010/main" val="131866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5451-7396-6BFC-9273-C5D1623EAC89}"/>
              </a:ext>
            </a:extLst>
          </p:cNvPr>
          <p:cNvSpPr>
            <a:spLocks noGrp="1"/>
          </p:cNvSpPr>
          <p:nvPr>
            <p:ph type="title"/>
          </p:nvPr>
        </p:nvSpPr>
        <p:spPr>
          <a:xfrm>
            <a:off x="776150" y="96677"/>
            <a:ext cx="10515600" cy="1325563"/>
          </a:xfrm>
        </p:spPr>
        <p:txBody>
          <a:bodyPr/>
          <a:lstStyle/>
          <a:p>
            <a:pPr algn="ctr"/>
            <a:r>
              <a:rPr lang="en-US" b="1" i="0" dirty="0">
                <a:solidFill>
                  <a:srgbClr val="374151"/>
                </a:solidFill>
                <a:effectLst/>
                <a:latin typeface="Söhne"/>
              </a:rPr>
              <a:t>Increase in Insurance Premiums</a:t>
            </a:r>
            <a:r>
              <a:rPr lang="en-US" b="0" i="0" dirty="0">
                <a:solidFill>
                  <a:srgbClr val="374151"/>
                </a:solidFill>
                <a:effectLst/>
                <a:latin typeface="Söhne"/>
              </a:rPr>
              <a:t/>
            </a:r>
            <a:br>
              <a:rPr lang="en-US" b="0" i="0" dirty="0">
                <a:solidFill>
                  <a:srgbClr val="374151"/>
                </a:solidFill>
                <a:effectLst/>
                <a:latin typeface="Söhne"/>
              </a:rPr>
            </a:br>
            <a:endParaRPr lang="en-US" dirty="0"/>
          </a:p>
        </p:txBody>
      </p:sp>
      <p:sp>
        <p:nvSpPr>
          <p:cNvPr id="3" name="Content Placeholder 2">
            <a:extLst>
              <a:ext uri="{FF2B5EF4-FFF2-40B4-BE49-F238E27FC236}">
                <a16:creationId xmlns:a16="http://schemas.microsoft.com/office/drawing/2014/main" id="{695CA7F3-C8EC-2709-FE49-DB12677E4CDF}"/>
              </a:ext>
            </a:extLst>
          </p:cNvPr>
          <p:cNvSpPr>
            <a:spLocks noGrp="1"/>
          </p:cNvSpPr>
          <p:nvPr>
            <p:ph idx="1"/>
          </p:nvPr>
        </p:nvSpPr>
        <p:spPr>
          <a:xfrm>
            <a:off x="53774" y="970767"/>
            <a:ext cx="7764887" cy="4916465"/>
          </a:xfrm>
        </p:spPr>
        <p:txBody>
          <a:bodyPr>
            <a:normAutofit fontScale="92500" lnSpcReduction="10000"/>
          </a:bodyPr>
          <a:lstStyle/>
          <a:p>
            <a:pPr algn="l">
              <a:buFont typeface="Arial" panose="020B0604020202020204" pitchFamily="34" charset="0"/>
              <a:buChar char="•"/>
            </a:pPr>
            <a:r>
              <a:rPr lang="en-US" b="1" i="0" dirty="0">
                <a:solidFill>
                  <a:srgbClr val="374151"/>
                </a:solidFill>
                <a:effectLst/>
                <a:latin typeface="Söhne"/>
              </a:rPr>
              <a:t>Costs Involved:</a:t>
            </a:r>
            <a:r>
              <a:rPr lang="en-US" b="0" i="0" dirty="0">
                <a:solidFill>
                  <a:srgbClr val="374151"/>
                </a:solidFill>
                <a:effectLst/>
                <a:latin typeface="Söhne"/>
              </a:rPr>
              <a:t> Organizations with cyber insurance might face increased premiums following a data breach due to the perceived higher risk.</a:t>
            </a:r>
          </a:p>
          <a:p>
            <a:pPr algn="l">
              <a:buFont typeface="Arial" panose="020B0604020202020204" pitchFamily="34" charset="0"/>
              <a:buChar char="•"/>
            </a:pPr>
            <a:r>
              <a:rPr lang="en-US" b="1" i="0" dirty="0">
                <a:solidFill>
                  <a:srgbClr val="374151"/>
                </a:solidFill>
                <a:effectLst/>
                <a:latin typeface="Söhne"/>
              </a:rPr>
              <a:t>Impact:</a:t>
            </a:r>
            <a:r>
              <a:rPr lang="en-US" b="0" i="0" dirty="0">
                <a:solidFill>
                  <a:srgbClr val="374151"/>
                </a:solidFill>
                <a:effectLst/>
                <a:latin typeface="Söhne"/>
              </a:rPr>
              <a:t> This adds an ongoing cost that can affect an organization's financial planning and budgeting.</a:t>
            </a:r>
          </a:p>
          <a:p>
            <a:pPr algn="l">
              <a:buFont typeface="Arial" panose="020B0604020202020204" pitchFamily="34" charset="0"/>
              <a:buChar char="•"/>
            </a:pPr>
            <a:r>
              <a:rPr lang="en-US" b="0" i="0" dirty="0">
                <a:solidFill>
                  <a:srgbClr val="374151"/>
                </a:solidFill>
                <a:effectLst/>
                <a:latin typeface="Söhne"/>
              </a:rPr>
              <a:t>In the aftermath of the Yahoo data breach, which affected all 3 billion of its user accounts, the company suffered a significant loss of business. </a:t>
            </a:r>
          </a:p>
          <a:p>
            <a:pPr algn="l">
              <a:buFont typeface="Arial" panose="020B0604020202020204" pitchFamily="34" charset="0"/>
              <a:buChar char="•"/>
            </a:pPr>
            <a:r>
              <a:rPr lang="en-US" b="0" i="0" dirty="0">
                <a:solidFill>
                  <a:srgbClr val="374151"/>
                </a:solidFill>
                <a:effectLst/>
                <a:latin typeface="Söhne"/>
              </a:rPr>
              <a:t>It directly affected Yahoo's sale to Verizon, which negotiated a $350 million reduction in the acquisition price due to the breach.</a:t>
            </a:r>
          </a:p>
          <a:p>
            <a:endParaRPr lang="en-US" dirty="0"/>
          </a:p>
        </p:txBody>
      </p:sp>
      <p:pic>
        <p:nvPicPr>
          <p:cNvPr id="4" name="Content Placeholder 5">
            <a:extLst>
              <a:ext uri="{FF2B5EF4-FFF2-40B4-BE49-F238E27FC236}">
                <a16:creationId xmlns:a16="http://schemas.microsoft.com/office/drawing/2014/main" id="{E0E1221D-8BC9-88AC-8EF0-C80112EAEAA3}"/>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31D949E3-98E9-FDE6-4993-70349A4BD78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C6F8D2F1-A707-64CD-BC61-51BCDB5C82F3}"/>
              </a:ext>
            </a:extLst>
          </p:cNvPr>
          <p:cNvPicPr>
            <a:picLocks noChangeAspect="1"/>
          </p:cNvPicPr>
          <p:nvPr/>
        </p:nvPicPr>
        <p:blipFill>
          <a:blip r:embed="rId3"/>
          <a:stretch>
            <a:fillRect/>
          </a:stretch>
        </p:blipFill>
        <p:spPr>
          <a:xfrm>
            <a:off x="8603087" y="882602"/>
            <a:ext cx="2812763" cy="3152768"/>
          </a:xfrm>
          <a:prstGeom prst="rect">
            <a:avLst/>
          </a:prstGeom>
        </p:spPr>
      </p:pic>
      <p:pic>
        <p:nvPicPr>
          <p:cNvPr id="9" name="Picture 8">
            <a:extLst>
              <a:ext uri="{FF2B5EF4-FFF2-40B4-BE49-F238E27FC236}">
                <a16:creationId xmlns:a16="http://schemas.microsoft.com/office/drawing/2014/main" id="{8AF7FF91-05DA-63A1-4204-90232FE099F2}"/>
              </a:ext>
            </a:extLst>
          </p:cNvPr>
          <p:cNvPicPr>
            <a:picLocks noChangeAspect="1"/>
          </p:cNvPicPr>
          <p:nvPr/>
        </p:nvPicPr>
        <p:blipFill>
          <a:blip r:embed="rId4"/>
          <a:stretch>
            <a:fillRect/>
          </a:stretch>
        </p:blipFill>
        <p:spPr>
          <a:xfrm>
            <a:off x="9081456" y="4191130"/>
            <a:ext cx="2058812" cy="2034007"/>
          </a:xfrm>
          <a:prstGeom prst="rect">
            <a:avLst/>
          </a:prstGeom>
        </p:spPr>
      </p:pic>
    </p:spTree>
    <p:extLst>
      <p:ext uri="{BB962C8B-B14F-4D97-AF65-F5344CB8AC3E}">
        <p14:creationId xmlns:p14="http://schemas.microsoft.com/office/powerpoint/2010/main" val="101721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0DEEE-69BB-2BBC-DBDC-9A7F9F0CDF41}"/>
              </a:ext>
            </a:extLst>
          </p:cNvPr>
          <p:cNvSpPr>
            <a:spLocks noGrp="1"/>
          </p:cNvSpPr>
          <p:nvPr>
            <p:ph type="title"/>
          </p:nvPr>
        </p:nvSpPr>
        <p:spPr/>
        <p:txBody>
          <a:bodyPr/>
          <a:lstStyle/>
          <a:p>
            <a:pPr algn="ctr"/>
            <a:r>
              <a:rPr lang="en-US" b="1" i="0" dirty="0">
                <a:solidFill>
                  <a:srgbClr val="374151"/>
                </a:solidFill>
                <a:effectLst/>
                <a:latin typeface="Söhne"/>
              </a:rPr>
              <a:t>Loss of Business and Revenue</a:t>
            </a:r>
            <a:endParaRPr lang="en-US" dirty="0"/>
          </a:p>
        </p:txBody>
      </p:sp>
      <p:sp>
        <p:nvSpPr>
          <p:cNvPr id="3" name="Content Placeholder 2">
            <a:extLst>
              <a:ext uri="{FF2B5EF4-FFF2-40B4-BE49-F238E27FC236}">
                <a16:creationId xmlns:a16="http://schemas.microsoft.com/office/drawing/2014/main" id="{D207D4F5-D25E-0748-2F82-9B391FCD4A31}"/>
              </a:ext>
            </a:extLst>
          </p:cNvPr>
          <p:cNvSpPr>
            <a:spLocks noGrp="1"/>
          </p:cNvSpPr>
          <p:nvPr>
            <p:ph idx="1"/>
          </p:nvPr>
        </p:nvSpPr>
        <p:spPr>
          <a:xfrm>
            <a:off x="380999" y="1741912"/>
            <a:ext cx="7970950" cy="4351338"/>
          </a:xfrm>
        </p:spPr>
        <p:txBody>
          <a:bodyPr/>
          <a:lstStyle/>
          <a:p>
            <a:pPr algn="l">
              <a:buFont typeface="Arial" panose="020B0604020202020204" pitchFamily="34" charset="0"/>
              <a:buChar char="•"/>
            </a:pPr>
            <a:r>
              <a:rPr lang="en-US" b="1" i="0" dirty="0">
                <a:solidFill>
                  <a:srgbClr val="374151"/>
                </a:solidFill>
                <a:effectLst/>
                <a:latin typeface="Söhne"/>
              </a:rPr>
              <a:t>Costs Involved:</a:t>
            </a:r>
            <a:r>
              <a:rPr lang="en-US" b="0" i="0" dirty="0">
                <a:solidFill>
                  <a:srgbClr val="374151"/>
                </a:solidFill>
                <a:effectLst/>
                <a:latin typeface="Söhne"/>
              </a:rPr>
              <a:t> Post-breach, organizations often face diminished trust, leading to loss of customers, contract terminations, and difficulty in acquiring new business. This category also includes the increase in customer acquisition activities and costs to regain market position.</a:t>
            </a:r>
          </a:p>
          <a:p>
            <a:pPr algn="l">
              <a:buFont typeface="Arial" panose="020B0604020202020204" pitchFamily="34" charset="0"/>
              <a:buChar char="•"/>
            </a:pPr>
            <a:r>
              <a:rPr lang="en-US" b="1" i="0" dirty="0">
                <a:solidFill>
                  <a:srgbClr val="374151"/>
                </a:solidFill>
                <a:effectLst/>
                <a:latin typeface="Söhne"/>
              </a:rPr>
              <a:t>Impact:</a:t>
            </a:r>
            <a:r>
              <a:rPr lang="en-US" b="0" i="0" dirty="0">
                <a:solidFill>
                  <a:srgbClr val="374151"/>
                </a:solidFill>
                <a:effectLst/>
                <a:latin typeface="Söhne"/>
              </a:rPr>
              <a:t> This can be the most significant long-term cost, especially if the breach harms the organization's reputation. The loss of customer loyalty and trust can impact revenue for years.</a:t>
            </a:r>
          </a:p>
          <a:p>
            <a:endParaRPr lang="en-US" dirty="0"/>
          </a:p>
        </p:txBody>
      </p:sp>
      <p:pic>
        <p:nvPicPr>
          <p:cNvPr id="4" name="Content Placeholder 5">
            <a:extLst>
              <a:ext uri="{FF2B5EF4-FFF2-40B4-BE49-F238E27FC236}">
                <a16:creationId xmlns:a16="http://schemas.microsoft.com/office/drawing/2014/main" id="{2FFE8154-B43C-D24A-7F8C-8DAF07B12FCD}"/>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F8FC917E-1CDC-78A4-45DC-D8C14CCB65D7}"/>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D480B2EC-44F2-7C49-1976-C93B292C8722}"/>
              </a:ext>
            </a:extLst>
          </p:cNvPr>
          <p:cNvPicPr>
            <a:picLocks noChangeAspect="1"/>
          </p:cNvPicPr>
          <p:nvPr/>
        </p:nvPicPr>
        <p:blipFill>
          <a:blip r:embed="rId3"/>
          <a:stretch>
            <a:fillRect/>
          </a:stretch>
        </p:blipFill>
        <p:spPr>
          <a:xfrm>
            <a:off x="8448936" y="1690688"/>
            <a:ext cx="3362065" cy="4018078"/>
          </a:xfrm>
          <a:prstGeom prst="rect">
            <a:avLst/>
          </a:prstGeom>
        </p:spPr>
      </p:pic>
    </p:spTree>
    <p:extLst>
      <p:ext uri="{BB962C8B-B14F-4D97-AF65-F5344CB8AC3E}">
        <p14:creationId xmlns:p14="http://schemas.microsoft.com/office/powerpoint/2010/main" val="287198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96F0-6604-56DC-CEC3-20BDDA36C98A}"/>
              </a:ext>
            </a:extLst>
          </p:cNvPr>
          <p:cNvSpPr>
            <a:spLocks noGrp="1"/>
          </p:cNvSpPr>
          <p:nvPr>
            <p:ph type="title"/>
          </p:nvPr>
        </p:nvSpPr>
        <p:spPr>
          <a:xfrm>
            <a:off x="934792" y="55497"/>
            <a:ext cx="10515600" cy="1325563"/>
          </a:xfrm>
        </p:spPr>
        <p:txBody>
          <a:bodyPr/>
          <a:lstStyle/>
          <a:p>
            <a:pPr algn="ctr"/>
            <a:r>
              <a:rPr lang="en-US" b="1" i="0" dirty="0">
                <a:solidFill>
                  <a:srgbClr val="374151"/>
                </a:solidFill>
                <a:effectLst/>
                <a:latin typeface="Söhne"/>
              </a:rPr>
              <a:t>Intellectual Property Loss</a:t>
            </a:r>
            <a:endParaRPr lang="en-US" dirty="0"/>
          </a:p>
        </p:txBody>
      </p:sp>
      <p:sp>
        <p:nvSpPr>
          <p:cNvPr id="3" name="Content Placeholder 2">
            <a:extLst>
              <a:ext uri="{FF2B5EF4-FFF2-40B4-BE49-F238E27FC236}">
                <a16:creationId xmlns:a16="http://schemas.microsoft.com/office/drawing/2014/main" id="{BF4A75C9-1E26-091B-D4DB-9099BC7EEAFB}"/>
              </a:ext>
            </a:extLst>
          </p:cNvPr>
          <p:cNvSpPr>
            <a:spLocks noGrp="1"/>
          </p:cNvSpPr>
          <p:nvPr>
            <p:ph idx="1"/>
          </p:nvPr>
        </p:nvSpPr>
        <p:spPr>
          <a:xfrm>
            <a:off x="284408" y="1522971"/>
            <a:ext cx="7062989" cy="4351338"/>
          </a:xfrm>
        </p:spPr>
        <p:txBody>
          <a:bodyPr>
            <a:normAutofit/>
          </a:bodyPr>
          <a:lstStyle/>
          <a:p>
            <a:pPr algn="l">
              <a:buFont typeface="Arial" panose="020B0604020202020204" pitchFamily="34" charset="0"/>
              <a:buChar char="•"/>
            </a:pPr>
            <a:r>
              <a:rPr lang="en-US" b="1" i="0" dirty="0">
                <a:solidFill>
                  <a:srgbClr val="374151"/>
                </a:solidFill>
                <a:effectLst/>
                <a:latin typeface="Söhne"/>
              </a:rPr>
              <a:t>Costs Involved:</a:t>
            </a:r>
            <a:r>
              <a:rPr lang="en-US" b="0" i="0" dirty="0">
                <a:solidFill>
                  <a:srgbClr val="374151"/>
                </a:solidFill>
                <a:effectLst/>
                <a:latin typeface="Söhne"/>
              </a:rPr>
              <a:t> If a breach involves the loss of intellectual property, the cost to a company can be immense, particularly if it's a competitive advantage.</a:t>
            </a:r>
          </a:p>
          <a:p>
            <a:pPr algn="l">
              <a:buFont typeface="Arial" panose="020B0604020202020204" pitchFamily="34" charset="0"/>
              <a:buChar char="•"/>
            </a:pPr>
            <a:r>
              <a:rPr lang="en-US" b="1" i="0" dirty="0">
                <a:solidFill>
                  <a:srgbClr val="374151"/>
                </a:solidFill>
                <a:effectLst/>
                <a:latin typeface="Söhne"/>
              </a:rPr>
              <a:t>Impact:</a:t>
            </a:r>
            <a:r>
              <a:rPr lang="en-US" b="0" i="0" dirty="0">
                <a:solidFill>
                  <a:srgbClr val="374151"/>
                </a:solidFill>
                <a:effectLst/>
                <a:latin typeface="Söhne"/>
              </a:rPr>
              <a:t> This could potentially include loss of future revenue streams, R&amp;D investments, and strategic market positions.</a:t>
            </a:r>
            <a:endParaRPr lang="en-US" dirty="0"/>
          </a:p>
        </p:txBody>
      </p:sp>
      <p:pic>
        <p:nvPicPr>
          <p:cNvPr id="4" name="Content Placeholder 5">
            <a:extLst>
              <a:ext uri="{FF2B5EF4-FFF2-40B4-BE49-F238E27FC236}">
                <a16:creationId xmlns:a16="http://schemas.microsoft.com/office/drawing/2014/main" id="{48CA038E-BD82-172A-5D41-2BE876E6D31C}"/>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1BEDC16A-37DB-9CB9-E9F2-723D6D2071D5}"/>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1C41F80E-5F94-0467-0755-A5E6020AA969}"/>
              </a:ext>
            </a:extLst>
          </p:cNvPr>
          <p:cNvPicPr>
            <a:picLocks noChangeAspect="1"/>
          </p:cNvPicPr>
          <p:nvPr/>
        </p:nvPicPr>
        <p:blipFill>
          <a:blip r:embed="rId3"/>
          <a:stretch>
            <a:fillRect/>
          </a:stretch>
        </p:blipFill>
        <p:spPr>
          <a:xfrm>
            <a:off x="8133944" y="1599290"/>
            <a:ext cx="3705244" cy="3784079"/>
          </a:xfrm>
          <a:prstGeom prst="rect">
            <a:avLst/>
          </a:prstGeom>
        </p:spPr>
      </p:pic>
    </p:spTree>
    <p:extLst>
      <p:ext uri="{BB962C8B-B14F-4D97-AF65-F5344CB8AC3E}">
        <p14:creationId xmlns:p14="http://schemas.microsoft.com/office/powerpoint/2010/main" val="361852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2C8D8-90D4-872F-8525-AB712FDD878E}"/>
              </a:ext>
            </a:extLst>
          </p:cNvPr>
          <p:cNvSpPr>
            <a:spLocks noGrp="1"/>
          </p:cNvSpPr>
          <p:nvPr>
            <p:ph type="title"/>
          </p:nvPr>
        </p:nvSpPr>
        <p:spPr>
          <a:xfrm>
            <a:off x="902594" y="-111393"/>
            <a:ext cx="10515600" cy="1325563"/>
          </a:xfrm>
        </p:spPr>
        <p:txBody>
          <a:bodyPr/>
          <a:lstStyle/>
          <a:p>
            <a:pPr algn="ctr"/>
            <a:r>
              <a:rPr lang="en-US" b="1" i="0" dirty="0">
                <a:solidFill>
                  <a:srgbClr val="374151"/>
                </a:solidFill>
                <a:effectLst/>
                <a:latin typeface="Söhne"/>
              </a:rPr>
              <a:t>Loss of Customer Trust</a:t>
            </a:r>
            <a:endParaRPr lang="en-US" dirty="0"/>
          </a:p>
        </p:txBody>
      </p:sp>
      <p:sp>
        <p:nvSpPr>
          <p:cNvPr id="3" name="Content Placeholder 2">
            <a:extLst>
              <a:ext uri="{FF2B5EF4-FFF2-40B4-BE49-F238E27FC236}">
                <a16:creationId xmlns:a16="http://schemas.microsoft.com/office/drawing/2014/main" id="{FEE53C82-60B5-5708-4A1F-DE57B914DF12}"/>
              </a:ext>
            </a:extLst>
          </p:cNvPr>
          <p:cNvSpPr>
            <a:spLocks noGrp="1"/>
          </p:cNvSpPr>
          <p:nvPr>
            <p:ph idx="1"/>
          </p:nvPr>
        </p:nvSpPr>
        <p:spPr>
          <a:xfrm>
            <a:off x="65709" y="1002193"/>
            <a:ext cx="8588893" cy="5392168"/>
          </a:xfrm>
        </p:spPr>
        <p:txBody>
          <a:bodyPr>
            <a:normAutofit/>
          </a:bodyPr>
          <a:lstStyle/>
          <a:p>
            <a:pPr algn="l">
              <a:buFont typeface="Arial" panose="020B0604020202020204" pitchFamily="34" charset="0"/>
              <a:buChar char="•"/>
            </a:pPr>
            <a:r>
              <a:rPr lang="en-US" b="0" i="0" dirty="0">
                <a:solidFill>
                  <a:srgbClr val="374151"/>
                </a:solidFill>
                <a:effectLst/>
                <a:latin typeface="Söhne"/>
              </a:rPr>
              <a:t>After a data breach, customers may lose trust in the company's ability to safeguard their personal and financial information. This loss of trust can lead to customers discontinuing the use of a company's products or services.</a:t>
            </a:r>
          </a:p>
          <a:p>
            <a:pPr algn="l">
              <a:buFont typeface="Arial" panose="020B0604020202020204" pitchFamily="34" charset="0"/>
              <a:buChar char="•"/>
            </a:pPr>
            <a:r>
              <a:rPr lang="en-US" b="0" i="0" dirty="0">
                <a:solidFill>
                  <a:srgbClr val="374151"/>
                </a:solidFill>
                <a:effectLst/>
                <a:latin typeface="Söhne"/>
              </a:rPr>
              <a:t>For example, if a bank suffers a data breach, customers might worry about the security of their funds and personal information, potentially leading them to close accounts and select another bank.</a:t>
            </a:r>
          </a:p>
          <a:p>
            <a:r>
              <a:rPr lang="en-US" b="1" i="0" dirty="0">
                <a:effectLst/>
                <a:latin typeface="Söhne"/>
              </a:rPr>
              <a:t>Negative Public Perception</a:t>
            </a:r>
          </a:p>
          <a:p>
            <a:r>
              <a:rPr lang="en-US" b="1" i="0" dirty="0">
                <a:effectLst/>
                <a:latin typeface="Söhne"/>
              </a:rPr>
              <a:t>Recruitment Challenges</a:t>
            </a:r>
          </a:p>
          <a:p>
            <a:r>
              <a:rPr lang="en-US" b="1" i="0" dirty="0">
                <a:effectLst/>
                <a:latin typeface="Söhne"/>
              </a:rPr>
              <a:t>Competitive Disadvantage</a:t>
            </a:r>
            <a:endParaRPr lang="en-US" dirty="0"/>
          </a:p>
        </p:txBody>
      </p:sp>
      <p:pic>
        <p:nvPicPr>
          <p:cNvPr id="4" name="Content Placeholder 5">
            <a:extLst>
              <a:ext uri="{FF2B5EF4-FFF2-40B4-BE49-F238E27FC236}">
                <a16:creationId xmlns:a16="http://schemas.microsoft.com/office/drawing/2014/main" id="{3C5F976A-97E3-F0D0-DCF8-F99B044B1D72}"/>
              </a:ext>
            </a:extLst>
          </p:cNvPr>
          <p:cNvPicPr>
            <a:picLocks noChangeAspect="1"/>
          </p:cNvPicPr>
          <p:nvPr/>
        </p:nvPicPr>
        <p:blipFill>
          <a:blip r:embed="rId2"/>
          <a:stretch>
            <a:fillRect/>
          </a:stretch>
        </p:blipFill>
        <p:spPr>
          <a:xfrm>
            <a:off x="111729" y="6279283"/>
            <a:ext cx="2998817" cy="482040"/>
          </a:xfrm>
          <a:prstGeom prst="rect">
            <a:avLst/>
          </a:prstGeom>
        </p:spPr>
      </p:pic>
      <p:sp>
        <p:nvSpPr>
          <p:cNvPr id="5" name="TextBox 23">
            <a:extLst>
              <a:ext uri="{FF2B5EF4-FFF2-40B4-BE49-F238E27FC236}">
                <a16:creationId xmlns:a16="http://schemas.microsoft.com/office/drawing/2014/main" id="{BB6BC3D1-C870-F338-E4FB-CB8C50059A62}"/>
              </a:ext>
            </a:extLst>
          </p:cNvPr>
          <p:cNvSpPr txBox="1">
            <a:spLocks noChangeArrowheads="1"/>
          </p:cNvSpPr>
          <p:nvPr/>
        </p:nvSpPr>
        <p:spPr bwMode="auto">
          <a:xfrm>
            <a:off x="2512595" y="6279283"/>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B77ADF31-0C08-8596-6411-9C9B2638B4CB}"/>
              </a:ext>
            </a:extLst>
          </p:cNvPr>
          <p:cNvPicPr>
            <a:picLocks noChangeAspect="1"/>
          </p:cNvPicPr>
          <p:nvPr/>
        </p:nvPicPr>
        <p:blipFill>
          <a:blip r:embed="rId3"/>
          <a:stretch>
            <a:fillRect/>
          </a:stretch>
        </p:blipFill>
        <p:spPr>
          <a:xfrm>
            <a:off x="8604222" y="1886751"/>
            <a:ext cx="3663767" cy="2846235"/>
          </a:xfrm>
          <a:prstGeom prst="rect">
            <a:avLst/>
          </a:prstGeom>
        </p:spPr>
      </p:pic>
    </p:spTree>
    <p:extLst>
      <p:ext uri="{BB962C8B-B14F-4D97-AF65-F5344CB8AC3E}">
        <p14:creationId xmlns:p14="http://schemas.microsoft.com/office/powerpoint/2010/main" val="356223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274</TotalTime>
  <Words>1206</Words>
  <Application>Microsoft Office PowerPoint</Application>
  <PresentationFormat>Widescreen</PresentationFormat>
  <Paragraphs>85</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Calibri Light</vt:lpstr>
      <vt:lpstr>Söhne</vt:lpstr>
      <vt:lpstr>Calibri</vt:lpstr>
      <vt:lpstr>Wingdings</vt:lpstr>
      <vt:lpstr>Comic Sans MS</vt:lpstr>
      <vt:lpstr>MS PGothic</vt:lpstr>
      <vt:lpstr>Arial</vt:lpstr>
      <vt:lpstr>Office Theme</vt:lpstr>
      <vt:lpstr>Data Breaches</vt:lpstr>
      <vt:lpstr>Two Types of data Breaches</vt:lpstr>
      <vt:lpstr>Unintentional Data Breaches</vt:lpstr>
      <vt:lpstr>Intentional Data Breaches</vt:lpstr>
      <vt:lpstr>Cost of Data Breaches</vt:lpstr>
      <vt:lpstr>Detection and Escalation </vt:lpstr>
      <vt:lpstr>Notification </vt:lpstr>
      <vt:lpstr>Post-Breach Response </vt:lpstr>
      <vt:lpstr>Increase in Insurance Premiums </vt:lpstr>
      <vt:lpstr>Loss of Business and Revenue</vt:lpstr>
      <vt:lpstr>Intellectual Property Loss</vt:lpstr>
      <vt:lpstr>Loss of Customer Trust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User_Acer</cp:lastModifiedBy>
  <cp:revision>5</cp:revision>
  <dcterms:created xsi:type="dcterms:W3CDTF">2023-10-12T16:54:16Z</dcterms:created>
  <dcterms:modified xsi:type="dcterms:W3CDTF">2026-06-01T08:42:19Z</dcterms:modified>
</cp:coreProperties>
</file>