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824" r:id="rId2"/>
    <p:sldId id="826" r:id="rId3"/>
    <p:sldId id="827" r:id="rId4"/>
    <p:sldId id="828" r:id="rId5"/>
    <p:sldId id="830" r:id="rId6"/>
    <p:sldId id="832" r:id="rId7"/>
    <p:sldId id="834" r:id="rId8"/>
    <p:sldId id="835" r:id="rId9"/>
    <p:sldId id="836" r:id="rId10"/>
    <p:sldId id="837" r:id="rId11"/>
    <p:sldId id="838" r:id="rId12"/>
    <p:sldId id="839" r:id="rId13"/>
    <p:sldId id="831" r:id="rId14"/>
    <p:sldId id="81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B04752-DCBD-4896-8CBA-A1B24E2820F7}" v="154" dt="2026-03-27T00:07:19.5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84062" autoAdjust="0"/>
  </p:normalViewPr>
  <p:slideViewPr>
    <p:cSldViewPr snapToGrid="0">
      <p:cViewPr varScale="1">
        <p:scale>
          <a:sx n="73" d="100"/>
          <a:sy n="73" d="100"/>
        </p:scale>
        <p:origin x="180" y="2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CA94E0-9110-4B77-9BC6-AE7374BCBEB0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D17C2C-A07C-495F-A8ED-53B262053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79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After completing this lesson, you should understand the legal consequences of fraud under SOX Title VIII, including penalties for document tampering, whistleblower protections, and criminal liability for securities fraud.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D17C2C-A07C-495F-A8ED-53B262053F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307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D2EF6-F47D-7767-5416-E9C3B42AE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E910CA-8B0D-19EB-A16D-1220E540DE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91B08-6D40-B9F9-2ABF-8B6CF8980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2B83A-445B-DA72-B308-701CA6C76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443C7-E7A0-AFEF-15DB-1C337ED95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18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8E50E-CE68-7A6F-E8CD-05EB99581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D59D3-3D2D-8FC5-8AEE-7A2E06FDF8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1F20C-6181-67E0-5D96-76611C043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6FDE0-CA1C-41C3-480B-4E66E55EC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3B083-31A4-2246-0414-71ED0113E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428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872B3-3BBC-AFB1-ED45-25115CAA0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A67B74-2F9F-3541-CDDF-22076E1539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A52C7-E91A-068E-6140-D7E2AD9FA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367A66-E2B7-A514-5EA3-56EE7C4B3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02509-C212-B827-853A-997F10B29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180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60ACA-C208-F28F-CB87-16D965587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23456-B6BD-33A7-7E5A-B42B719BBC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71724E-DED2-A016-31C3-9F639D9155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8AC6F9-E8F2-BA56-D6F7-CAF414A9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31760F-2503-0B60-0B93-1E268836C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C4B7AC-FC08-B2F3-6124-4B2958349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038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94482-1FA1-C1D8-CB59-8F68B0D10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259557-AEC6-9F8D-0434-E66F092D7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34E85B-8B79-7AA9-C911-4C33C1F692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5390C2-0074-3C46-9BC9-13278763E0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A9412D-F6AB-A5C3-5BD6-A099913259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4E7A79-41CA-249B-07A5-90E3046F6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718E72-611B-D1AC-168D-AF33693EE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EDE1C7-5B80-0025-E356-3819D307D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06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7A299-EDF7-E5E6-126C-44C5DC907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72FB28-5E48-E117-C3C9-0DCF92BA9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E85FE9-DCC4-5533-25FD-67594BC2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8E6CF6-F608-A039-5033-B76BBD9FB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290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5EAB91-316A-52BD-1FB7-69BC35088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A15421-9ADE-7CF5-125F-0CFFCE373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B926D7-63D7-2189-6726-E9CABB367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282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7DF70-5940-F143-DDB2-66FD8E76A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28544-66AA-C4A4-DA11-9E817A3E3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15C6B-3A3D-509C-4F64-03FA0CA479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DB88A0-EDCC-968E-21D1-F4AB74A63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18E994-06D5-F19D-4EAC-650DEC98A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5A5712-B0E0-ED74-AF23-84EE1A6D3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89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6C3B9-2DC8-5C97-5BA9-110F91B5B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6E9554-C090-434E-38A6-2920A4A12F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7C1C5D-96B5-0388-66FD-EF61A2952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68469-A55D-5D83-0404-1CCE1EC4A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AF79ED-6058-575B-10D8-CBD88911B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F30E1-6F64-BF8E-E249-B491D71C3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98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941B7-0776-193F-2462-AF4D3765C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29785A-297D-63C0-9B4B-0C316A2FA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61309-F929-AACF-671A-0DB0C424E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B90C1-02C9-2188-E2FE-A4C6C7E2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F0203-11D6-6632-35DA-13DBAF57C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260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4F493C-BA7C-43DB-DD5A-FA7AC15580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5BBFA6-D238-EA5E-6076-4C38221E80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DFB152-C866-F19A-AE82-6CCBB66B9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49C2E-9853-A3B9-1F69-B07464331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83F137-1D74-86E6-EB31-AF38C0141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16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843F5B-7121-9438-C250-FFA4A0799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BAB98-61AB-D472-FA9B-928E25548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48889-60C5-B23B-4752-1B5E4FC02F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CCF8B-80F7-AF9D-DBEE-86072AD32C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3F1F53-3835-E568-866E-E16E1A8974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870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2959C-BF94-00D4-A13A-B10B7890B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83996-3984-A166-9248-B4615D8CD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995" y="-35792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Purpose of SOX Title VIII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B18F4-126C-7903-991E-69194A756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20" y="745566"/>
            <a:ext cx="7309606" cy="523391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SOX Title VIII focuses on </a:t>
            </a:r>
            <a:r>
              <a:rPr lang="en-US" b="1" dirty="0"/>
              <a:t>fraud enforcement and accountability</a:t>
            </a:r>
            <a:r>
              <a:rPr lang="en-US" dirty="0"/>
              <a:t>.</a:t>
            </a:r>
          </a:p>
          <a:p>
            <a:r>
              <a:rPr lang="en-US" dirty="0"/>
              <a:t>It aims to:</a:t>
            </a:r>
          </a:p>
          <a:p>
            <a:pPr lvl="1"/>
            <a:r>
              <a:rPr lang="en-US" dirty="0"/>
              <a:t>Prevent manipulation of financial records </a:t>
            </a:r>
          </a:p>
          <a:p>
            <a:pPr lvl="1"/>
            <a:r>
              <a:rPr lang="en-US" dirty="0"/>
              <a:t>Protect individuals who report fraud </a:t>
            </a:r>
          </a:p>
          <a:p>
            <a:pPr lvl="1"/>
            <a:r>
              <a:rPr lang="en-US" dirty="0"/>
              <a:t>Impose severe penalties for fraudulent actions</a:t>
            </a:r>
          </a:p>
          <a:p>
            <a:r>
              <a:rPr lang="en-US" dirty="0"/>
              <a:t>It is illegal to interfere with financial records during an investigation.</a:t>
            </a:r>
          </a:p>
          <a:p>
            <a:r>
              <a:rPr lang="en-US" b="1" dirty="0"/>
              <a:t>Prohibited actions include: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Destroying documents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Altering or falsifying records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Concealing important information </a:t>
            </a:r>
          </a:p>
          <a:p>
            <a:r>
              <a:rPr lang="en-US" b="1" dirty="0"/>
              <a:t>Penalty: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Fine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Imprisonment up to </a:t>
            </a:r>
            <a:r>
              <a:rPr lang="en-US" b="1" dirty="0"/>
              <a:t>20 years</a:t>
            </a:r>
            <a:r>
              <a:rPr lang="en-US" dirty="0"/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Or both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BF9B22-15B7-0A7B-996D-CBD5A5877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F29432-8489-A537-0B3A-D9920EF39BEB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9CE440-8F84-69FC-91E2-6BE33B44ED8E}"/>
              </a:ext>
            </a:extLst>
          </p:cNvPr>
          <p:cNvSpPr txBox="1"/>
          <p:nvPr/>
        </p:nvSpPr>
        <p:spPr>
          <a:xfrm>
            <a:off x="260320" y="5649786"/>
            <a:ext cx="73618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Arthur Andersen was convicted in 2002 for shredding Enron audit documents, leading to the firm's collapse and 85,000 job losses.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94E78B4-66BA-2E6D-5036-84290914C1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9115" y="509715"/>
            <a:ext cx="4162565" cy="581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92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1C20C-B917-C41D-2C69-8CD61DA05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5ED56-C81C-63C9-696A-4286817CA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Auditor Responsibility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F81EB-5D6B-9432-2F04-22C67AEBF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53171"/>
            <a:ext cx="7090087" cy="5233917"/>
          </a:xfrm>
        </p:spPr>
        <p:txBody>
          <a:bodyPr>
            <a:normAutofit/>
          </a:bodyPr>
          <a:lstStyle/>
          <a:p>
            <a:r>
              <a:rPr lang="en-US" dirty="0"/>
              <a:t>A</a:t>
            </a:r>
            <a:r>
              <a:rPr lang="en-US" dirty="0">
                <a:highlight>
                  <a:srgbClr val="FFFF00"/>
                </a:highlight>
              </a:rPr>
              <a:t>uditors</a:t>
            </a:r>
            <a:r>
              <a:rPr lang="en-US" dirty="0"/>
              <a:t> must retain audit documentation for </a:t>
            </a:r>
            <a:r>
              <a:rPr lang="en-US" b="1" dirty="0"/>
              <a:t>7 years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Failure to do so may result in:</a:t>
            </a:r>
          </a:p>
          <a:p>
            <a:pPr lvl="1"/>
            <a:r>
              <a:rPr lang="en-US" dirty="0"/>
              <a:t>Fine </a:t>
            </a:r>
          </a:p>
          <a:p>
            <a:pPr lvl="1"/>
            <a:r>
              <a:rPr lang="en-US" dirty="0"/>
              <a:t>Imprisonment up to </a:t>
            </a:r>
            <a:r>
              <a:rPr lang="en-US" b="1" dirty="0"/>
              <a:t>10 years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Or both </a:t>
            </a:r>
          </a:p>
          <a:p>
            <a:pPr lvl="1"/>
            <a:r>
              <a:rPr lang="en-US" dirty="0"/>
              <a:t>👉 This ensures evidence is preserved for regulatory review.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60B562-72BC-5CFD-2DC9-89AFDC9A9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D0E6AE-E9E6-02F2-D0D7-30C1CE1CCD1E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5DD2CA-2521-AB04-D748-F3E1C910C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3788" y="1400474"/>
            <a:ext cx="3862229" cy="3919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97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65966-CB9D-BE95-5753-D542AEFA0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6CAD6-7C16-E940-40C6-9AF746D58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0" y="-5887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Statute of Limitations for </a:t>
            </a:r>
            <a:br>
              <a:rPr lang="en-US" sz="3600" b="1" dirty="0"/>
            </a:br>
            <a:r>
              <a:rPr lang="en-US" sz="3600" b="1" dirty="0"/>
              <a:t>Securities Fraud</a:t>
            </a:r>
            <a:endParaRPr lang="en-US" sz="35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3993A-36DF-E314-1C10-0EE076D76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4787" y="1187624"/>
            <a:ext cx="7822429" cy="5233917"/>
          </a:xfrm>
        </p:spPr>
        <p:txBody>
          <a:bodyPr>
            <a:normAutofit/>
          </a:bodyPr>
          <a:lstStyle/>
          <a:p>
            <a:r>
              <a:rPr lang="en-US" dirty="0"/>
              <a:t>There are time limits for filing fraud claims: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FE49D8-E335-A42E-BFF8-33F0367AE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4D1BEE-53C9-EF33-B4A4-6B734CEDFC1C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88BFCA9-FF62-3012-CBFF-433E5DD9F6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097189"/>
              </p:ext>
            </p:extLst>
          </p:nvPr>
        </p:nvGraphicFramePr>
        <p:xfrm>
          <a:off x="137211" y="1730988"/>
          <a:ext cx="7236772" cy="1645920"/>
        </p:xfrm>
        <a:graphic>
          <a:graphicData uri="http://schemas.openxmlformats.org/drawingml/2006/table">
            <a:tbl>
              <a:tblPr/>
              <a:tblGrid>
                <a:gridCol w="3618386">
                  <a:extLst>
                    <a:ext uri="{9D8B030D-6E8A-4147-A177-3AD203B41FA5}">
                      <a16:colId xmlns:a16="http://schemas.microsoft.com/office/drawing/2014/main" val="2108765184"/>
                    </a:ext>
                  </a:extLst>
                </a:gridCol>
                <a:gridCol w="3618386">
                  <a:extLst>
                    <a:ext uri="{9D8B030D-6E8A-4147-A177-3AD203B41FA5}">
                      <a16:colId xmlns:a16="http://schemas.microsoft.com/office/drawing/2014/main" val="16241906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Rule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Explanation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43234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2-Year Rule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Claim must be filed within 2 years of discovering fraud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3884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5-Year Rule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Absolute limit of 5 years from when fraud occurred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755273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2D0A9F3-E86A-5955-115C-8ED0B83A572C}"/>
              </a:ext>
            </a:extLst>
          </p:cNvPr>
          <p:cNvSpPr txBox="1"/>
          <p:nvPr/>
        </p:nvSpPr>
        <p:spPr>
          <a:xfrm>
            <a:off x="287434" y="3481092"/>
            <a:ext cx="61917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earlier of the two applies.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4415B4-6A0E-465E-2902-31D151F43011}"/>
              </a:ext>
            </a:extLst>
          </p:cNvPr>
          <p:cNvSpPr txBox="1"/>
          <p:nvPr/>
        </p:nvSpPr>
        <p:spPr>
          <a:xfrm>
            <a:off x="202526" y="4175833"/>
            <a:ext cx="734780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Individuals who knowingly commit fraud face severe consequences.</a:t>
            </a:r>
          </a:p>
          <a:p>
            <a:r>
              <a:rPr lang="en-US" b="1" dirty="0"/>
              <a:t>Penalty:</a:t>
            </a:r>
          </a:p>
          <a:p>
            <a:r>
              <a:rPr lang="en-US" dirty="0"/>
              <a:t>Fine </a:t>
            </a:r>
          </a:p>
          <a:p>
            <a:r>
              <a:rPr lang="en-US" dirty="0"/>
              <a:t>Imprisonment up to </a:t>
            </a:r>
            <a:r>
              <a:rPr lang="en-US" b="1" dirty="0"/>
              <a:t>25 years</a:t>
            </a:r>
            <a:r>
              <a:rPr lang="en-US" dirty="0"/>
              <a:t> </a:t>
            </a:r>
          </a:p>
          <a:p>
            <a:r>
              <a:rPr lang="en-US" dirty="0"/>
              <a:t>Or both </a:t>
            </a:r>
          </a:p>
          <a:p>
            <a:r>
              <a:rPr lang="en-US" dirty="0"/>
              <a:t>👉 This reflects the seriousness of misleading investors.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449823-DE28-CFFD-65E0-AC629CD06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8196" y="1325563"/>
            <a:ext cx="4704446" cy="4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19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14DB1-6CC3-A2FA-5B3E-66FC7E9FC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55358-9880-A352-3DE1-96A140923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Whistleblower Protection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8118F-1E81-C5FE-ED16-7D272262F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6" y="1021652"/>
            <a:ext cx="7984176" cy="5233917"/>
          </a:xfrm>
        </p:spPr>
        <p:txBody>
          <a:bodyPr>
            <a:normAutofit fontScale="92500"/>
          </a:bodyPr>
          <a:lstStyle/>
          <a:p>
            <a:r>
              <a:rPr lang="en-US" dirty="0"/>
              <a:t>Employees who report fraud are legally protected.</a:t>
            </a:r>
          </a:p>
          <a:p>
            <a:r>
              <a:rPr lang="en-US" b="1" dirty="0"/>
              <a:t>Prohibited employer actions: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Firing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Demotion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Harassment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Discrimination </a:t>
            </a:r>
          </a:p>
          <a:p>
            <a:r>
              <a:rPr lang="en-US" b="1" dirty="0"/>
              <a:t>If retaliation occurs:</a:t>
            </a:r>
          </a:p>
          <a:p>
            <a:pPr lvl="1"/>
            <a:r>
              <a:rPr lang="en-US" dirty="0"/>
              <a:t>The employee may file a complaint and receive:</a:t>
            </a:r>
          </a:p>
          <a:p>
            <a:pPr lvl="1"/>
            <a:r>
              <a:rPr lang="en-US" dirty="0"/>
              <a:t>Reinstatement to their position </a:t>
            </a:r>
          </a:p>
          <a:p>
            <a:pPr lvl="1"/>
            <a:r>
              <a:rPr lang="en-US" dirty="0"/>
              <a:t>Back pay with interest </a:t>
            </a:r>
          </a:p>
          <a:p>
            <a:pPr lvl="1"/>
            <a:r>
              <a:rPr lang="en-US" dirty="0"/>
              <a:t>Compensation for damages (including legal costs) </a:t>
            </a:r>
          </a:p>
          <a:p>
            <a:r>
              <a:rPr lang="en-US" dirty="0"/>
              <a:t>👉 This encourages employees to report wrongdoing without fear.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DE450B-0189-853F-15C4-89710217E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F9E08E-3F78-6899-7DD2-029EE69D324C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1A1C56-40D2-CC39-5CEA-B74B7B0A5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21652"/>
            <a:ext cx="3428999" cy="482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8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4B942-3AAC-8E07-F0DA-8145C5F2F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E53CC-C9B1-87CE-6A5B-66B3D626B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Purpose of SOX Title 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9B128-4405-BF87-7602-A55E813A9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66320"/>
            <a:ext cx="8556171" cy="5233917"/>
          </a:xfrm>
        </p:spPr>
        <p:txBody>
          <a:bodyPr>
            <a:normAutofit/>
          </a:bodyPr>
          <a:lstStyle/>
          <a:p>
            <a:r>
              <a:rPr lang="en-US" dirty="0"/>
              <a:t>SOX Title IX increases the seriousness of white-collar crimes by:</a:t>
            </a:r>
          </a:p>
          <a:p>
            <a:pPr lvl="1"/>
            <a:r>
              <a:rPr lang="en-US" dirty="0"/>
              <a:t>Expanding criminal liability </a:t>
            </a:r>
          </a:p>
          <a:p>
            <a:pPr lvl="1"/>
            <a:r>
              <a:rPr lang="en-US" dirty="0"/>
              <a:t>Increasing prison sentences </a:t>
            </a:r>
          </a:p>
          <a:p>
            <a:pPr lvl="1"/>
            <a:r>
              <a:rPr lang="en-US" dirty="0"/>
              <a:t>Holding executives personally accountable </a:t>
            </a:r>
          </a:p>
          <a:p>
            <a:r>
              <a:rPr lang="en-US" dirty="0"/>
              <a:t>👉 The goal is to deter fraud by making consequences more severe.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8A76E0-5A2E-218C-9226-6AD046F87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2CE679-0432-1609-4C76-1C5DE284AFFE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0EDFED-1882-BBF2-ABC3-0A2D1BC42A56}"/>
              </a:ext>
            </a:extLst>
          </p:cNvPr>
          <p:cNvSpPr txBox="1"/>
          <p:nvPr/>
        </p:nvSpPr>
        <p:spPr>
          <a:xfrm>
            <a:off x="267900" y="4738167"/>
            <a:ext cx="81576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WorldCom CEO Bernie Ebbers received 25 years in prison (2005) under enhanced SOX penalties for orchestrating $11 billion accounting fraud.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6573C7-DB6C-0D30-2D82-47DC7C1A7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8448" y="984466"/>
            <a:ext cx="2892612" cy="525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43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58990-FE21-1234-B322-0FC448173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B4C19-C5B7-5F05-0FCC-6F761B4E0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Attempt and Conspiracy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C778A-FD74-CF3C-4A66-6B7367CC4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6" y="1021652"/>
            <a:ext cx="7148871" cy="523391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SOX does not only punish completed fraud—it also penalizes:</a:t>
            </a:r>
          </a:p>
          <a:p>
            <a:pPr lvl="1"/>
            <a:r>
              <a:rPr lang="en-US" dirty="0"/>
              <a:t>Attempting to commit fraud </a:t>
            </a:r>
          </a:p>
          <a:p>
            <a:pPr lvl="1"/>
            <a:r>
              <a:rPr lang="en-US" dirty="0"/>
              <a:t>Conspiring with others to commit fraud </a:t>
            </a:r>
          </a:p>
          <a:p>
            <a:r>
              <a:rPr lang="en-US" b="1" dirty="0"/>
              <a:t>Penalty Structure:</a:t>
            </a:r>
          </a:p>
          <a:p>
            <a:pPr lvl="1"/>
            <a:r>
              <a:rPr lang="en-US" dirty="0"/>
              <a:t>Individuals involved face the </a:t>
            </a:r>
            <a:r>
              <a:rPr lang="en-US" b="1" dirty="0"/>
              <a:t>same penalties as if the crime were completed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Sentencing guidelines were strengthened to increase punishment levels </a:t>
            </a:r>
          </a:p>
          <a:p>
            <a:r>
              <a:rPr lang="en-US" b="1" dirty="0"/>
              <a:t>Key Enhancement:</a:t>
            </a:r>
          </a:p>
          <a:p>
            <a:pPr lvl="1"/>
            <a:r>
              <a:rPr lang="en-US" dirty="0"/>
              <a:t>Maximum prison sentence for fraud increased from </a:t>
            </a:r>
            <a:r>
              <a:rPr lang="en-US" b="1" dirty="0"/>
              <a:t>5 years to 20 years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Fines may also be imposed </a:t>
            </a:r>
          </a:p>
          <a:p>
            <a:r>
              <a:rPr lang="en-US" dirty="0"/>
              <a:t>👉 This closes loopholes where individuals previously avoided punishment if the fraud was not completed.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0B60DF-736E-5047-E34C-36FC92B77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32B4E7-2FEB-8B30-05C9-3BE023C2D22A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2027F1-C2B8-8431-889D-037DFA515E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2458" y="1433131"/>
            <a:ext cx="3940184" cy="364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8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D9259-B250-2C5F-AFBF-992104AAA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29353-D6C5-DC49-A5C9-308309429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Executive Certification of Financial Reports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84CDB0-F9B8-4492-F261-9401305C2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6" y="1021652"/>
            <a:ext cx="7658323" cy="523391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SOX requires that financial reports filed with regulators be formally certified by top executives.</a:t>
            </a:r>
          </a:p>
          <a:p>
            <a:r>
              <a:rPr lang="en-US" dirty="0"/>
              <a:t>Executives must confirm:</a:t>
            </a:r>
          </a:p>
          <a:p>
            <a:r>
              <a:rPr lang="en-US" b="1" dirty="0"/>
              <a:t>a. Review of the Report</a:t>
            </a:r>
          </a:p>
          <a:p>
            <a:pPr lvl="1"/>
            <a:r>
              <a:rPr lang="en-US" dirty="0"/>
              <a:t>The report has been reviewed personally </a:t>
            </a:r>
          </a:p>
          <a:p>
            <a:r>
              <a:rPr lang="en-US" b="1" dirty="0"/>
              <a:t>b. Fair Presentation</a:t>
            </a:r>
          </a:p>
          <a:p>
            <a:pPr lvl="1"/>
            <a:r>
              <a:rPr lang="en-US" dirty="0"/>
              <a:t>Financial statements accurately reflect the company’s financial condition </a:t>
            </a:r>
          </a:p>
          <a:p>
            <a:pPr lvl="1"/>
            <a:r>
              <a:rPr lang="en-US" dirty="0"/>
              <a:t>No material misstatements or omissions exist </a:t>
            </a:r>
          </a:p>
          <a:p>
            <a:r>
              <a:rPr lang="en-US" b="1" dirty="0"/>
              <a:t>c. Internal Controls</a:t>
            </a:r>
          </a:p>
          <a:p>
            <a:pPr lvl="1"/>
            <a:r>
              <a:rPr lang="en-US" dirty="0"/>
              <a:t>The company has effective internal controls </a:t>
            </a:r>
          </a:p>
          <a:p>
            <a:pPr lvl="1"/>
            <a:r>
              <a:rPr lang="en-US" dirty="0"/>
              <a:t>Controls have been evaluated within a recent time period (e.g., 90 days) </a:t>
            </a:r>
          </a:p>
          <a:p>
            <a:r>
              <a:rPr lang="en-US" b="1" dirty="0"/>
              <a:t>d. Disclosure of Weaknesses</a:t>
            </a:r>
          </a:p>
          <a:p>
            <a:pPr lvl="1"/>
            <a:r>
              <a:rPr lang="en-US" dirty="0"/>
              <a:t>Any deficiencies in internal controls are disclosed </a:t>
            </a:r>
          </a:p>
          <a:p>
            <a:pPr lvl="1"/>
            <a:r>
              <a:rPr lang="en-US" dirty="0"/>
              <a:t>Any fraud (even minor) involving management must be reported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95A107-BFCB-CD36-8824-3D1AA1A89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C10D80-FFEF-8FD6-4E98-C3A96C859D7E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89B9BF-4A8B-40FE-F278-7E45401B0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8159" y="1603762"/>
            <a:ext cx="4504483" cy="394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8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10616-3245-1A2C-112D-57EE0F84C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1C4AE-9768-EE38-9E1C-CA0CAA5F9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Penalties for False Certification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30E21-589D-E55E-C5A4-83E9C9E01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7" y="1021652"/>
            <a:ext cx="7344814" cy="5233917"/>
          </a:xfrm>
        </p:spPr>
        <p:txBody>
          <a:bodyPr>
            <a:normAutofit/>
          </a:bodyPr>
          <a:lstStyle/>
          <a:p>
            <a:r>
              <a:rPr lang="en-US" dirty="0"/>
              <a:t>Executives face serious penalties if they certify inaccurate reports: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25BC56-FA4B-532E-CE0D-5CC839C62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3BA2FA-2509-D97F-C1B9-6F8A1F222081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E44E70D-CD2D-DEFA-C984-781E783B74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28720"/>
              </p:ext>
            </p:extLst>
          </p:nvPr>
        </p:nvGraphicFramePr>
        <p:xfrm>
          <a:off x="335280" y="2090777"/>
          <a:ext cx="6666412" cy="1645920"/>
        </p:xfrm>
        <a:graphic>
          <a:graphicData uri="http://schemas.openxmlformats.org/drawingml/2006/table">
            <a:tbl>
              <a:tblPr/>
              <a:tblGrid>
                <a:gridCol w="3333206">
                  <a:extLst>
                    <a:ext uri="{9D8B030D-6E8A-4147-A177-3AD203B41FA5}">
                      <a16:colId xmlns:a16="http://schemas.microsoft.com/office/drawing/2014/main" val="1787920793"/>
                    </a:ext>
                  </a:extLst>
                </a:gridCol>
                <a:gridCol w="3333206">
                  <a:extLst>
                    <a:ext uri="{9D8B030D-6E8A-4147-A177-3AD203B41FA5}">
                      <a16:colId xmlns:a16="http://schemas.microsoft.com/office/drawing/2014/main" val="18402332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Type of Violation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Penalty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46181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Knowing violation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Up to $1 million fine and/or 10 years imprisonment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86564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Willful violation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Up to $5 million fine and/or 20 years imprisonment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035660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8239DFE-7534-8E74-DDF6-52B93D5F790C}"/>
              </a:ext>
            </a:extLst>
          </p:cNvPr>
          <p:cNvSpPr txBox="1"/>
          <p:nvPr/>
        </p:nvSpPr>
        <p:spPr>
          <a:xfrm>
            <a:off x="248195" y="4214328"/>
            <a:ext cx="615260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Why This Matters</a:t>
            </a:r>
          </a:p>
          <a:p>
            <a:pPr>
              <a:buNone/>
            </a:pPr>
            <a:r>
              <a:rPr lang="en-US" dirty="0"/>
              <a:t>These provisions: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Eliminate the “I didn’t know” defense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Force executives to take ownership of financial reporting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Increase investor confidence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E1D720-1892-28AC-AC61-A185F2080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8758" y="1217825"/>
            <a:ext cx="3875047" cy="376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494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C574D-8242-29EA-4165-9ABE4E8EA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90E55-C3D1-3311-2CCD-C87521D9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Purpose of SOX Title XI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62623-B568-DCA0-153D-2C4D9900D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077" y="1478247"/>
            <a:ext cx="7710574" cy="5233917"/>
          </a:xfrm>
        </p:spPr>
        <p:txBody>
          <a:bodyPr>
            <a:normAutofit/>
          </a:bodyPr>
          <a:lstStyle/>
          <a:p>
            <a:r>
              <a:rPr lang="en-US" dirty="0"/>
              <a:t>SOX Title XI focuses on </a:t>
            </a:r>
            <a:r>
              <a:rPr lang="en-US" b="1" dirty="0"/>
              <a:t>strong enforcement and accountability</a:t>
            </a:r>
            <a:r>
              <a:rPr lang="en-US" dirty="0"/>
              <a:t>.</a:t>
            </a:r>
          </a:p>
          <a:p>
            <a:r>
              <a:rPr lang="en-US" dirty="0"/>
              <a:t>It gives regulators—especially the SEC—greater power to:</a:t>
            </a:r>
          </a:p>
          <a:p>
            <a:pPr lvl="1"/>
            <a:r>
              <a:rPr lang="en-US" dirty="0"/>
              <a:t>Punish fraud </a:t>
            </a:r>
          </a:p>
          <a:p>
            <a:pPr lvl="1"/>
            <a:r>
              <a:rPr lang="en-US" dirty="0"/>
              <a:t>Prevent obstruction of investigations </a:t>
            </a:r>
          </a:p>
          <a:p>
            <a:pPr lvl="1"/>
            <a:r>
              <a:rPr lang="en-US" dirty="0"/>
              <a:t>Protect individuals who report wrongdoing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9FD0D7-546D-BC89-AB2F-41D91A0D6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0BEA9C-C004-449C-5655-EC91E64EB105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E3F6EE-939C-0895-8A6C-D48966C69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920" y="738051"/>
            <a:ext cx="3479686" cy="485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38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2E0A2-55F9-CF30-1052-2BCEFBB95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930C6-1DA3-3877-A881-6EF5902F4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Tampering with Records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A4659-04E7-FDF2-8C19-07AA92DD3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3" y="982463"/>
            <a:ext cx="7714697" cy="523391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It is illegal to interfere with documents that may be used in an investigation.</a:t>
            </a:r>
          </a:p>
          <a:p>
            <a:r>
              <a:rPr lang="en-US" b="1" dirty="0"/>
              <a:t>Prohibited actions:</a:t>
            </a:r>
          </a:p>
          <a:p>
            <a:pPr lvl="1"/>
            <a:r>
              <a:rPr lang="en-US" dirty="0"/>
              <a:t>Altering records </a:t>
            </a:r>
          </a:p>
          <a:p>
            <a:pPr lvl="1"/>
            <a:r>
              <a:rPr lang="en-US" dirty="0"/>
              <a:t>Destroying documents </a:t>
            </a:r>
          </a:p>
          <a:p>
            <a:pPr lvl="1"/>
            <a:r>
              <a:rPr lang="en-US" dirty="0"/>
              <a:t>Concealing information </a:t>
            </a:r>
          </a:p>
          <a:p>
            <a:r>
              <a:rPr lang="en-US" b="1" dirty="0"/>
              <a:t>Intent matters:</a:t>
            </a:r>
          </a:p>
          <a:p>
            <a:pPr lvl="1"/>
            <a:r>
              <a:rPr lang="en-US" dirty="0"/>
              <a:t>The violation occurs when there is intent to:</a:t>
            </a:r>
          </a:p>
          <a:p>
            <a:pPr lvl="1"/>
            <a:r>
              <a:rPr lang="en-US" dirty="0"/>
              <a:t>Obstruct an investigation </a:t>
            </a:r>
          </a:p>
          <a:p>
            <a:pPr lvl="1"/>
            <a:r>
              <a:rPr lang="en-US" dirty="0"/>
              <a:t>Reduce the availability or reliability of evidence </a:t>
            </a:r>
          </a:p>
          <a:p>
            <a:r>
              <a:rPr lang="en-US" b="1" dirty="0"/>
              <a:t>Penalty:</a:t>
            </a:r>
          </a:p>
          <a:p>
            <a:pPr lvl="1"/>
            <a:r>
              <a:rPr lang="en-US" dirty="0"/>
              <a:t>Fine </a:t>
            </a:r>
          </a:p>
          <a:p>
            <a:pPr lvl="1"/>
            <a:r>
              <a:rPr lang="en-US" dirty="0"/>
              <a:t>Imprisonment up to </a:t>
            </a:r>
            <a:r>
              <a:rPr lang="en-US" b="1" dirty="0"/>
              <a:t>20 years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Or both </a:t>
            </a:r>
          </a:p>
          <a:p>
            <a:r>
              <a:rPr lang="en-US" dirty="0"/>
              <a:t>👉 This ensures that evidence remains intact during investigations.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093AE2-A7AF-6B67-8660-EBE18B724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EFDD7D-8E0E-0D0B-5814-6F2F6B0EAF72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D29DB0-C587-92CE-E5DB-B9E8ADC4A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1148" y="1130920"/>
            <a:ext cx="4282989" cy="434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12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A565D-76A9-AB9C-2279-9DDF11986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A6E93-88AA-8696-182D-F33AEEB99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SEC Temporary Freeze Authority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916C1-B050-10F3-4DD7-80B1C7166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6" y="1021652"/>
            <a:ext cx="7822429" cy="5233917"/>
          </a:xfrm>
        </p:spPr>
        <p:txBody>
          <a:bodyPr>
            <a:normAutofit/>
          </a:bodyPr>
          <a:lstStyle/>
          <a:p>
            <a:r>
              <a:rPr lang="en-US" dirty="0"/>
              <a:t>The SEC has the power to </a:t>
            </a:r>
            <a:r>
              <a:rPr lang="en-US" b="1" dirty="0"/>
              <a:t>freeze funds</a:t>
            </a:r>
            <a:r>
              <a:rPr lang="en-US" dirty="0"/>
              <a:t> during an investigation.</a:t>
            </a:r>
          </a:p>
          <a:p>
            <a:r>
              <a:rPr lang="en-US" b="1" dirty="0"/>
              <a:t>When does this apply?</a:t>
            </a:r>
          </a:p>
          <a:p>
            <a:pPr lvl="1"/>
            <a:r>
              <a:rPr lang="en-US" dirty="0"/>
              <a:t>When a company or its executives are under investigation </a:t>
            </a:r>
          </a:p>
          <a:p>
            <a:pPr lvl="1"/>
            <a:r>
              <a:rPr lang="en-US" dirty="0"/>
              <a:t>When penalties or restitution may be required </a:t>
            </a:r>
          </a:p>
          <a:p>
            <a:r>
              <a:rPr lang="en-US" b="1" dirty="0"/>
              <a:t>How it works:</a:t>
            </a:r>
          </a:p>
          <a:p>
            <a:pPr lvl="1"/>
            <a:r>
              <a:rPr lang="en-US" dirty="0"/>
              <a:t>The SEC can request a court order </a:t>
            </a:r>
          </a:p>
          <a:p>
            <a:pPr lvl="1"/>
            <a:r>
              <a:rPr lang="en-US" dirty="0"/>
              <a:t>Funds are placed in an </a:t>
            </a:r>
            <a:r>
              <a:rPr lang="en-US" b="1" dirty="0"/>
              <a:t>escrow account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Freeze period: up to </a:t>
            </a:r>
            <a:r>
              <a:rPr lang="en-US" b="1" dirty="0"/>
              <a:t>45 days</a:t>
            </a:r>
            <a:r>
              <a:rPr lang="en-US" dirty="0"/>
              <a:t> </a:t>
            </a:r>
          </a:p>
          <a:p>
            <a:r>
              <a:rPr lang="en-US" dirty="0"/>
              <a:t>👉 This prevents individuals from hiding or transferring funds before penalties are enforced.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05291F-9FDA-C46A-9BB0-BF1DB5E17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5A5F09-1456-175D-C3CD-7280F07A60F4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AE5AE4-EAD2-FCE5-3C29-03D36AF01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7585" y="1021652"/>
            <a:ext cx="3955057" cy="452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018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0E0D7-F1D1-D555-8C56-043E91E16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71FDF-C9C3-2C4F-13B2-17F0992FD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SEC Authority to Bar Individuals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05232-5501-CF5D-637E-D9DDF74DD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6" y="1021652"/>
            <a:ext cx="7279499" cy="523391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SEC can prevent individuals from serving in leadership roles.</a:t>
            </a:r>
          </a:p>
          <a:p>
            <a:r>
              <a:rPr lang="en-US" b="1" dirty="0"/>
              <a:t>Applies to:</a:t>
            </a:r>
          </a:p>
          <a:p>
            <a:pPr lvl="1"/>
            <a:r>
              <a:rPr lang="en-US" dirty="0"/>
              <a:t>Directors </a:t>
            </a:r>
          </a:p>
          <a:p>
            <a:pPr lvl="1"/>
            <a:r>
              <a:rPr lang="en-US" dirty="0"/>
              <a:t>Officers </a:t>
            </a:r>
          </a:p>
          <a:p>
            <a:r>
              <a:rPr lang="en-US" b="1" dirty="0"/>
              <a:t>Conditions:</a:t>
            </a:r>
          </a:p>
          <a:p>
            <a:pPr lvl="1"/>
            <a:r>
              <a:rPr lang="en-US" dirty="0"/>
              <a:t>Violation of securities laws </a:t>
            </a:r>
          </a:p>
          <a:p>
            <a:pPr lvl="1"/>
            <a:r>
              <a:rPr lang="en-US" dirty="0"/>
              <a:t>Determination that the individual is unfit </a:t>
            </a:r>
          </a:p>
          <a:p>
            <a:r>
              <a:rPr lang="en-US" b="1" dirty="0"/>
              <a:t>Outcome:</a:t>
            </a:r>
          </a:p>
          <a:p>
            <a:pPr lvl="1"/>
            <a:r>
              <a:rPr lang="en-US" dirty="0"/>
              <a:t>Temporary or permanent ban from leadership positions </a:t>
            </a:r>
          </a:p>
          <a:p>
            <a:r>
              <a:rPr lang="en-US" dirty="0"/>
              <a:t>👉 This protects companies and investors from repeat offenders.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6B8305-4680-E32E-F6D6-9834F6276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6638E0-8742-1E6C-4471-660DEBB04143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2C7D2D-46EC-656D-79F3-201A79397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577" y="1423736"/>
            <a:ext cx="4909456" cy="3899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7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80BE2-D03F-254F-226C-95681526B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F782C-F391-B745-9354-08E68FBD1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Retaliation Against Informants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6C387-F8F5-4068-DF88-A6BB72BBF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6" y="1021652"/>
            <a:ext cx="7890787" cy="523391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SOX provides strong protection for individuals who report fraud.</a:t>
            </a:r>
          </a:p>
          <a:p>
            <a:r>
              <a:rPr lang="en-US" b="1" dirty="0"/>
              <a:t>Illegal actions include:</a:t>
            </a:r>
          </a:p>
          <a:p>
            <a:pPr lvl="1"/>
            <a:r>
              <a:rPr lang="en-US" dirty="0"/>
              <a:t>Threatening </a:t>
            </a:r>
          </a:p>
          <a:p>
            <a:pPr lvl="1"/>
            <a:r>
              <a:rPr lang="en-US" dirty="0"/>
              <a:t>Harassing </a:t>
            </a:r>
          </a:p>
          <a:p>
            <a:pPr lvl="1"/>
            <a:r>
              <a:rPr lang="en-US" dirty="0"/>
              <a:t>Discriminating </a:t>
            </a:r>
          </a:p>
          <a:p>
            <a:pPr lvl="1"/>
            <a:r>
              <a:rPr lang="en-US" dirty="0"/>
              <a:t>Taking any harmful action against informants </a:t>
            </a:r>
          </a:p>
          <a:p>
            <a:r>
              <a:rPr lang="en-US" b="1" dirty="0"/>
              <a:t>Penalty for retaliation:</a:t>
            </a:r>
          </a:p>
          <a:p>
            <a:pPr lvl="1"/>
            <a:r>
              <a:rPr lang="en-US" dirty="0"/>
              <a:t>Fine </a:t>
            </a:r>
          </a:p>
          <a:p>
            <a:pPr lvl="1"/>
            <a:r>
              <a:rPr lang="en-US" dirty="0"/>
              <a:t>Imprisonment up to </a:t>
            </a:r>
            <a:r>
              <a:rPr lang="en-US" b="1" dirty="0"/>
              <a:t>10 years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Or both </a:t>
            </a:r>
          </a:p>
          <a:p>
            <a:r>
              <a:rPr lang="en-US" dirty="0"/>
              <a:t>👉 This encourages reporting by protecting whistleblowers.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3A6509-B0E7-2AD6-843A-AC5192344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3CFCFC-AF48-8543-E003-80A7F522F2CB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011C47-2D88-2C02-0E2D-0F3E9D155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0254" y="1001362"/>
            <a:ext cx="3428999" cy="482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19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87B61-9A0F-6014-638A-5C0F0E19F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3232B-25D4-A56E-9E98-8F5A14794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MCQ </a:t>
            </a:r>
            <a:r>
              <a:rPr lang="en-US"/>
              <a:t>from Farhatlectures</a:t>
            </a:r>
            <a:r>
              <a:rPr lang="en-US" dirty="0"/>
              <a:t>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CAA00-DF09-D022-2F97-2A57B92AD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84" y="1199158"/>
            <a:ext cx="8344785" cy="5233917"/>
          </a:xfrm>
        </p:spPr>
        <p:txBody>
          <a:bodyPr>
            <a:normAutofit/>
          </a:bodyPr>
          <a:lstStyle/>
          <a:p>
            <a:r>
              <a:rPr lang="en-US" dirty="0"/>
              <a:t>What is the purpose of the SEC’s temporary freeze authority?</a:t>
            </a:r>
          </a:p>
          <a:p>
            <a:r>
              <a:rPr lang="en-US" dirty="0"/>
              <a:t>A. Increase company profits</a:t>
            </a:r>
            <a:br>
              <a:rPr lang="en-US" dirty="0"/>
            </a:br>
            <a:r>
              <a:rPr lang="en-US" dirty="0"/>
              <a:t>B. Prevent transfer of funds during investigation</a:t>
            </a:r>
            <a:br>
              <a:rPr lang="en-US" dirty="0"/>
            </a:br>
            <a:r>
              <a:rPr lang="en-US" dirty="0"/>
              <a:t>C. Reduce audit fees</a:t>
            </a:r>
            <a:br>
              <a:rPr lang="en-US" dirty="0"/>
            </a:br>
            <a:r>
              <a:rPr lang="en-US" dirty="0"/>
              <a:t>D. Replace internal controls</a:t>
            </a:r>
          </a:p>
          <a:p>
            <a:r>
              <a:rPr lang="en-US" b="1" dirty="0"/>
              <a:t>Correct Answer: B</a:t>
            </a:r>
            <a:endParaRPr lang="en-US" dirty="0"/>
          </a:p>
          <a:p>
            <a:r>
              <a:rPr lang="en-US" b="1" dirty="0"/>
              <a:t>Explanation:</a:t>
            </a:r>
            <a:endParaRPr lang="en-US" dirty="0"/>
          </a:p>
          <a:p>
            <a:r>
              <a:rPr lang="en-US" dirty="0"/>
              <a:t>B is correct—prevents asset movement </a:t>
            </a:r>
          </a:p>
          <a:p>
            <a:r>
              <a:rPr lang="en-US" dirty="0"/>
              <a:t>A, C, and D are unrelated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DCF920-5059-1FE9-06EF-0BE19CC1E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99D4827-4348-E776-6EF5-7F34997CF84F}"/>
              </a:ext>
            </a:extLst>
          </p:cNvPr>
          <p:cNvSpPr txBox="1"/>
          <p:nvPr/>
        </p:nvSpPr>
        <p:spPr>
          <a:xfrm>
            <a:off x="62784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767D17-A31B-5BD0-19EE-9D7DC8DB40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7258" y="1412870"/>
            <a:ext cx="3294992" cy="379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30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1510</Words>
  <Application>Microsoft Office PowerPoint</Application>
  <PresentationFormat>Widescreen</PresentationFormat>
  <Paragraphs>187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Aptos Display</vt:lpstr>
      <vt:lpstr>Aptos</vt:lpstr>
      <vt:lpstr>Wingdings</vt:lpstr>
      <vt:lpstr>Office Theme</vt:lpstr>
      <vt:lpstr>Purpose of SOX Title VIII</vt:lpstr>
      <vt:lpstr>Auditor Responsibility</vt:lpstr>
      <vt:lpstr>Statute of Limitations for  Securities Fraud</vt:lpstr>
      <vt:lpstr>Whistleblower Protection</vt:lpstr>
      <vt:lpstr>Purpose of SOX Title IX</vt:lpstr>
      <vt:lpstr>Attempt and Conspiracy</vt:lpstr>
      <vt:lpstr>Executive Certification of Financial Reports</vt:lpstr>
      <vt:lpstr>Penalties for False Certification</vt:lpstr>
      <vt:lpstr>Purpose of SOX Title XI</vt:lpstr>
      <vt:lpstr>Tampering with Records</vt:lpstr>
      <vt:lpstr>SEC Temporary Freeze Authority</vt:lpstr>
      <vt:lpstr>SEC Authority to Bar Individuals</vt:lpstr>
      <vt:lpstr>Retaliation Against Informants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2</cp:revision>
  <dcterms:created xsi:type="dcterms:W3CDTF">2026-03-15T21:27:03Z</dcterms:created>
  <dcterms:modified xsi:type="dcterms:W3CDTF">2026-03-27T00:15:28Z</dcterms:modified>
</cp:coreProperties>
</file>