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824" r:id="rId2"/>
    <p:sldId id="825" r:id="rId3"/>
    <p:sldId id="826" r:id="rId4"/>
    <p:sldId id="827" r:id="rId5"/>
    <p:sldId id="828" r:id="rId6"/>
    <p:sldId id="829" r:id="rId7"/>
    <p:sldId id="830" r:id="rId8"/>
    <p:sldId id="832" r:id="rId9"/>
    <p:sldId id="833" r:id="rId10"/>
    <p:sldId id="834" r:id="rId11"/>
    <p:sldId id="835" r:id="rId12"/>
    <p:sldId id="836" r:id="rId13"/>
    <p:sldId id="837" r:id="rId14"/>
    <p:sldId id="81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0F3B95-0A28-4180-A5CA-EF37BC40B80F}" v="296" dt="2026-03-26T23:19:00.9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>
        <p:scale>
          <a:sx n="70" d="100"/>
          <a:sy n="70" d="100"/>
        </p:scale>
        <p:origin x="300" y="507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D2EF6-F47D-7767-5416-E9C3B42AE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E910CA-8B0D-19EB-A16D-1220E540D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91B08-6D40-B9F9-2ABF-8B6CF898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2B83A-445B-DA72-B308-701CA6C76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443C7-E7A0-AFEF-15DB-1C337ED9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1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8E50E-CE68-7A6F-E8CD-05EB99581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D59D3-3D2D-8FC5-8AEE-7A2E06FDF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1F20C-6181-67E0-5D96-76611C04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6FDE0-CA1C-41C3-480B-4E66E55EC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3B083-31A4-2246-0414-71ED0113E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428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872B3-3BBC-AFB1-ED45-25115CAA0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A67B74-2F9F-3541-CDDF-22076E153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A52C7-E91A-068E-6140-D7E2AD9FA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67A66-E2B7-A514-5EA3-56EE7C4B3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02509-C212-B827-853A-997F10B29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80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0ACA-C208-F28F-CB87-16D965587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23456-B6BD-33A7-7E5A-B42B719BBC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71724E-DED2-A016-31C3-9F639D915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8AC6F9-E8F2-BA56-D6F7-CAF414A9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1760F-2503-0B60-0B93-1E268836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4B7AC-FC08-B2F3-6124-4B2958349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38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94482-1FA1-C1D8-CB59-8F68B0D10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59557-AEC6-9F8D-0434-E66F092D7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4E85B-8B79-7AA9-C911-4C33C1F69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5390C2-0074-3C46-9BC9-13278763E0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A9412D-F6AB-A5C3-5BD6-A099913259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4E7A79-41CA-249B-07A5-90E3046F6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718E72-611B-D1AC-168D-AF33693EE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EDE1C7-5B80-0025-E356-3819D307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06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7A299-EDF7-E5E6-126C-44C5DC907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72FB28-5E48-E117-C3C9-0DCF92BA9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E85FE9-DCC4-5533-25FD-67594BC2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8E6CF6-F608-A039-5033-B76BBD9FB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90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5EAB91-316A-52BD-1FB7-69BC35088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A15421-9ADE-7CF5-125F-0CFFCE373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926D7-63D7-2189-6726-E9CABB36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82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7DF70-5940-F143-DDB2-66FD8E76A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28544-66AA-C4A4-DA11-9E817A3E3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15C6B-3A3D-509C-4F64-03FA0CA47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B88A0-EDCC-968E-21D1-F4AB74A63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18E994-06D5-F19D-4EAC-650DEC98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A5712-B0E0-ED74-AF23-84EE1A6D3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89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6C3B9-2DC8-5C97-5BA9-110F91B5B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6E9554-C090-434E-38A6-2920A4A12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C1C5D-96B5-0388-66FD-EF61A2952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68469-A55D-5D83-0404-1CCE1EC4A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F79ED-6058-575B-10D8-CBD88911B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F30E1-6F64-BF8E-E249-B491D71C3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98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941B7-0776-193F-2462-AF4D3765C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9785A-297D-63C0-9B4B-0C316A2FA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61309-F929-AACF-671A-0DB0C424E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90C1-02C9-2188-E2FE-A4C6C7E2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F0203-11D6-6632-35DA-13DBAF57C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260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4F493C-BA7C-43DB-DD5A-FA7AC15580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5BBFA6-D238-EA5E-6076-4C38221E8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FB152-C866-F19A-AE82-6CCBB66B9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49C2E-9853-A3B9-1F69-B07464331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3F137-1D74-86E6-EB31-AF38C0141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6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843F5B-7121-9438-C250-FFA4A0799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BAB98-61AB-D472-FA9B-928E25548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48889-60C5-B23B-4752-1B5E4FC02F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4ABF19-BAC3-4F20-A31F-675395B735EA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CCF8B-80F7-AF9D-DBEE-86072AD32C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F1F53-3835-E568-866E-E16E1A897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DA7AE0-66AD-4B06-9657-C6B52BF49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70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2959C-BF94-00D4-A13A-B10B7890B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83996-3984-A166-9248-B4615D8CD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SOX Title IV – Enhanced Financial Disclosures</a:t>
            </a:r>
            <a:endParaRPr lang="en-US" sz="35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B18F4-126C-7903-991E-69194A756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614403" cy="5233917"/>
          </a:xfrm>
        </p:spPr>
        <p:txBody>
          <a:bodyPr>
            <a:normAutofit/>
          </a:bodyPr>
          <a:lstStyle/>
          <a:p>
            <a:r>
              <a:rPr lang="en-US" b="1" dirty="0"/>
              <a:t>Purpose of Title IV</a:t>
            </a:r>
          </a:p>
          <a:p>
            <a:pPr lvl="1"/>
            <a:r>
              <a:rPr lang="en-US" dirty="0"/>
              <a:t>SOX Title IV focuses on improving the </a:t>
            </a:r>
            <a:r>
              <a:rPr lang="en-US" b="1" dirty="0"/>
              <a:t>transparency and completeness of financial reporting</a:t>
            </a:r>
            <a:r>
              <a:rPr lang="en-US" dirty="0"/>
              <a:t>.</a:t>
            </a:r>
          </a:p>
          <a:p>
            <a:r>
              <a:rPr lang="en-US" b="1" dirty="0"/>
              <a:t>Key Idea</a:t>
            </a:r>
          </a:p>
          <a:p>
            <a:r>
              <a:rPr lang="en-US" dirty="0"/>
              <a:t>Companies must provide </a:t>
            </a:r>
            <a:r>
              <a:rPr lang="en-US" b="1" dirty="0"/>
              <a:t>more detailed disclosures</a:t>
            </a:r>
            <a:r>
              <a:rPr lang="en-US" dirty="0"/>
              <a:t> so users of financial statements can make informed decisions.</a:t>
            </a:r>
          </a:p>
          <a:p>
            <a:r>
              <a:rPr lang="en-US" dirty="0"/>
              <a:t>Enron's collapse in 2001: Hidden billions in debt through off-balance sheet partnerships (SPEs like LJM and Raptors), directly leading to SOX Title IV disclosure requirements</a:t>
            </a:r>
            <a:r>
              <a:rPr lang="en-US" b="1" dirty="0"/>
              <a:t>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BF9B22-15B7-0A7B-996D-CBD5A5877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F29432-8489-A537-0B3A-D9920EF39BEB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 descr="An iconic image of a white sheet of paper with a large, black speaker, symbolizing the sound of a loud announcement.&#10;&#10;AI-generated content may be incorrect.">
            <a:extLst>
              <a:ext uri="{FF2B5EF4-FFF2-40B4-BE49-F238E27FC236}">
                <a16:creationId xmlns:a16="http://schemas.microsoft.com/office/drawing/2014/main" id="{DB438AF0-EF7C-A797-5192-34B6360F8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5154" y="787446"/>
            <a:ext cx="4330739" cy="495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2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DEADF-C6EE-55C0-0CE6-21D2FF443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118D9-30A1-100E-9C63-224F7A2C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72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Disclosures in Periodic Reports </a:t>
            </a:r>
            <a:br>
              <a:rPr lang="en-US" sz="3600" b="1" dirty="0"/>
            </a:br>
            <a:r>
              <a:rPr lang="en-US" sz="3600" b="1" dirty="0"/>
              <a:t>(10-K, 10-Q)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6FA80-4764-F9BA-59AC-AF5F8E4C8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685" y="1435640"/>
            <a:ext cx="7654312" cy="5233917"/>
          </a:xfrm>
        </p:spPr>
        <p:txBody>
          <a:bodyPr>
            <a:noAutofit/>
          </a:bodyPr>
          <a:lstStyle/>
          <a:p>
            <a:r>
              <a:rPr lang="en-US" sz="3000" dirty="0"/>
              <a:t>Public companies must include enhanced disclosures in their financial reports.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Financial statements must be presented fairly in accordance with GAAP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Reports must reflect all material correcting adjustments identified by auditors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dirty="0"/>
              <a:t>Material changes in financial condition must be disclosed in plain English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8AC0E9-5535-0CA0-A399-FC930F9CE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D8E21E-0E32-8ED0-9450-BBD10CFA11E3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4" name="Picture 3" descr="An iconic image of a white sheet of paper with a large, black speaker, symbolizing the sound of a loud announcement.&#10;&#10;AI-generated content may be incorrect.">
            <a:extLst>
              <a:ext uri="{FF2B5EF4-FFF2-40B4-BE49-F238E27FC236}">
                <a16:creationId xmlns:a16="http://schemas.microsoft.com/office/drawing/2014/main" id="{83E5117C-BC57-4B37-724D-96C305119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261" y="953024"/>
            <a:ext cx="4330739" cy="495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4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1C20C-B917-C41D-2C69-8CD61DA05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5ED56-C81C-63C9-696A-4286817CA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Off-Balance Sheet Arrangements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F81EB-5D6B-9432-2F04-22C67AEBF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7" y="1021652"/>
            <a:ext cx="7557886" cy="523391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Companies must disclose significant off-balance sheet items such as:</a:t>
            </a:r>
          </a:p>
          <a:p>
            <a:pPr lvl="1"/>
            <a:r>
              <a:rPr lang="en-US" dirty="0"/>
              <a:t>Must disclose the nature and business purpose of arrangements</a:t>
            </a:r>
          </a:p>
          <a:p>
            <a:pPr lvl="1"/>
            <a:r>
              <a:rPr lang="en-US" dirty="0"/>
              <a:t>Quantify maximum potential exposure to loss</a:t>
            </a:r>
          </a:p>
          <a:p>
            <a:pPr lvl="1"/>
            <a:r>
              <a:rPr lang="en-US" dirty="0"/>
              <a:t>Disclosure must address effects on liquidity, capital resources, and results of operations</a:t>
            </a:r>
          </a:p>
          <a:p>
            <a:pPr lvl="1"/>
            <a:r>
              <a:rPr lang="en-US" dirty="0"/>
              <a:t>Operating leases </a:t>
            </a:r>
          </a:p>
          <a:p>
            <a:pPr lvl="1"/>
            <a:r>
              <a:rPr lang="en-US" dirty="0"/>
              <a:t>Contingent liabilities </a:t>
            </a:r>
          </a:p>
          <a:p>
            <a:pPr lvl="1"/>
            <a:r>
              <a:rPr lang="en-US" dirty="0"/>
              <a:t>Relationships with unconsolidated entities </a:t>
            </a:r>
          </a:p>
          <a:p>
            <a:r>
              <a:rPr lang="en-US" b="1" dirty="0"/>
              <a:t>Enron (2001): Hid over $1 billion in debt using many SPEs (special purpose entities) that weren't consolidated, keeping liabilities off the balance sheet.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60B562-72BC-5CFD-2DC9-89AFDC9A9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D0E6AE-E9E6-02F2-D0D7-30C1CE1CCD1E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7F22BE-85CC-ED1B-8617-F943BAED4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144" y="1409482"/>
            <a:ext cx="3820498" cy="400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7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65966-CB9D-BE95-5753-D542AEFA0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6CAD6-7C16-E940-40C6-9AF746D58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500" b="1" dirty="0"/>
              <a:t> </a:t>
            </a:r>
            <a:r>
              <a:rPr lang="en-US" sz="3600" b="1" dirty="0"/>
              <a:t>Pro Forma Financial Information</a:t>
            </a:r>
            <a:br>
              <a:rPr lang="en-US" sz="3600" b="1" dirty="0"/>
            </a:br>
            <a:endParaRPr lang="en-US" sz="35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3993A-36DF-E314-1C10-0EE076D76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7" y="1021652"/>
            <a:ext cx="7368462" cy="52339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When presenting adjusted (non-GAAP) figures:</a:t>
            </a:r>
          </a:p>
          <a:p>
            <a:pPr lvl="1"/>
            <a:r>
              <a:rPr lang="en-US" dirty="0"/>
              <a:t>Non-GAAP measures cannot be more prominent than GAAP measures</a:t>
            </a:r>
          </a:p>
          <a:p>
            <a:pPr lvl="1"/>
            <a:r>
              <a:rPr lang="en-US" dirty="0"/>
              <a:t>Must explain why non-GAAP information is useful to investors</a:t>
            </a:r>
          </a:p>
          <a:p>
            <a:pPr lvl="1"/>
            <a:r>
              <a:rPr lang="en-US" dirty="0"/>
              <a:t>Prohibited from excluding recurring charges to inflate earnings</a:t>
            </a:r>
          </a:p>
          <a:p>
            <a:pPr lvl="1"/>
            <a:r>
              <a:rPr lang="en-US" dirty="0"/>
              <a:t>Companies often use "adjusted EBITDA" or "adjusted EPS"</a:t>
            </a:r>
          </a:p>
          <a:p>
            <a:pPr lvl="1"/>
            <a:r>
              <a:rPr lang="en-US" dirty="0"/>
              <a:t>Must not be misleading </a:t>
            </a:r>
          </a:p>
          <a:p>
            <a:pPr lvl="1"/>
            <a:r>
              <a:rPr lang="en-US" dirty="0"/>
              <a:t>Must include all material information </a:t>
            </a:r>
          </a:p>
          <a:p>
            <a:pPr lvl="1"/>
            <a:r>
              <a:rPr lang="en-US" dirty="0"/>
              <a:t>Must reconcile to GAAP numbers </a:t>
            </a:r>
          </a:p>
          <a:p>
            <a:r>
              <a:rPr lang="en-US" b="1" dirty="0"/>
              <a:t>Trump Hotels &amp; Casino Resorts (1999-2000): Issued misleading pro forma earnings that excluded one-time charges, making losses appear as profits before SOX regulations.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FE49D8-E335-A42E-BFF8-33F0367AE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4D1BEE-53C9-EF33-B4A4-6B734CEDFC1C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486A1A-B675-D029-554D-C5404DA50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2044" y="1021652"/>
            <a:ext cx="4553849" cy="439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19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14DB1-6CC3-A2FA-5B3E-66FC7E9FC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55358-9880-A352-3DE1-96A140923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Special Purpose Entities (SPEs)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8118F-1E81-C5FE-ED16-7D272262F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822429" cy="52339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Companies must disclose involvement with SPEs.</a:t>
            </a:r>
          </a:p>
          <a:p>
            <a:r>
              <a:rPr lang="en-US" dirty="0"/>
              <a:t>SPEs are separate legal entities created for specific business purposes</a:t>
            </a:r>
          </a:p>
          <a:p>
            <a:r>
              <a:rPr lang="en-US" dirty="0"/>
              <a:t>Common legitimate uses: </a:t>
            </a:r>
          </a:p>
          <a:p>
            <a:pPr lvl="1"/>
            <a:r>
              <a:rPr lang="en-US" dirty="0"/>
              <a:t>securitization, leasing, project financing</a:t>
            </a:r>
          </a:p>
          <a:p>
            <a:r>
              <a:rPr lang="en-US" dirty="0"/>
              <a:t>Must disclose: </a:t>
            </a:r>
          </a:p>
          <a:p>
            <a:pPr lvl="1"/>
            <a:r>
              <a:rPr lang="en-US" dirty="0"/>
              <a:t>nature of relationship, amounts involved, potential obligations</a:t>
            </a:r>
          </a:p>
          <a:p>
            <a:r>
              <a:rPr lang="en-US" dirty="0"/>
              <a:t>SOX requires transparency even for off-balance sheet SPEs</a:t>
            </a:r>
          </a:p>
          <a:p>
            <a:r>
              <a:rPr lang="en-US" dirty="0"/>
              <a:t>Enron (2001): Created SPEs named "</a:t>
            </a:r>
            <a:r>
              <a:rPr lang="en-US" dirty="0" err="1"/>
              <a:t>Chewco</a:t>
            </a:r>
            <a:r>
              <a:rPr lang="en-US" dirty="0"/>
              <a:t>" and "JEDI" managed by CFO Andrew Fastow to hide $600+ million in losses.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DE450B-0189-853F-15C4-89710217E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F9E08E-3F78-6899-7DD2-029EE69D324C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427647-1C2C-1D5B-4E30-475DD03F5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1004" y="1130920"/>
            <a:ext cx="3471638" cy="392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8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7092D-F844-C32B-9DB4-F90B8FB9E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CC25C-F6C7-BCCE-3C35-EF30EE61A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Conflict of Interest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39661-8C10-0CF9-BD04-ED47B84D1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7" y="1021652"/>
            <a:ext cx="7299094" cy="523391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Companies are </a:t>
            </a:r>
            <a:r>
              <a:rPr lang="en-US" b="1" dirty="0"/>
              <a:t>prohibited from giving personal loans</a:t>
            </a:r>
            <a:r>
              <a:rPr lang="en-US" dirty="0"/>
              <a:t> to executives (e.g., CEO, CFO).</a:t>
            </a:r>
          </a:p>
          <a:p>
            <a:r>
              <a:rPr lang="en-US" b="1" dirty="0"/>
              <a:t>Exceptions</a:t>
            </a:r>
          </a:p>
          <a:p>
            <a:r>
              <a:rPr lang="en-US" dirty="0"/>
              <a:t>Loans that are: </a:t>
            </a:r>
          </a:p>
          <a:p>
            <a:pPr lvl="1"/>
            <a:r>
              <a:rPr lang="en-US" dirty="0"/>
              <a:t>Pre-existing </a:t>
            </a:r>
          </a:p>
          <a:p>
            <a:pPr lvl="1"/>
            <a:r>
              <a:rPr lang="en-US" dirty="0"/>
              <a:t>Offered under normal lending terms </a:t>
            </a:r>
          </a:p>
          <a:p>
            <a:pPr lvl="1"/>
            <a:r>
              <a:rPr lang="en-US" dirty="0"/>
              <a:t>Available to all employees </a:t>
            </a:r>
          </a:p>
          <a:p>
            <a:r>
              <a:rPr lang="en-US" dirty="0"/>
              <a:t>Section 402 prohibition applies to directors and executive officers</a:t>
            </a:r>
          </a:p>
          <a:p>
            <a:r>
              <a:rPr lang="en-US" dirty="0"/>
              <a:t>Violation can result in criminal penalties</a:t>
            </a:r>
          </a:p>
          <a:p>
            <a:r>
              <a:rPr lang="en-US" dirty="0"/>
              <a:t>Pre-SOX loans must be repaid or modified; cannot be renewed or materially modified</a:t>
            </a:r>
          </a:p>
          <a:p>
            <a:r>
              <a:rPr lang="en-US" dirty="0"/>
              <a:t>Exception: Home improvement/mortgage loans if part of normal business and offered to public</a:t>
            </a:r>
          </a:p>
          <a:p>
            <a:r>
              <a:rPr lang="en-US" dirty="0"/>
              <a:t>Adelphia Communications (2002): Rigas family executives borrowed $3.1 billion in undisclosed personal loans from the company, leading to fraud convictions.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ACBD92-FD86-B5CD-334F-9084DA0C9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DB5540-3AA2-CA43-F327-BFE6DF454449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03517D-1A74-DFB8-7702-F18017C6C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186" y="1916154"/>
            <a:ext cx="3534865" cy="355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84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4B942-3AAC-8E07-F0DA-8145C5F2F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E53CC-C9B1-87CE-6A5B-66B3D626B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Insider Ownership 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9B128-4405-BF87-7602-A55E813A9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39" y="939671"/>
            <a:ext cx="7748937" cy="52339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Executives and major shareholders must disclose ownership changes.</a:t>
            </a:r>
          </a:p>
          <a:p>
            <a:r>
              <a:rPr lang="en-US" b="1" dirty="0"/>
              <a:t>Who Must Report?</a:t>
            </a:r>
          </a:p>
          <a:p>
            <a:pPr lvl="1"/>
            <a:r>
              <a:rPr lang="en-US" dirty="0"/>
              <a:t>Individuals owning </a:t>
            </a:r>
            <a:r>
              <a:rPr lang="en-US" b="1" dirty="0"/>
              <a:t>more than 10%</a:t>
            </a:r>
            <a:r>
              <a:rPr lang="en-US" dirty="0"/>
              <a:t> of a class of stock </a:t>
            </a:r>
          </a:p>
          <a:p>
            <a:pPr lvl="1"/>
            <a:r>
              <a:rPr lang="en-US" dirty="0"/>
              <a:t>Officers (CEO, CFO, VP, etc.)</a:t>
            </a:r>
          </a:p>
          <a:p>
            <a:pPr lvl="1"/>
            <a:r>
              <a:rPr lang="en-US" dirty="0"/>
              <a:t>Directors</a:t>
            </a:r>
          </a:p>
          <a:p>
            <a:pPr lvl="1"/>
            <a:r>
              <a:rPr lang="en-US" dirty="0"/>
              <a:t>Beneficial owners of more than 10% of any class of equity</a:t>
            </a:r>
          </a:p>
          <a:p>
            <a:r>
              <a:rPr lang="en-US" b="1" dirty="0"/>
              <a:t>When Must They Report?</a:t>
            </a:r>
          </a:p>
          <a:p>
            <a:pPr lvl="1"/>
            <a:r>
              <a:rPr lang="en-US" dirty="0"/>
              <a:t>At initial ownership: Form 3 within 10 days of becoming insider</a:t>
            </a:r>
          </a:p>
          <a:p>
            <a:pPr lvl="1"/>
            <a:r>
              <a:rPr lang="en-US" dirty="0"/>
              <a:t>When ownership changes</a:t>
            </a:r>
          </a:p>
          <a:p>
            <a:pPr lvl="1"/>
            <a:r>
              <a:rPr lang="en-US" b="1" dirty="0"/>
              <a:t>Annual summary:</a:t>
            </a:r>
            <a:r>
              <a:rPr lang="en-US" dirty="0"/>
              <a:t> Form 5 within 45 days of fiscal year-end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8A76E0-5A2E-218C-9226-6AD046F87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2CE679-0432-1609-4C76-1C5DE284AFFE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24E51A-BFEE-74FF-894D-2C2717DAB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6361" y="1591272"/>
            <a:ext cx="3359524" cy="378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3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58990-FE21-1234-B322-0FC448173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B4C19-C5B7-5F05-0FCC-6F761B4E0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Management Assessment of </a:t>
            </a:r>
            <a:br>
              <a:rPr lang="en-US" sz="3600" b="1" dirty="0"/>
            </a:br>
            <a:r>
              <a:rPr lang="en-US" sz="3600" b="1" dirty="0"/>
              <a:t>Internal Controls (Section 404)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C778A-FD74-CF3C-4A66-6B7367CC4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03" y="1119739"/>
            <a:ext cx="7526117" cy="523391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This is one of the most heavily tested areas.</a:t>
            </a:r>
          </a:p>
          <a:p>
            <a:r>
              <a:rPr lang="en-US" b="1" dirty="0"/>
              <a:t>Management Responsibilities</a:t>
            </a:r>
          </a:p>
          <a:p>
            <a:r>
              <a:rPr lang="en-US" dirty="0"/>
              <a:t>Management must:</a:t>
            </a:r>
          </a:p>
          <a:p>
            <a:pPr lvl="1"/>
            <a:r>
              <a:rPr lang="en-US" dirty="0"/>
              <a:t>State responsibility for internal controls </a:t>
            </a:r>
          </a:p>
          <a:p>
            <a:pPr lvl="1"/>
            <a:r>
              <a:rPr lang="en-US" dirty="0"/>
              <a:t>Use recognized framework (typically COSO)</a:t>
            </a:r>
          </a:p>
          <a:p>
            <a:pPr lvl="1"/>
            <a:r>
              <a:rPr lang="en-US" dirty="0"/>
              <a:t> Identify material weaknesses (could result in material misstatement) &amp; significant deficiencies (less severe than material weaknesses)</a:t>
            </a:r>
          </a:p>
          <a:p>
            <a:pPr lvl="1"/>
            <a:r>
              <a:rPr lang="en-US" dirty="0"/>
              <a:t>Evaluate effectiveness of controls annually </a:t>
            </a:r>
          </a:p>
          <a:p>
            <a:pPr lvl="1"/>
            <a:r>
              <a:rPr lang="en-US" dirty="0"/>
              <a:t>Include results in the annual report </a:t>
            </a:r>
          </a:p>
          <a:p>
            <a:r>
              <a:rPr lang="en-US" b="1" dirty="0"/>
              <a:t>Auditor Responsibility</a:t>
            </a:r>
          </a:p>
          <a:p>
            <a:pPr lvl="1"/>
            <a:r>
              <a:rPr lang="en-US" dirty="0"/>
              <a:t>The external auditor must </a:t>
            </a:r>
            <a:r>
              <a:rPr lang="en-US" b="1" dirty="0"/>
              <a:t>attest to management’s assessment</a:t>
            </a:r>
            <a:r>
              <a:rPr lang="en-US" dirty="0"/>
              <a:t> 	</a:t>
            </a:r>
          </a:p>
          <a:p>
            <a:r>
              <a:rPr lang="en-US" dirty="0"/>
              <a:t>General Electric (2009): Disclosed material weakness in internal controls over revenue recognition, causing stock to drop 8% and highlighting Section 404's importance.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0B60DF-736E-5047-E34C-36FC92B77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32B4E7-2FEB-8B30-05C9-3BE023C2D22A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51BC7F-C357-C562-B951-EA169831B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149" y="1325563"/>
            <a:ext cx="4082779" cy="420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8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4F0E6-13F8-50E1-E0A2-C3A18E66D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E7FCC-3B37-C80E-44ED-AAAAD6B04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Exemptions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64D30-9DDF-4CD9-495D-8B239CEA8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627017" cy="523391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Certain entities (e.g., investment companies) may be exempt:</a:t>
            </a:r>
          </a:p>
          <a:p>
            <a:pPr lvl="1"/>
            <a:r>
              <a:rPr lang="en-US" b="1" dirty="0"/>
              <a:t>Non-accelerated filers</a:t>
            </a:r>
            <a:r>
              <a:rPr lang="en-US" dirty="0"/>
              <a:t> (public float &lt; $75M): Exempt from Section 404(b) auditor attestation</a:t>
            </a:r>
          </a:p>
          <a:p>
            <a:pPr lvl="1"/>
            <a:r>
              <a:rPr lang="en-US" b="1" dirty="0"/>
              <a:t>Emerging growth companies</a:t>
            </a:r>
            <a:r>
              <a:rPr lang="en-US" dirty="0"/>
              <a:t> (EGCs): Temporary exemption from 404(b)</a:t>
            </a:r>
          </a:p>
          <a:p>
            <a:pPr lvl="1"/>
            <a:r>
              <a:rPr lang="en-US" b="1" dirty="0"/>
              <a:t>Registered investment companies:</a:t>
            </a:r>
            <a:r>
              <a:rPr lang="en-US" dirty="0"/>
              <a:t> Modified 404 requirements</a:t>
            </a:r>
          </a:p>
          <a:p>
            <a:pPr lvl="1"/>
            <a:r>
              <a:rPr lang="en-US" b="1" dirty="0"/>
              <a:t>Foreign private issuers:</a:t>
            </a:r>
            <a:r>
              <a:rPr lang="en-US" dirty="0"/>
              <a:t> May follow home country standards with reconciliation</a:t>
            </a:r>
          </a:p>
          <a:p>
            <a:r>
              <a:rPr lang="en-US" b="1" dirty="0"/>
              <a:t>Why Exemptions Exist:</a:t>
            </a:r>
            <a:endParaRPr lang="en-US" dirty="0"/>
          </a:p>
          <a:p>
            <a:pPr lvl="1"/>
            <a:r>
              <a:rPr lang="en-US" dirty="0"/>
              <a:t>Reduce compliance costs for smaller companies</a:t>
            </a:r>
          </a:p>
          <a:p>
            <a:pPr lvl="1"/>
            <a:r>
              <a:rPr lang="en-US" dirty="0"/>
              <a:t>Balance investor protection with capital formation</a:t>
            </a:r>
          </a:p>
          <a:p>
            <a:pPr lvl="1"/>
            <a:r>
              <a:rPr lang="en-US" dirty="0"/>
              <a:t>Recognize different risk profiles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69EEFC-2B82-E18E-BBA1-715AB3E10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249C86-59F7-EDE4-D092-487D2DEC3CCE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BDBCC5-F05E-F350-1705-CC229B2D9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440" y="1297569"/>
            <a:ext cx="4103801" cy="426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2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D9259-B250-2C5F-AFBF-992104AA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29353-D6C5-DC49-A5C9-308309429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Code of Ethics for Senior Officers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4CDB0-F9B8-4492-F261-9401305C2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822429" cy="5233917"/>
          </a:xfrm>
        </p:spPr>
        <p:txBody>
          <a:bodyPr>
            <a:normAutofit/>
          </a:bodyPr>
          <a:lstStyle/>
          <a:p>
            <a:r>
              <a:rPr lang="en-US" dirty="0"/>
              <a:t>Companies must disclose whether they have a </a:t>
            </a:r>
            <a:r>
              <a:rPr lang="en-US" b="1" dirty="0"/>
              <a:t>code of ethics</a:t>
            </a:r>
            <a:r>
              <a:rPr lang="en-US" dirty="0"/>
              <a:t> for senior management.</a:t>
            </a:r>
          </a:p>
          <a:p>
            <a:r>
              <a:rPr lang="en-US" b="1" dirty="0"/>
              <a:t>If No Code Exists</a:t>
            </a:r>
          </a:p>
          <a:p>
            <a:pPr lvl="1"/>
            <a:r>
              <a:rPr lang="en-US" dirty="0"/>
              <a:t>The company must explain why </a:t>
            </a:r>
          </a:p>
          <a:p>
            <a:r>
              <a:rPr lang="en-US" b="1" dirty="0"/>
              <a:t>Code Must Promote:</a:t>
            </a:r>
          </a:p>
          <a:p>
            <a:pPr lvl="1"/>
            <a:r>
              <a:rPr lang="en-US" dirty="0"/>
              <a:t>Ethical behavior </a:t>
            </a:r>
          </a:p>
          <a:p>
            <a:pPr lvl="1"/>
            <a:r>
              <a:rPr lang="en-US" dirty="0"/>
              <a:t>Accurate financial reporting </a:t>
            </a:r>
          </a:p>
          <a:p>
            <a:pPr lvl="1"/>
            <a:r>
              <a:rPr lang="en-US" dirty="0"/>
              <a:t>Compliance with laws </a:t>
            </a:r>
          </a:p>
          <a:p>
            <a:r>
              <a:rPr lang="en-US" dirty="0"/>
              <a:t>Tyco International (2002): CEO Dennis Kozlowski looted $600 million through unauthorized bonuses and loans—company had weak ethics code that wasn't enforced.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95A107-BFCB-CD36-8824-3D1AA1A89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C10D80-FFEF-8FD6-4E98-C3A96C859D7E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55EA03-64EB-0D90-8F25-8D2B18DC3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4763" y="1325563"/>
            <a:ext cx="3932253" cy="410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8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10616-3245-1A2C-112D-57EE0F84C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C4AE-9768-EE38-9E1C-CA0CAA5F9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Audit Committee Financial Expert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30E21-589D-E55E-C5A4-83E9C9E01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822429" cy="5233917"/>
          </a:xfrm>
        </p:spPr>
        <p:txBody>
          <a:bodyPr>
            <a:normAutofit/>
          </a:bodyPr>
          <a:lstStyle/>
          <a:p>
            <a:r>
              <a:rPr lang="en-US" dirty="0"/>
              <a:t>Companies must disclose whether their audit committee includes a </a:t>
            </a:r>
            <a:r>
              <a:rPr lang="en-US" b="1" dirty="0"/>
              <a:t>financial expert</a:t>
            </a:r>
            <a:r>
              <a:rPr lang="en-US" dirty="0"/>
              <a:t>.</a:t>
            </a:r>
          </a:p>
          <a:p>
            <a:r>
              <a:rPr lang="en-US" b="1" dirty="0"/>
              <a:t>Financial Expert Qualifications</a:t>
            </a:r>
          </a:p>
          <a:p>
            <a:r>
              <a:rPr lang="en-US" dirty="0"/>
              <a:t>A financial expert should have:</a:t>
            </a:r>
          </a:p>
          <a:p>
            <a:pPr lvl="1"/>
            <a:r>
              <a:rPr lang="en-US" dirty="0"/>
              <a:t>Knowledge of GAAP </a:t>
            </a:r>
          </a:p>
          <a:p>
            <a:pPr lvl="1"/>
            <a:r>
              <a:rPr lang="en-US" dirty="0"/>
              <a:t>Experience preparing or auditing financial statements </a:t>
            </a:r>
          </a:p>
          <a:p>
            <a:pPr lvl="1"/>
            <a:r>
              <a:rPr lang="en-US" dirty="0"/>
              <a:t>Understanding of internal controls </a:t>
            </a:r>
          </a:p>
          <a:p>
            <a:pPr lvl="1"/>
            <a:r>
              <a:rPr lang="en-US" dirty="0"/>
              <a:t>Familiarity with audit committee functions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25BC56-FA4B-532E-CE0D-5CC839C62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3BA2FA-2509-D97F-C1B9-6F8A1F222081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5F98B4-4D23-6181-1414-ED9C4142A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0941" y="1725051"/>
            <a:ext cx="2981034" cy="337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9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C574D-8242-29EA-4165-9ABE4E8EA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90E55-C3D1-3311-2CCD-C87521D9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SEC Review of Financial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62623-B568-DCA0-153D-2C4D9900D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7" y="1021652"/>
            <a:ext cx="7261256" cy="5233917"/>
          </a:xfrm>
        </p:spPr>
        <p:txBody>
          <a:bodyPr>
            <a:normAutofit/>
          </a:bodyPr>
          <a:lstStyle/>
          <a:p>
            <a:r>
              <a:rPr lang="en-US" dirty="0"/>
              <a:t>The SEC regularly reviews company filings to protect investors.</a:t>
            </a:r>
          </a:p>
          <a:p>
            <a:r>
              <a:rPr lang="en-US" b="1" dirty="0"/>
              <a:t>SEC Focus Areas</a:t>
            </a:r>
          </a:p>
          <a:p>
            <a:r>
              <a:rPr lang="en-US" dirty="0"/>
              <a:t>The SEC pays special attention to:</a:t>
            </a:r>
          </a:p>
          <a:p>
            <a:pPr lvl="1"/>
            <a:r>
              <a:rPr lang="en-US" sz="2800" dirty="0"/>
              <a:t>Companies with financial restatements </a:t>
            </a:r>
          </a:p>
          <a:p>
            <a:pPr lvl="1"/>
            <a:r>
              <a:rPr lang="en-US" sz="2800" dirty="0"/>
              <a:t>Companies with unusual stock price volatility </a:t>
            </a:r>
          </a:p>
          <a:p>
            <a:pPr lvl="1"/>
            <a:r>
              <a:rPr lang="en-US" sz="2800" dirty="0"/>
              <a:t>Large companies with significant market impact </a:t>
            </a:r>
          </a:p>
          <a:p>
            <a:pPr lvl="1"/>
            <a:r>
              <a:rPr lang="en-US" sz="2800" dirty="0"/>
              <a:t>Companies with irregular financial ratios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FD0D7-546D-BC89-AB2F-41D91A0D6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0BEA9C-C004-449C-5655-EC91E64EB105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283ABD-CB4E-079F-A079-1457910CA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6895" y="1325563"/>
            <a:ext cx="4181941" cy="418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38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2E0A2-55F9-CF30-1052-2BCEFBB95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930C6-1DA3-3877-A881-6EF5902F4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81" y="-1946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Summary</a:t>
            </a:r>
            <a:endParaRPr lang="en-US" sz="35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A4659-04E7-FDF2-8C19-07AA92DD3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6" y="1021652"/>
            <a:ext cx="7822429" cy="5233917"/>
          </a:xfrm>
        </p:spPr>
        <p:txBody>
          <a:bodyPr>
            <a:normAutofit/>
          </a:bodyPr>
          <a:lstStyle/>
          <a:p>
            <a:r>
              <a:rPr lang="en-US" dirty="0"/>
              <a:t>Enhanced disclosures improve </a:t>
            </a:r>
            <a:r>
              <a:rPr lang="en-US" b="1" dirty="0"/>
              <a:t>transparency</a:t>
            </a:r>
            <a:r>
              <a:rPr lang="en-US" dirty="0"/>
              <a:t> </a:t>
            </a:r>
          </a:p>
          <a:p>
            <a:r>
              <a:rPr lang="en-US" dirty="0"/>
              <a:t>Off-balance sheet items must be disclosed </a:t>
            </a:r>
          </a:p>
          <a:p>
            <a:r>
              <a:rPr lang="en-US" dirty="0"/>
              <a:t>Pro forma data must reconcile to GAAP </a:t>
            </a:r>
          </a:p>
          <a:p>
            <a:r>
              <a:rPr lang="en-US" dirty="0"/>
              <a:t>Personal loans to executives are generally prohibited </a:t>
            </a:r>
          </a:p>
          <a:p>
            <a:r>
              <a:rPr lang="en-US" dirty="0"/>
              <a:t>Section 404 requires management and auditor involvement </a:t>
            </a:r>
          </a:p>
          <a:p>
            <a:r>
              <a:rPr lang="en-US" dirty="0"/>
              <a:t>Companies must disclose ethics policies </a:t>
            </a:r>
          </a:p>
          <a:p>
            <a:r>
              <a:rPr lang="en-US" dirty="0"/>
              <a:t>Audit committees should include a financial expert </a:t>
            </a:r>
          </a:p>
          <a:p>
            <a:r>
              <a:rPr lang="en-US" dirty="0"/>
              <a:t>SEC actively reviews high-risk companies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093AE2-A7AF-6B67-8660-EBE18B724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EFDD7D-8E0E-0D0B-5814-6F2F6B0EAF72}"/>
              </a:ext>
            </a:extLst>
          </p:cNvPr>
          <p:cNvSpPr txBox="1"/>
          <p:nvPr/>
        </p:nvSpPr>
        <p:spPr>
          <a:xfrm>
            <a:off x="57703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3D0D28-50AE-02E4-4022-515556E9D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8247" y="1728297"/>
            <a:ext cx="3316841" cy="260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2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87B61-9A0F-6014-638A-5C0F0E19F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3232B-25D4-A56E-9E98-8F5A14794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MCQ </a:t>
            </a:r>
            <a:r>
              <a:rPr lang="en-US"/>
              <a:t>from Farhatlectures</a:t>
            </a:r>
            <a:r>
              <a:rPr lang="en-US" dirty="0"/>
              <a:t>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CAA00-DF09-D022-2F97-2A57B92AD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84" y="1199158"/>
            <a:ext cx="8344785" cy="523391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company provides a personal loan to its CEO under terms not available to other employees. What is the result?</a:t>
            </a:r>
          </a:p>
          <a:p>
            <a:pPr marL="0" indent="0">
              <a:buNone/>
            </a:pPr>
            <a:r>
              <a:rPr lang="en-US" dirty="0"/>
              <a:t>(a) Permitted if disclosed</a:t>
            </a:r>
            <a:br>
              <a:rPr lang="en-US" dirty="0"/>
            </a:br>
            <a:r>
              <a:rPr lang="en-US" dirty="0"/>
              <a:t>(b) Permitted if approved by the board</a:t>
            </a:r>
            <a:br>
              <a:rPr lang="en-US" dirty="0"/>
            </a:br>
            <a:r>
              <a:rPr lang="en-US" dirty="0"/>
              <a:t>(c) Prohibited under SOX</a:t>
            </a:r>
            <a:br>
              <a:rPr lang="en-US" dirty="0"/>
            </a:br>
            <a:r>
              <a:rPr lang="en-US" dirty="0"/>
              <a:t>(d) Permitted if immaterial</a:t>
            </a:r>
          </a:p>
          <a:p>
            <a:r>
              <a:rPr lang="en-US" b="1" dirty="0"/>
              <a:t>Correct answer explanation:</a:t>
            </a:r>
            <a:r>
              <a:rPr lang="en-US" dirty="0"/>
              <a:t> Choice (c) is correct because SOX </a:t>
            </a:r>
            <a:r>
              <a:rPr lang="en-US" b="1" dirty="0"/>
              <a:t>generally prohibits personal loans to executives</a:t>
            </a:r>
            <a:r>
              <a:rPr lang="en-US" dirty="0"/>
              <a:t> unless they meet strict exceptions. </a:t>
            </a:r>
          </a:p>
          <a:p>
            <a:r>
              <a:rPr lang="en-US" b="1" dirty="0"/>
              <a:t>Incorrect answers explanations: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Choice (a) is incorrect because disclosure does not make it permissible. </a:t>
            </a:r>
          </a:p>
          <a:p>
            <a:pPr lvl="1"/>
            <a:r>
              <a:rPr lang="en-US" dirty="0"/>
              <a:t>Choice (b) is incorrect because board approval does not override the prohibition. </a:t>
            </a:r>
          </a:p>
          <a:p>
            <a:pPr lvl="1"/>
            <a:r>
              <a:rPr lang="en-US" dirty="0"/>
              <a:t>Choice (d) is incorrect because materiality is irrelevant.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DCF920-5059-1FE9-06EF-0BE19CC1E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9D4827-4348-E776-6EF5-7F34997CF84F}"/>
              </a:ext>
            </a:extLst>
          </p:cNvPr>
          <p:cNvSpPr txBox="1"/>
          <p:nvPr/>
        </p:nvSpPr>
        <p:spPr>
          <a:xfrm>
            <a:off x="62784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767D17-A31B-5BD0-19EE-9D7DC8DB4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7258" y="1412870"/>
            <a:ext cx="3294992" cy="379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3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1634</Words>
  <Application>Microsoft Office PowerPoint</Application>
  <PresentationFormat>Widescreen</PresentationFormat>
  <Paragraphs>154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Aptos Display</vt:lpstr>
      <vt:lpstr>Aptos</vt:lpstr>
      <vt:lpstr>Wingdings</vt:lpstr>
      <vt:lpstr>Office Theme</vt:lpstr>
      <vt:lpstr>SOX Title IV – Enhanced Financial Disclosures</vt:lpstr>
      <vt:lpstr>Disclosures in Periodic Reports  (10-K, 10-Q)</vt:lpstr>
      <vt:lpstr>Off-Balance Sheet Arrangements</vt:lpstr>
      <vt:lpstr> Pro Forma Financial Information </vt:lpstr>
      <vt:lpstr>Special Purpose Entities (SPEs)</vt:lpstr>
      <vt:lpstr>Conflict of Interest Rules</vt:lpstr>
      <vt:lpstr>Insider Ownership Disclosures</vt:lpstr>
      <vt:lpstr>Management Assessment of  Internal Controls (Section 404)</vt:lpstr>
      <vt:lpstr>Exemptions</vt:lpstr>
      <vt:lpstr>Code of Ethics for Senior Officers</vt:lpstr>
      <vt:lpstr>Audit Committee Financial Expert</vt:lpstr>
      <vt:lpstr>SEC Review of Financial Reports</vt:lpstr>
      <vt:lpstr>Summary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7</cp:revision>
  <dcterms:created xsi:type="dcterms:W3CDTF">2026-03-15T21:27:03Z</dcterms:created>
  <dcterms:modified xsi:type="dcterms:W3CDTF">2026-03-26T23:20:56Z</dcterms:modified>
</cp:coreProperties>
</file>