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824" r:id="rId2"/>
    <p:sldId id="825" r:id="rId3"/>
    <p:sldId id="826" r:id="rId4"/>
    <p:sldId id="827" r:id="rId5"/>
    <p:sldId id="828" r:id="rId6"/>
    <p:sldId id="829" r:id="rId7"/>
    <p:sldId id="830" r:id="rId8"/>
    <p:sldId id="832" r:id="rId9"/>
    <p:sldId id="833" r:id="rId10"/>
    <p:sldId id="83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2DAADB-A855-47C4-B338-D841B18495F7}" v="126" dt="2026-03-26T16:10:10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7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9870B6C3-870B-4461-9F07-4C14A39E42A6}"/>
    <pc:docChg chg="modSld">
      <pc:chgData name="mansour farhat" userId="bed7c5799dc45719" providerId="LiveId" clId="{9870B6C3-870B-4461-9F07-4C14A39E42A6}" dt="2026-03-26T16:10:10.692" v="1"/>
      <pc:docMkLst>
        <pc:docMk/>
      </pc:docMkLst>
      <pc:sldChg chg="modAnim">
        <pc:chgData name="mansour farhat" userId="bed7c5799dc45719" providerId="LiveId" clId="{9870B6C3-870B-4461-9F07-4C14A39E42A6}" dt="2026-03-26T16:10:10.692" v="1"/>
        <pc:sldMkLst>
          <pc:docMk/>
          <pc:sldMk cId="3048685055" sldId="83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2EF6-F47D-7767-5416-E9C3B42AE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910CA-8B0D-19EB-A16D-1220E540D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91B08-6D40-B9F9-2ABF-8B6CF898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2B83A-445B-DA72-B308-701CA6C7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443C7-E7A0-AFEF-15DB-1C337ED9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1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E50E-CE68-7A6F-E8CD-05EB9958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D59D3-3D2D-8FC5-8AEE-7A2E06FDF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1F20C-6181-67E0-5D96-76611C04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6FDE0-CA1C-41C3-480B-4E66E55E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B083-31A4-2246-0414-71ED0113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2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72B3-3BBC-AFB1-ED45-25115CAA0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67B74-2F9F-3541-CDDF-22076E153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A52C7-E91A-068E-6140-D7E2AD9FA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67A66-E2B7-A514-5EA3-56EE7C4B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02509-C212-B827-853A-997F10B2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8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ACA-C208-F28F-CB87-16D96558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3456-B6BD-33A7-7E5A-B42B719BB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1724E-DED2-A016-31C3-9F639D915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AC6F9-E8F2-BA56-D6F7-CAF414A9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1760F-2503-0B60-0B93-1E268836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4B7AC-FC08-B2F3-6124-4B295834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3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94482-1FA1-C1D8-CB59-8F68B0D10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59557-AEC6-9F8D-0434-E66F092D7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4E85B-8B79-7AA9-C911-4C33C1F69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390C2-0074-3C46-9BC9-13278763E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9412D-F6AB-A5C3-5BD6-A09991325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4E7A79-41CA-249B-07A5-90E3046F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18E72-611B-D1AC-168D-AF33693E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DE1C7-5B80-0025-E356-3819D307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6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A299-EDF7-E5E6-126C-44C5DC90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72FB28-5E48-E117-C3C9-0DCF92BA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85FE9-DCC4-5533-25FD-67594BC2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E6CF6-F608-A039-5033-B76BBD9F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9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EAB91-316A-52BD-1FB7-69BC3508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15421-9ADE-7CF5-125F-0CFFCE373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926D7-63D7-2189-6726-E9CABB36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DF70-5940-F143-DDB2-66FD8E76A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28544-66AA-C4A4-DA11-9E817A3E3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15C6B-3A3D-509C-4F64-03FA0CA47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B88A0-EDCC-968E-21D1-F4AB74A6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8E994-06D5-F19D-4EAC-650DEC98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A5712-B0E0-ED74-AF23-84EE1A6D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9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C3B9-2DC8-5C97-5BA9-110F91B5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E9554-C090-434E-38A6-2920A4A12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C1C5D-96B5-0388-66FD-EF61A2952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68469-A55D-5D83-0404-1CCE1EC4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F79ED-6058-575B-10D8-CBD88911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F30E1-6F64-BF8E-E249-B491D71C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941B7-0776-193F-2462-AF4D3765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9785A-297D-63C0-9B4B-0C316A2FA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61309-F929-AACF-671A-0DB0C424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90C1-02C9-2188-E2FE-A4C6C7E2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0203-11D6-6632-35DA-13DBAF57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6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F493C-BA7C-43DB-DD5A-FA7AC1558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BBFA6-D238-EA5E-6076-4C38221E8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B152-C866-F19A-AE82-6CCBB66B9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9C2E-9853-A3B9-1F69-B0746433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3F137-1D74-86E6-EB31-AF38C014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43F5B-7121-9438-C250-FFA4A0799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AB98-61AB-D472-FA9B-928E25548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48889-60C5-B23B-4752-1B5E4FC02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CF8B-80F7-AF9D-DBEE-86072AD32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F1F53-3835-E568-866E-E16E1A897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2959C-BF94-00D4-A13A-B10B7890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83996-3984-A166-9248-B4615D8C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9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/>
              <a:t>Impact of Sarbanes-Oxley on </a:t>
            </a:r>
            <a:br>
              <a:rPr lang="en-US" sz="3500" b="1" dirty="0"/>
            </a:br>
            <a:r>
              <a:rPr lang="en-US" sz="3500" b="1" dirty="0"/>
              <a:t>Corporate Governance</a:t>
            </a:r>
            <a:br>
              <a:rPr lang="en-US" sz="3500" b="1" dirty="0"/>
            </a:br>
            <a:endParaRPr lang="en-US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B18F4-126C-7903-991E-69194A75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10371" cy="5233917"/>
          </a:xfrm>
        </p:spPr>
        <p:txBody>
          <a:bodyPr>
            <a:normAutofit/>
          </a:bodyPr>
          <a:lstStyle/>
          <a:p>
            <a:r>
              <a:rPr lang="en-US" dirty="0"/>
              <a:t>Prior Session:  SOX and Auditor</a:t>
            </a:r>
          </a:p>
          <a:p>
            <a:r>
              <a:rPr lang="en-US" dirty="0"/>
              <a:t>The Sarbanes-Oxley Act not only affects auditors—it also places </a:t>
            </a:r>
            <a:r>
              <a:rPr lang="en-US" b="1" dirty="0"/>
              <a:t>significant responsibilities on companies and their executives</a:t>
            </a:r>
            <a:r>
              <a:rPr lang="en-US" dirty="0"/>
              <a:t>.</a:t>
            </a:r>
          </a:p>
          <a:p>
            <a:r>
              <a:rPr lang="en-US" b="1" dirty="0"/>
              <a:t>Purpose</a:t>
            </a:r>
          </a:p>
          <a:p>
            <a:r>
              <a:rPr lang="en-US" dirty="0"/>
              <a:t>SOX requires companies to:</a:t>
            </a:r>
          </a:p>
          <a:p>
            <a:pPr lvl="1"/>
            <a:r>
              <a:rPr lang="en-US" dirty="0"/>
              <a:t>Improve </a:t>
            </a:r>
            <a:r>
              <a:rPr lang="en-US" b="1" dirty="0"/>
              <a:t>transparency in financial reporting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Strengthen </a:t>
            </a:r>
            <a:r>
              <a:rPr lang="en-US" b="1" dirty="0"/>
              <a:t>internal controls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Hold top management </a:t>
            </a:r>
            <a:r>
              <a:rPr lang="en-US" b="1" dirty="0"/>
              <a:t>personally accountable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F9B22-15B7-0A7B-996D-CBD5A587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F29432-8489-A537-0B3A-D9920EF39BEB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depicts a stylized silhouette of people in a circle, symbolizing a collective or team effort, with a background of a simplified, blue-tinted structure resembling a building or bank.&#10;&#10;AI-generated content may be incorrect.">
            <a:extLst>
              <a:ext uri="{FF2B5EF4-FFF2-40B4-BE49-F238E27FC236}">
                <a16:creationId xmlns:a16="http://schemas.microsoft.com/office/drawing/2014/main" id="{0CBA1D85-1698-B05A-74FC-0F9FDB24E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625" y="1301844"/>
            <a:ext cx="4185017" cy="396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DEADF-C6EE-55C0-0CE6-21D2FF44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18D9-30A1-100E-9C63-224F7A2C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Title III: Corporate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6FA80-4764-F9BA-59AC-AF5F8E4C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8351145" cy="523391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This section focuses on:</a:t>
            </a:r>
          </a:p>
          <a:p>
            <a:pPr lvl="1"/>
            <a:r>
              <a:rPr lang="en-US" dirty="0"/>
              <a:t>The role of the </a:t>
            </a:r>
            <a:r>
              <a:rPr lang="en-US" b="1" dirty="0"/>
              <a:t>audit committee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The accountability of </a:t>
            </a:r>
            <a:r>
              <a:rPr lang="en-US" b="1" dirty="0"/>
              <a:t>top executives (CEO &amp; CFO)</a:t>
            </a:r>
            <a:r>
              <a:rPr lang="en-US" dirty="0"/>
              <a:t> </a:t>
            </a:r>
          </a:p>
          <a:p>
            <a:r>
              <a:rPr lang="en-US" b="1" dirty="0"/>
              <a:t>1. Public Company Audit Committees</a:t>
            </a:r>
          </a:p>
          <a:p>
            <a:r>
              <a:rPr lang="en-US" b="1" dirty="0"/>
              <a:t>Role of the Audit Committee</a:t>
            </a:r>
          </a:p>
          <a:p>
            <a:r>
              <a:rPr lang="en-US" dirty="0"/>
              <a:t>Every public company must have an </a:t>
            </a:r>
            <a:r>
              <a:rPr lang="en-US" b="1" dirty="0"/>
              <a:t>audit committee</a:t>
            </a:r>
            <a:r>
              <a:rPr lang="en-US" dirty="0"/>
              <a:t> that:</a:t>
            </a:r>
          </a:p>
          <a:p>
            <a:pPr lvl="1"/>
            <a:r>
              <a:rPr lang="en-US" dirty="0"/>
              <a:t>Appoints and compensates the external auditor </a:t>
            </a:r>
          </a:p>
          <a:p>
            <a:pPr lvl="1"/>
            <a:r>
              <a:rPr lang="en-US" dirty="0"/>
              <a:t>Oversees the auditor’s work </a:t>
            </a:r>
          </a:p>
          <a:p>
            <a:pPr lvl="1"/>
            <a:r>
              <a:rPr lang="en-US" dirty="0"/>
              <a:t>Acts as a </a:t>
            </a:r>
            <a:r>
              <a:rPr lang="en-US" b="1" dirty="0"/>
              <a:t>buffer between management and auditors</a:t>
            </a:r>
            <a:r>
              <a:rPr lang="en-US" dirty="0"/>
              <a:t> </a:t>
            </a:r>
          </a:p>
          <a:p>
            <a:r>
              <a:rPr lang="en-US" b="1" dirty="0"/>
              <a:t>Key Relationship</a:t>
            </a:r>
          </a:p>
          <a:p>
            <a:r>
              <a:rPr lang="en-US" dirty="0"/>
              <a:t>The </a:t>
            </a:r>
            <a:r>
              <a:rPr lang="en-US" b="1" dirty="0"/>
              <a:t>auditor reports directly to the audit committee</a:t>
            </a:r>
            <a:r>
              <a:rPr lang="en-US" dirty="0"/>
              <a:t>, not management </a:t>
            </a:r>
          </a:p>
          <a:p>
            <a:r>
              <a:rPr lang="en-US" dirty="0"/>
              <a:t>Real-World: Enron's audit committee failed to challenge management's off-balance-sheet entities, contributing to the company's collapse in 2001.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8AC0E9-5535-0CA0-A399-FC930F9CE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D8E21E-0E32-8ED0-9450-BBD10CFA11E3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depicts a stylized, minimalist building silhouette with a human figure group inside, symbolizing a corporate or community environment.&#10;&#10;AI-generated content may be incorrect.">
            <a:extLst>
              <a:ext uri="{FF2B5EF4-FFF2-40B4-BE49-F238E27FC236}">
                <a16:creationId xmlns:a16="http://schemas.microsoft.com/office/drawing/2014/main" id="{46624A77-3A70-6C0C-3D7C-1D7617FE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832" y="815916"/>
            <a:ext cx="4166426" cy="478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C20C-B917-C41D-2C69-8CD61DA0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ED56-C81C-63C9-696A-4286817C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Independence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81EB-5D6B-9432-2F04-22C67AEBF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Audit committee members must:</a:t>
            </a:r>
          </a:p>
          <a:p>
            <a:pPr lvl="1"/>
            <a:r>
              <a:rPr lang="en-US" dirty="0"/>
              <a:t>Be members of the </a:t>
            </a:r>
            <a:r>
              <a:rPr lang="en-US" b="1" dirty="0"/>
              <a:t>board of directors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Be </a:t>
            </a:r>
            <a:r>
              <a:rPr lang="en-US" b="1" dirty="0"/>
              <a:t>independent</a:t>
            </a:r>
            <a:r>
              <a:rPr lang="en-US" dirty="0"/>
              <a:t> (no conflicts of interest) </a:t>
            </a:r>
          </a:p>
          <a:p>
            <a:r>
              <a:rPr lang="en-US" b="1" dirty="0"/>
              <a:t>Specifically:</a:t>
            </a:r>
          </a:p>
          <a:p>
            <a:pPr lvl="1"/>
            <a:r>
              <a:rPr lang="en-US" dirty="0"/>
              <a:t>Cannot receive consulting or advisory fees from the company </a:t>
            </a:r>
          </a:p>
          <a:p>
            <a:pPr lvl="1"/>
            <a:r>
              <a:rPr lang="en-US" dirty="0"/>
              <a:t>Cannot be affiliated with the company (no influence over decisions) </a:t>
            </a:r>
          </a:p>
          <a:p>
            <a:r>
              <a:rPr lang="en-US" dirty="0"/>
              <a:t>A board member who also provides consulting services to the company </a:t>
            </a:r>
            <a:r>
              <a:rPr lang="en-US" b="1" dirty="0"/>
              <a:t>cannot serve on the audit committee</a:t>
            </a:r>
            <a:r>
              <a:rPr lang="en-US" dirty="0"/>
              <a:t>.</a:t>
            </a:r>
          </a:p>
          <a:p>
            <a:r>
              <a:rPr lang="en-US" dirty="0"/>
              <a:t>Real-World: WorldCom board members with financial ties to the company failed to detect the $11 billion accounting fraud that led to bankruptcy in 2002.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0B562-72BC-5CFD-2DC9-89AFDC9A9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D0E6AE-E9E6-02F2-D0D7-30C1CE1CCD1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depicts two cartoonish, speech-bubble-like figures, one with a blue background and the other with a red background, facing each other, with the blue figure holding a speech bubble containing a lightning bolt symbol.&#10;&#10;AI-generated content may be incorrect.">
            <a:extLst>
              <a:ext uri="{FF2B5EF4-FFF2-40B4-BE49-F238E27FC236}">
                <a16:creationId xmlns:a16="http://schemas.microsoft.com/office/drawing/2014/main" id="{FF95AA03-CA5A-FD39-F890-64B860D59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583" y="1307136"/>
            <a:ext cx="4084587" cy="424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65966-CB9D-BE95-5753-D542AEFA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D6-7C16-E940-40C6-9AF746D5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Whistleblower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93A-36DF-E314-1C10-0EE076D7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6807481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Audit committees must establish procedures to:</a:t>
            </a:r>
          </a:p>
          <a:p>
            <a:pPr lvl="1"/>
            <a:r>
              <a:rPr lang="en-US" dirty="0"/>
              <a:t>Receive complaints about accounting or audit issues </a:t>
            </a:r>
          </a:p>
          <a:p>
            <a:pPr lvl="1"/>
            <a:r>
              <a:rPr lang="en-US" dirty="0"/>
              <a:t>Allow employees to report concerns </a:t>
            </a:r>
            <a:r>
              <a:rPr lang="en-US" b="1" dirty="0"/>
              <a:t>anonymously and confidentially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Retain and address complaints appropriately </a:t>
            </a:r>
          </a:p>
          <a:p>
            <a:r>
              <a:rPr lang="en-US" dirty="0"/>
              <a:t>An employee reports fraudulent expense reimbursements anonymously. </a:t>
            </a:r>
          </a:p>
          <a:p>
            <a:pPr lvl="1"/>
            <a:r>
              <a:rPr lang="en-US" dirty="0"/>
              <a:t>The audit committee must investigate.</a:t>
            </a:r>
          </a:p>
          <a:p>
            <a:r>
              <a:rPr lang="en-US" dirty="0"/>
              <a:t>Real-World: Sherron Watkins' whistleblower warnings about Enron's accounting practices were ignored, leading to SOX's mandatory whistleblower protections.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E49D8-E335-A42E-BFF8-33F0367AE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D1BEE-53C9-EF33-B4A4-6B734CEDFC1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depicts a speech bubble and a lightning bolt side by side, with the speech bubble having a yellow outline and the lightning bolt having a yellow and blue gradient.&#10;&#10;AI-generated content may be incorrect.">
            <a:extLst>
              <a:ext uri="{FF2B5EF4-FFF2-40B4-BE49-F238E27FC236}">
                <a16:creationId xmlns:a16="http://schemas.microsoft.com/office/drawing/2014/main" id="{DD735E42-F3EF-E92C-6C66-049FE60FA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120673"/>
            <a:ext cx="4860694" cy="40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9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14DB1-6CC3-A2FA-5B3E-66FC7E9FC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5358-9880-A352-3DE1-96A140923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CEO and CFO Responsibilities </a:t>
            </a:r>
            <a:br>
              <a:rPr lang="en-US" sz="3600" b="1" dirty="0"/>
            </a:br>
            <a:r>
              <a:rPr lang="en-US" sz="3600" b="1" dirty="0"/>
              <a:t>(Financial Reporting Certification)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8118F-1E81-C5FE-ED16-7D272262F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Senior executives must </a:t>
            </a:r>
            <a:r>
              <a:rPr lang="en-US" b="1" dirty="0"/>
              <a:t>personally certify</a:t>
            </a:r>
            <a:r>
              <a:rPr lang="en-US" dirty="0"/>
              <a:t> financial reports.</a:t>
            </a:r>
          </a:p>
          <a:p>
            <a:r>
              <a:rPr lang="en-US" b="1" dirty="0"/>
              <a:t>Required Certifications</a:t>
            </a:r>
          </a:p>
          <a:p>
            <a:r>
              <a:rPr lang="en-US" dirty="0"/>
              <a:t>The CEO and CFO must confirm:</a:t>
            </a:r>
          </a:p>
          <a:p>
            <a:pPr lvl="1"/>
            <a:r>
              <a:rPr lang="en-US" dirty="0"/>
              <a:t>They have reviewed the financial reports </a:t>
            </a:r>
          </a:p>
          <a:p>
            <a:pPr lvl="1"/>
            <a:r>
              <a:rPr lang="en-US" dirty="0"/>
              <a:t>The reports are </a:t>
            </a:r>
            <a:r>
              <a:rPr lang="en-US" b="1" dirty="0"/>
              <a:t>accurate and complete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Financial statements are fairly presented </a:t>
            </a:r>
          </a:p>
          <a:p>
            <a:r>
              <a:rPr lang="en-US" b="1" dirty="0"/>
              <a:t>Responsibility for Internal Controls</a:t>
            </a:r>
          </a:p>
          <a:p>
            <a:r>
              <a:rPr lang="en-US" dirty="0"/>
              <a:t>Executives must also assert that:</a:t>
            </a:r>
          </a:p>
          <a:p>
            <a:r>
              <a:rPr lang="en-US" dirty="0"/>
              <a:t>Internal controls are properly designed </a:t>
            </a:r>
          </a:p>
          <a:p>
            <a:r>
              <a:rPr lang="en-US" dirty="0"/>
              <a:t>Controls have been evaluated within </a:t>
            </a:r>
            <a:r>
              <a:rPr lang="en-US" b="1" dirty="0"/>
              <a:t>90 days prior to reporting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The report includes their conclusion on </a:t>
            </a:r>
            <a:r>
              <a:rPr lang="en-US" b="1" dirty="0"/>
              <a:t>control effectiveness</a:t>
            </a:r>
            <a:r>
              <a:rPr lang="en-US" dirty="0"/>
              <a:t> </a:t>
            </a:r>
          </a:p>
          <a:p>
            <a:r>
              <a:rPr lang="en-US" dirty="0"/>
              <a:t>Real-World: WorldCom CEO Bernie Ebbers and CFO Scott Sullivan were convicted after certifying fraudulent financial statements that inflated income by billions.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DE450B-0189-853F-15C4-89710217E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F9E08E-3F78-6899-7DD2-029EE69D324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 hand holding a pen, with the tip touching down on a blank sheet of paper.&#10;&#10;AI-generated content may be incorrect.">
            <a:extLst>
              <a:ext uri="{FF2B5EF4-FFF2-40B4-BE49-F238E27FC236}">
                <a16:creationId xmlns:a16="http://schemas.microsoft.com/office/drawing/2014/main" id="{3C4ADAC3-6100-0F64-0AC9-88985EA23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167" y="1021652"/>
            <a:ext cx="4071475" cy="431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8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7092D-F844-C32B-9DB4-F90B8FB9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C25C-F6C7-BCCE-3C35-EF30EE6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Required Disclosures to Auditors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39661-8C10-0CF9-BD04-ED47B84D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8141121" cy="5233917"/>
          </a:xfrm>
        </p:spPr>
        <p:txBody>
          <a:bodyPr>
            <a:normAutofit/>
          </a:bodyPr>
          <a:lstStyle/>
          <a:p>
            <a:r>
              <a:rPr lang="en-US" dirty="0"/>
              <a:t>The CEO and CFO must disclose:</a:t>
            </a:r>
          </a:p>
          <a:p>
            <a:pPr lvl="1"/>
            <a:r>
              <a:rPr lang="en-US" dirty="0"/>
              <a:t>All </a:t>
            </a:r>
            <a:r>
              <a:rPr lang="en-US" b="1" dirty="0"/>
              <a:t>material weaknesses and significant deficiencies</a:t>
            </a:r>
            <a:r>
              <a:rPr lang="en-US" dirty="0"/>
              <a:t> in internal control </a:t>
            </a:r>
          </a:p>
          <a:p>
            <a:pPr lvl="1"/>
            <a:r>
              <a:rPr lang="en-US" dirty="0"/>
              <a:t>Any </a:t>
            </a:r>
            <a:r>
              <a:rPr lang="en-US" b="1" dirty="0"/>
              <a:t>fraud</a:t>
            </a:r>
            <a:r>
              <a:rPr lang="en-US" dirty="0"/>
              <a:t>, even if immaterial, involving employees with control responsibilities </a:t>
            </a:r>
          </a:p>
          <a:p>
            <a:pPr lvl="1"/>
            <a:r>
              <a:rPr lang="en-US" dirty="0"/>
              <a:t>Any </a:t>
            </a:r>
            <a:r>
              <a:rPr lang="en-US" b="1" dirty="0"/>
              <a:t>significant changes in internal controls</a:t>
            </a:r>
            <a:r>
              <a:rPr lang="en-US" dirty="0"/>
              <a:t> </a:t>
            </a:r>
          </a:p>
          <a:p>
            <a:r>
              <a:rPr lang="en-US" dirty="0"/>
              <a:t>If a control weakness exists in inventory tracking, management must disclose it to the auditor.</a:t>
            </a:r>
          </a:p>
          <a:p>
            <a:r>
              <a:rPr lang="en-US" dirty="0"/>
              <a:t>Real-World: Enron executives concealed special purpose entities (SPEs) and related-party transactions from auditors, hiding billions in debt.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CBD92-FD86-B5CD-334F-9084DA0C9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B5540-3AA2-CA43-F327-BFE6DF454449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n iconic image of a document with a speech bubble and a hand holding a megaphone.&#10;&#10;AI-generated content may be incorrect.">
            <a:extLst>
              <a:ext uri="{FF2B5EF4-FFF2-40B4-BE49-F238E27FC236}">
                <a16:creationId xmlns:a16="http://schemas.microsoft.com/office/drawing/2014/main" id="{95B678F7-FC78-B55B-A84A-8AB2FF127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227" y="1217825"/>
            <a:ext cx="3743352" cy="428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4B942-3AAC-8E07-F0DA-8145C5F2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53CC-C9B1-87CE-6A5B-66B3D626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Improper Influence on Auditors </a:t>
            </a:r>
            <a:br>
              <a:rPr lang="en-US" sz="3600" b="1" dirty="0"/>
            </a:br>
            <a:r>
              <a:rPr lang="en-US" sz="3600" b="1" dirty="0"/>
              <a:t>(Illegal Actions)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9B128-4405-BF87-7602-A55E813A9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3" y="1130920"/>
            <a:ext cx="9000074" cy="5233917"/>
          </a:xfrm>
        </p:spPr>
        <p:txBody>
          <a:bodyPr>
            <a:normAutofit/>
          </a:bodyPr>
          <a:lstStyle/>
          <a:p>
            <a:r>
              <a:rPr lang="en-US" dirty="0"/>
              <a:t>SOX strictly prohibits interference with auditors.</a:t>
            </a:r>
          </a:p>
          <a:p>
            <a:r>
              <a:rPr lang="en-US" b="1" dirty="0"/>
              <a:t>Prohibited Actions</a:t>
            </a:r>
          </a:p>
          <a:p>
            <a:r>
              <a:rPr lang="en-US" dirty="0"/>
              <a:t>Management </a:t>
            </a:r>
            <a:r>
              <a:rPr lang="en-US" b="1" dirty="0"/>
              <a:t>cannot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Pressure auditors </a:t>
            </a:r>
          </a:p>
          <a:p>
            <a:pPr lvl="1"/>
            <a:r>
              <a:rPr lang="en-US" dirty="0"/>
              <a:t>Mislead auditors </a:t>
            </a:r>
          </a:p>
          <a:p>
            <a:pPr lvl="1"/>
            <a:r>
              <a:rPr lang="en-US" dirty="0"/>
              <a:t>Manipulate audit evidence </a:t>
            </a:r>
          </a:p>
          <a:p>
            <a:pPr lvl="1"/>
            <a:r>
              <a:rPr lang="en-US" dirty="0"/>
              <a:t>Coerce auditors to change conclusions </a:t>
            </a:r>
          </a:p>
          <a:p>
            <a:r>
              <a:rPr lang="en-US" dirty="0"/>
              <a:t>Real-World: WorldCom's CFO pressured internal auditors and manipulated accounting entries to meet Wall Street expectations, concealing the fraud.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8A76E0-5A2E-218C-9226-6AD046F8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CE679-0432-1609-4C76-1C5DE284AFF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 masked figure cautiously attempting to open a locked door.&#10;&#10;AI-generated content may be incorrect.">
            <a:extLst>
              <a:ext uri="{FF2B5EF4-FFF2-40B4-BE49-F238E27FC236}">
                <a16:creationId xmlns:a16="http://schemas.microsoft.com/office/drawing/2014/main" id="{FEB446D4-7E19-2824-4434-D6E9CB8E1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181" y="1446095"/>
            <a:ext cx="2362217" cy="416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58990-FE21-1234-B322-0FC448173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B4C19-C5B7-5F05-0FCC-6F761B4E0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Clawback of Compensation </a:t>
            </a:r>
            <a:br>
              <a:rPr lang="en-US" sz="3600" b="1" dirty="0"/>
            </a:br>
            <a:r>
              <a:rPr lang="en-US" sz="3600" b="1" dirty="0"/>
              <a:t>(Forfeiture Rules)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778A-FD74-CF3C-4A66-6B7367CC4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a company must restate financial statements due to </a:t>
            </a:r>
            <a:r>
              <a:rPr lang="en-US" b="1" dirty="0"/>
              <a:t>material noncompliance</a:t>
            </a:r>
            <a:r>
              <a:rPr lang="en-US" dirty="0"/>
              <a:t>, executives may have to repay compensation.</a:t>
            </a:r>
          </a:p>
          <a:p>
            <a:r>
              <a:rPr lang="en-US" b="1" dirty="0"/>
              <a:t>What Must Be Repaid?</a:t>
            </a:r>
          </a:p>
          <a:p>
            <a:r>
              <a:rPr lang="en-US" dirty="0"/>
              <a:t>The CEO and CFO may be required to return:</a:t>
            </a:r>
          </a:p>
          <a:p>
            <a:pPr lvl="1"/>
            <a:r>
              <a:rPr lang="en-US" dirty="0"/>
              <a:t>Bonuses or incentive-based compensation </a:t>
            </a:r>
          </a:p>
          <a:p>
            <a:pPr lvl="1"/>
            <a:r>
              <a:rPr lang="en-US" dirty="0"/>
              <a:t>Profits from stock sales </a:t>
            </a:r>
          </a:p>
          <a:p>
            <a:r>
              <a:rPr lang="en-US" b="1" dirty="0"/>
              <a:t>Time Period</a:t>
            </a:r>
          </a:p>
          <a:p>
            <a:r>
              <a:rPr lang="en-US" dirty="0"/>
              <a:t>Applies to compensation received within </a:t>
            </a:r>
            <a:r>
              <a:rPr lang="en-US" b="1" dirty="0"/>
              <a:t>12 months</a:t>
            </a:r>
            <a:r>
              <a:rPr lang="en-US" dirty="0"/>
              <a:t> following the incorrect financial statements </a:t>
            </a:r>
          </a:p>
          <a:p>
            <a:r>
              <a:rPr lang="en-US" b="1" dirty="0"/>
              <a:t>Real-World: </a:t>
            </a:r>
            <a:r>
              <a:rPr lang="en-US" dirty="0"/>
              <a:t>Former HealthSouth CEO Richard </a:t>
            </a:r>
            <a:r>
              <a:rPr lang="en-US" dirty="0" err="1"/>
              <a:t>Scrushy</a:t>
            </a:r>
            <a:r>
              <a:rPr lang="en-US" dirty="0"/>
              <a:t> was ordered to repay bonuses after the company restated $2.7 billion in fraudulent earnings.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B60DF-736E-5047-E34C-36FC92B7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32B4E7-2FEB-8B30-05C9-3BE023C2D22A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 descr="A hand extends a handful of crisp dollar bills, symbolizing a handover of money.&#10;&#10;AI-generated content may be incorrect.">
            <a:extLst>
              <a:ext uri="{FF2B5EF4-FFF2-40B4-BE49-F238E27FC236}">
                <a16:creationId xmlns:a16="http://schemas.microsoft.com/office/drawing/2014/main" id="{6B25B4F2-22D0-8822-D448-CCE7DF29F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896" y="1868129"/>
            <a:ext cx="3973206" cy="27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8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F0E6-13F8-50E1-E0A2-C3A18E66D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7FCC-3B37-C80E-44ED-AAAAD6B04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Summary for Exam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64D30-9DDF-4CD9-495D-8B239CEA8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328591" cy="5233917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Key Takeaways</a:t>
            </a:r>
          </a:p>
          <a:p>
            <a:r>
              <a:rPr lang="en-US" dirty="0"/>
              <a:t>Audit committees oversee auditors and must be independent </a:t>
            </a:r>
          </a:p>
          <a:p>
            <a:r>
              <a:rPr lang="en-US" dirty="0"/>
              <a:t>Auditors report directly to the audit committee </a:t>
            </a:r>
          </a:p>
          <a:p>
            <a:r>
              <a:rPr lang="en-US" dirty="0"/>
              <a:t>CEO and CFO must certify financial statements </a:t>
            </a:r>
          </a:p>
          <a:p>
            <a:r>
              <a:rPr lang="en-US" dirty="0"/>
              <a:t>Management is responsible for internal control effectiveness </a:t>
            </a:r>
          </a:p>
          <a:p>
            <a:r>
              <a:rPr lang="en-US" dirty="0"/>
              <a:t>Whistleblower systems are required </a:t>
            </a:r>
          </a:p>
          <a:p>
            <a:r>
              <a:rPr lang="en-US" dirty="0"/>
              <a:t>Interfering with auditors is illegal </a:t>
            </a:r>
          </a:p>
          <a:p>
            <a:r>
              <a:rPr lang="en-US" dirty="0"/>
              <a:t>Executives may have to repay compensation after restatements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69EEFC-2B82-E18E-BBA1-715AB3E10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249C86-59F7-EDE4-D092-487D2DEC3CC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depicts a cheerful cartoon character holding a brightly colored, triangular shape with a document inside, symbolizing a summary.&#10;&#10;AI-generated content may be incorrect.">
            <a:extLst>
              <a:ext uri="{FF2B5EF4-FFF2-40B4-BE49-F238E27FC236}">
                <a16:creationId xmlns:a16="http://schemas.microsoft.com/office/drawing/2014/main" id="{7595CA04-6F4F-D327-0E31-F3313EBE2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697" y="1325563"/>
            <a:ext cx="4728936" cy="388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2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87B61-9A0F-6014-638A-5C0F0E19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232B-25D4-A56E-9E98-8F5A1479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MCQ </a:t>
            </a:r>
            <a:r>
              <a:rPr lang="en-US"/>
              <a:t>from Farhatlectures</a:t>
            </a:r>
            <a:r>
              <a:rPr lang="en-US" dirty="0"/>
              <a:t>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CAA00-DF09-D022-2F97-2A57B92AD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4" y="972134"/>
            <a:ext cx="8400146" cy="52339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 board member receives consulting fees from the company and serves on the audit committee. Which statement is correct?</a:t>
            </a:r>
          </a:p>
          <a:p>
            <a:pPr marL="0" indent="0">
              <a:buNone/>
            </a:pPr>
            <a:r>
              <a:rPr lang="en-US" dirty="0"/>
              <a:t>(a) Permitted if fees are disclosed</a:t>
            </a:r>
            <a:br>
              <a:rPr lang="en-US" dirty="0"/>
            </a:br>
            <a:r>
              <a:rPr lang="en-US" dirty="0"/>
              <a:t>(b) Permitted if approved by shareholders</a:t>
            </a:r>
            <a:br>
              <a:rPr lang="en-US" dirty="0"/>
            </a:br>
            <a:r>
              <a:rPr lang="en-US" dirty="0"/>
              <a:t>(c) Not permitted due to lack of independence</a:t>
            </a:r>
            <a:br>
              <a:rPr lang="en-US" dirty="0"/>
            </a:br>
            <a:r>
              <a:rPr lang="en-US" dirty="0"/>
              <a:t>(d) Permitted if immaterial</a:t>
            </a:r>
          </a:p>
          <a:p>
            <a:r>
              <a:rPr lang="en-US" b="1" dirty="0"/>
              <a:t>Correct answer explanation:</a:t>
            </a:r>
            <a:r>
              <a:rPr lang="en-US" dirty="0"/>
              <a:t> Choice (c) is correct because audit committee members </a:t>
            </a:r>
            <a:r>
              <a:rPr lang="en-US" b="1" dirty="0"/>
              <a:t>cannot receive consulting fees</a:t>
            </a:r>
            <a:r>
              <a:rPr lang="en-US" dirty="0"/>
              <a:t>, ensuring independence. </a:t>
            </a:r>
          </a:p>
          <a:p>
            <a:r>
              <a:rPr lang="en-US" b="1" dirty="0"/>
              <a:t>Incorrect answers explanations: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Choice (a) is incorrect because disclosure does not resolve independence issues. </a:t>
            </a:r>
          </a:p>
          <a:p>
            <a:pPr lvl="1"/>
            <a:r>
              <a:rPr lang="en-US" dirty="0"/>
              <a:t>Choice (b) is incorrect because shareholder approval does not override SOX rules. </a:t>
            </a:r>
          </a:p>
          <a:p>
            <a:pPr lvl="1"/>
            <a:r>
              <a:rPr lang="en-US" dirty="0"/>
              <a:t>Choice (d) is incorrect because independence is not based on materiality.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CF920-5059-1FE9-06EF-0BE19CC1E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9D4827-4348-E776-6EF5-7F34997CF84F}"/>
              </a:ext>
            </a:extLst>
          </p:cNvPr>
          <p:cNvSpPr txBox="1"/>
          <p:nvPr/>
        </p:nvSpPr>
        <p:spPr>
          <a:xfrm>
            <a:off x="62784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67D17-A31B-5BD0-19EE-9D7DC8DB4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6627" y="1325563"/>
            <a:ext cx="3294992" cy="37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0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1194</Words>
  <Application>Microsoft Office PowerPoint</Application>
  <PresentationFormat>Widescreen</PresentationFormat>
  <Paragraphs>113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Aptos Display</vt:lpstr>
      <vt:lpstr>Aptos</vt:lpstr>
      <vt:lpstr>Office Theme</vt:lpstr>
      <vt:lpstr>Impact of Sarbanes-Oxley on  Corporate Governance </vt:lpstr>
      <vt:lpstr>Title III: Corporate Responsibility</vt:lpstr>
      <vt:lpstr>Independence Requirements</vt:lpstr>
      <vt:lpstr>Whistleblower Responsibilities</vt:lpstr>
      <vt:lpstr>CEO and CFO Responsibilities  (Financial Reporting Certification)</vt:lpstr>
      <vt:lpstr>Required Disclosures to Auditors</vt:lpstr>
      <vt:lpstr>Improper Influence on Auditors  (Illegal Actions)</vt:lpstr>
      <vt:lpstr>Clawback of Compensation  (Forfeiture Rules)</vt:lpstr>
      <vt:lpstr>Summary for Exam Focus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2</cp:revision>
  <dcterms:created xsi:type="dcterms:W3CDTF">2026-03-15T21:27:03Z</dcterms:created>
  <dcterms:modified xsi:type="dcterms:W3CDTF">2026-03-26T16:10:14Z</dcterms:modified>
</cp:coreProperties>
</file>