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824" r:id="rId2"/>
    <p:sldId id="825" r:id="rId3"/>
    <p:sldId id="826" r:id="rId4"/>
    <p:sldId id="827" r:id="rId5"/>
    <p:sldId id="829" r:id="rId6"/>
    <p:sldId id="830" r:id="rId7"/>
    <p:sldId id="832" r:id="rId8"/>
    <p:sldId id="834" r:id="rId9"/>
    <p:sldId id="81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F7B2C8-362E-4598-BFB5-A9754713E162}" v="171" dt="2026-03-26T14:47:49.4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7" y="390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D2EF6-F47D-7767-5416-E9C3B42AE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E910CA-8B0D-19EB-A16D-1220E540D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91B08-6D40-B9F9-2ABF-8B6CF898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2B83A-445B-DA72-B308-701CA6C76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443C7-E7A0-AFEF-15DB-1C337ED9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1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8E50E-CE68-7A6F-E8CD-05EB99581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D59D3-3D2D-8FC5-8AEE-7A2E06FDF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1F20C-6181-67E0-5D96-76611C04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6FDE0-CA1C-41C3-480B-4E66E55EC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3B083-31A4-2246-0414-71ED0113E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428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872B3-3BBC-AFB1-ED45-25115CAA0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A67B74-2F9F-3541-CDDF-22076E153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A52C7-E91A-068E-6140-D7E2AD9FA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67A66-E2B7-A514-5EA3-56EE7C4B3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02509-C212-B827-853A-997F10B29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80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0ACA-C208-F28F-CB87-16D965587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23456-B6BD-33A7-7E5A-B42B719BBC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71724E-DED2-A016-31C3-9F639D915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8AC6F9-E8F2-BA56-D6F7-CAF414A9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31760F-2503-0B60-0B93-1E268836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4B7AC-FC08-B2F3-6124-4B2958349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38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94482-1FA1-C1D8-CB59-8F68B0D10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59557-AEC6-9F8D-0434-E66F092D7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4E85B-8B79-7AA9-C911-4C33C1F69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5390C2-0074-3C46-9BC9-13278763E0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A9412D-F6AB-A5C3-5BD6-A099913259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4E7A79-41CA-249B-07A5-90E3046F6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718E72-611B-D1AC-168D-AF33693EE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EDE1C7-5B80-0025-E356-3819D307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06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7A299-EDF7-E5E6-126C-44C5DC907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72FB28-5E48-E117-C3C9-0DCF92BA9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E85FE9-DCC4-5533-25FD-67594BC2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8E6CF6-F608-A039-5033-B76BBD9FB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290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5EAB91-316A-52BD-1FB7-69BC35088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A15421-9ADE-7CF5-125F-0CFFCE373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926D7-63D7-2189-6726-E9CABB36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82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7DF70-5940-F143-DDB2-66FD8E76A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28544-66AA-C4A4-DA11-9E817A3E3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15C6B-3A3D-509C-4F64-03FA0CA47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B88A0-EDCC-968E-21D1-F4AB74A63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18E994-06D5-F19D-4EAC-650DEC98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A5712-B0E0-ED74-AF23-84EE1A6D3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89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6C3B9-2DC8-5C97-5BA9-110F91B5B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6E9554-C090-434E-38A6-2920A4A12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C1C5D-96B5-0388-66FD-EF61A2952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68469-A55D-5D83-0404-1CCE1EC4A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F79ED-6058-575B-10D8-CBD88911B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F30E1-6F64-BF8E-E249-B491D71C3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98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941B7-0776-193F-2462-AF4D3765C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29785A-297D-63C0-9B4B-0C316A2FA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61309-F929-AACF-671A-0DB0C424E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90C1-02C9-2188-E2FE-A4C6C7E2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F0203-11D6-6632-35DA-13DBAF57C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260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4F493C-BA7C-43DB-DD5A-FA7AC15580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5BBFA6-D238-EA5E-6076-4C38221E8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FB152-C866-F19A-AE82-6CCBB66B9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49C2E-9853-A3B9-1F69-B07464331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3F137-1D74-86E6-EB31-AF38C0141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6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843F5B-7121-9438-C250-FFA4A0799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BAB98-61AB-D472-FA9B-928E25548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48889-60C5-B23B-4752-1B5E4FC02F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CCF8B-80F7-AF9D-DBEE-86072AD32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F1F53-3835-E568-866E-E16E1A897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70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2959C-BF94-00D4-A13A-B10B7890B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83996-3984-A166-9248-B4615D8CD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99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Sarbanes-Oxley Act of 2002 (SOX)</a:t>
            </a:r>
            <a:endParaRPr lang="en-US" sz="35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B18F4-126C-7903-991E-69194A756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358" y="1108557"/>
            <a:ext cx="7033622" cy="5233917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b="1" dirty="0"/>
              <a:t>Sarbanes-Oxley Act of 2002 (SOX)</a:t>
            </a:r>
            <a:r>
              <a:rPr lang="en-US" dirty="0"/>
              <a:t> was enacted after major corporate scandals such as Enron and WorldCom.</a:t>
            </a:r>
          </a:p>
          <a:p>
            <a:r>
              <a:rPr lang="en-US" dirty="0"/>
              <a:t> Its primary objective is to:</a:t>
            </a:r>
          </a:p>
          <a:p>
            <a:pPr lvl="1"/>
            <a:r>
              <a:rPr lang="en-US" dirty="0"/>
              <a:t>Improve the </a:t>
            </a:r>
            <a:r>
              <a:rPr lang="en-US" b="1" dirty="0"/>
              <a:t>accuracy and reliability</a:t>
            </a:r>
            <a:r>
              <a:rPr lang="en-US" dirty="0"/>
              <a:t> of financial reporting </a:t>
            </a:r>
          </a:p>
          <a:p>
            <a:pPr lvl="1"/>
            <a:r>
              <a:rPr lang="en-US" dirty="0"/>
              <a:t>Restore </a:t>
            </a:r>
            <a:r>
              <a:rPr lang="en-US" b="1" dirty="0"/>
              <a:t>investor confidence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Strengthen </a:t>
            </a:r>
            <a:r>
              <a:rPr lang="en-US" b="1" dirty="0"/>
              <a:t>corporate governance and audit oversight</a:t>
            </a:r>
            <a:r>
              <a:rPr lang="en-US" dirty="0"/>
              <a:t> </a:t>
            </a:r>
          </a:p>
          <a:p>
            <a:r>
              <a:rPr lang="en-US" b="1" dirty="0"/>
              <a:t>Key Insight</a:t>
            </a:r>
          </a:p>
          <a:p>
            <a:pPr lvl="1"/>
            <a:r>
              <a:rPr lang="en-US" dirty="0"/>
              <a:t>SOX significantly increased the responsibilities of auditors and imposed stricter regulations on public companies.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BF9B22-15B7-0A7B-996D-CBD5A5877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F29432-8489-A537-0B3A-D9920EF39BEB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LAW.&#10;&#10;AI-generated content may be incorrect.">
            <a:extLst>
              <a:ext uri="{FF2B5EF4-FFF2-40B4-BE49-F238E27FC236}">
                <a16:creationId xmlns:a16="http://schemas.microsoft.com/office/drawing/2014/main" id="{AFE8ECBA-0779-5D6D-E432-56BEE17CD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0456" y="1038673"/>
            <a:ext cx="4601544" cy="434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2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DEADF-C6EE-55C0-0CE6-21D2FF443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118D9-30A1-100E-9C63-224F7A2C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/>
              <a:t>Impact on </a:t>
            </a:r>
            <a:r>
              <a:rPr lang="en-US" sz="3600" b="1" dirty="0"/>
              <a:t>Auditors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6FA80-4764-F9BA-59AC-AF5F8E4C8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255" y="982323"/>
            <a:ext cx="7693138" cy="5233917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Title I: Public Company Accounting Oversight Board (PCAOB)</a:t>
            </a:r>
          </a:p>
          <a:p>
            <a:r>
              <a:rPr lang="en-US" b="1" dirty="0"/>
              <a:t>1. Establishment of the PCAOB</a:t>
            </a:r>
          </a:p>
          <a:p>
            <a:r>
              <a:rPr lang="en-US" dirty="0"/>
              <a:t>The </a:t>
            </a:r>
            <a:r>
              <a:rPr lang="en-US" b="1" dirty="0"/>
              <a:t>PCAOB</a:t>
            </a:r>
            <a:r>
              <a:rPr lang="en-US" dirty="0"/>
              <a:t> is an independent organization created to oversee audits of public companies.</a:t>
            </a:r>
          </a:p>
          <a:p>
            <a:r>
              <a:rPr lang="en-US" b="1" dirty="0"/>
              <a:t>Structure</a:t>
            </a:r>
          </a:p>
          <a:p>
            <a:pPr lvl="1"/>
            <a:r>
              <a:rPr lang="en-US" dirty="0"/>
              <a:t>5 members </a:t>
            </a:r>
          </a:p>
          <a:p>
            <a:pPr lvl="1"/>
            <a:r>
              <a:rPr lang="en-US" dirty="0"/>
              <a:t>2 must be CPAs </a:t>
            </a:r>
          </a:p>
          <a:p>
            <a:pPr lvl="1"/>
            <a:r>
              <a:rPr lang="en-US" dirty="0"/>
              <a:t>3 must be non-CPAs </a:t>
            </a:r>
          </a:p>
          <a:p>
            <a:pPr lvl="1"/>
            <a:r>
              <a:rPr lang="en-US" dirty="0"/>
              <a:t>Overseen by the SEC </a:t>
            </a:r>
          </a:p>
          <a:p>
            <a:r>
              <a:rPr lang="en-US" b="1" dirty="0"/>
              <a:t>Responsibilities</a:t>
            </a:r>
          </a:p>
          <a:p>
            <a:pPr lvl="1"/>
            <a:r>
              <a:rPr lang="en-US" dirty="0"/>
              <a:t>The PCAOB is responsible for:</a:t>
            </a:r>
          </a:p>
          <a:p>
            <a:pPr lvl="1"/>
            <a:r>
              <a:rPr lang="en-US" dirty="0"/>
              <a:t>Registering audit firms that audit public companies </a:t>
            </a:r>
          </a:p>
          <a:p>
            <a:pPr lvl="1"/>
            <a:r>
              <a:rPr lang="en-US" dirty="0"/>
              <a:t>Setting auditing and professional standards </a:t>
            </a:r>
          </a:p>
          <a:p>
            <a:pPr lvl="1"/>
            <a:r>
              <a:rPr lang="en-US" dirty="0"/>
              <a:t>Inspecting audit firms (audit the auditor) </a:t>
            </a:r>
          </a:p>
          <a:p>
            <a:pPr lvl="1"/>
            <a:r>
              <a:rPr lang="en-US" dirty="0"/>
              <a:t>Investigating and disciplining auditors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8AC0E9-5535-0CA0-A399-FC930F9CE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D8E21E-0E32-8ED0-9450-BBD10CFA11E3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An illustration of a professional man holding a magnifying glass over a document.&#10;&#10;AI-generated content may be incorrect.">
            <a:extLst>
              <a:ext uri="{FF2B5EF4-FFF2-40B4-BE49-F238E27FC236}">
                <a16:creationId xmlns:a16="http://schemas.microsoft.com/office/drawing/2014/main" id="{7637E722-B58F-1293-C994-DB19437AB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393" y="1360010"/>
            <a:ext cx="4010054" cy="410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4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1C20C-B917-C41D-2C69-8CD61DA05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5ED56-C81C-63C9-696A-4286817CA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Impact of on Auditors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F81EB-5D6B-9432-2F04-22C67AEBF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3" y="933161"/>
            <a:ext cx="7857265" cy="5233917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2. PCAOB Inspections (Highly Tested)</a:t>
            </a:r>
          </a:p>
          <a:p>
            <a:r>
              <a:rPr lang="en-US" dirty="0"/>
              <a:t>Firms auditing </a:t>
            </a:r>
            <a:r>
              <a:rPr lang="en-US" b="1" dirty="0"/>
              <a:t>more than 100 issuers</a:t>
            </a:r>
            <a:r>
              <a:rPr lang="en-US" dirty="0"/>
              <a:t> → inspected </a:t>
            </a:r>
            <a:r>
              <a:rPr lang="en-US" b="1" dirty="0"/>
              <a:t>annually</a:t>
            </a:r>
            <a:r>
              <a:rPr lang="en-US" dirty="0"/>
              <a:t> </a:t>
            </a:r>
          </a:p>
          <a:p>
            <a:r>
              <a:rPr lang="en-US" dirty="0"/>
              <a:t>Firms auditing </a:t>
            </a:r>
            <a:r>
              <a:rPr lang="en-US" b="1" dirty="0"/>
              <a:t>100 or fewer issuers</a:t>
            </a:r>
            <a:r>
              <a:rPr lang="en-US" dirty="0"/>
              <a:t> → inspected </a:t>
            </a:r>
            <a:r>
              <a:rPr lang="en-US" b="1" dirty="0"/>
              <a:t>at least every 3 years</a:t>
            </a:r>
            <a:r>
              <a:rPr lang="en-US" dirty="0"/>
              <a:t> </a:t>
            </a:r>
          </a:p>
          <a:p>
            <a:r>
              <a:rPr lang="en-US" b="1" dirty="0"/>
              <a:t>Example</a:t>
            </a:r>
          </a:p>
          <a:p>
            <a:pPr lvl="1"/>
            <a:r>
              <a:rPr lang="en-US" dirty="0"/>
              <a:t>A large audit firm auditing 200 public companies will be reviewed every year by the PCAOB.</a:t>
            </a:r>
          </a:p>
          <a:p>
            <a:r>
              <a:rPr lang="en-US" b="1" dirty="0"/>
              <a:t>3. Registration Requirement</a:t>
            </a:r>
          </a:p>
          <a:p>
            <a:pPr lvl="1"/>
            <a:r>
              <a:rPr lang="en-US" dirty="0"/>
              <a:t>Only firms registered with the PCAOB can audit public companies.</a:t>
            </a:r>
          </a:p>
          <a:p>
            <a:r>
              <a:rPr lang="en-US" b="1" dirty="0"/>
              <a:t>Annual Registration Includes:</a:t>
            </a:r>
          </a:p>
          <a:p>
            <a:pPr lvl="1"/>
            <a:r>
              <a:rPr lang="en-US" dirty="0"/>
              <a:t>Clients audited and fees earned </a:t>
            </a:r>
          </a:p>
          <a:p>
            <a:pPr lvl="1"/>
            <a:r>
              <a:rPr lang="en-US" dirty="0"/>
              <a:t>Quality control policies </a:t>
            </a:r>
          </a:p>
          <a:p>
            <a:pPr lvl="1"/>
            <a:r>
              <a:rPr lang="en-US" dirty="0"/>
              <a:t>List of audit personnel </a:t>
            </a:r>
          </a:p>
          <a:p>
            <a:pPr lvl="1"/>
            <a:r>
              <a:rPr lang="en-US" dirty="0"/>
              <a:t>Legal or disciplinary issues </a:t>
            </a:r>
          </a:p>
          <a:p>
            <a:pPr lvl="1"/>
            <a:r>
              <a:rPr lang="en-US" dirty="0"/>
              <a:t>Disagreements with clients </a:t>
            </a:r>
          </a:p>
          <a:p>
            <a:r>
              <a:rPr lang="en-US" b="1" dirty="0"/>
              <a:t>Example</a:t>
            </a:r>
          </a:p>
          <a:p>
            <a:r>
              <a:rPr lang="en-US" dirty="0"/>
              <a:t>If a firm is not registered with the PCAOB, it cannot audit a publicly traded company.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60B562-72BC-5CFD-2DC9-89AFDC9A9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D0E6AE-E9E6-02F2-D0D7-30C1CE1CCD1E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The illustration depicts a construction worker wearing a hard hat, holding a clipboard and pen, and looking focused.&#10;&#10;AI-generated content may be incorrect.">
            <a:extLst>
              <a:ext uri="{FF2B5EF4-FFF2-40B4-BE49-F238E27FC236}">
                <a16:creationId xmlns:a16="http://schemas.microsoft.com/office/drawing/2014/main" id="{04FB85A5-C0D9-CBFA-6D63-481C7EEF1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3082" y="1130920"/>
            <a:ext cx="4057680" cy="435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7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65966-CB9D-BE95-5753-D542AEFA0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6CAD6-7C16-E940-40C6-9AF746D58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61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Required Audit Standards &amp;</a:t>
            </a:r>
            <a:br>
              <a:rPr lang="en-US" sz="3600" b="1" dirty="0"/>
            </a:br>
            <a:r>
              <a:rPr lang="en-US" sz="3600" b="1" dirty="0"/>
              <a:t>Quality Control Requirements</a:t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3993A-36DF-E314-1C10-0EE076D76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358" y="1108557"/>
            <a:ext cx="7787148" cy="5233917"/>
          </a:xfrm>
        </p:spPr>
        <p:txBody>
          <a:bodyPr>
            <a:normAutofit/>
          </a:bodyPr>
          <a:lstStyle/>
          <a:p>
            <a:r>
              <a:rPr lang="en-US" dirty="0"/>
              <a:t>Registered firms must:</a:t>
            </a:r>
          </a:p>
          <a:p>
            <a:pPr lvl="1"/>
            <a:r>
              <a:rPr lang="en-US" sz="2800" dirty="0"/>
              <a:t>Retain audit documentation for </a:t>
            </a:r>
            <a:r>
              <a:rPr lang="en-US" sz="2800" b="1" dirty="0"/>
              <a:t>7 years</a:t>
            </a:r>
            <a:r>
              <a:rPr lang="en-US" sz="2800" dirty="0"/>
              <a:t> </a:t>
            </a:r>
          </a:p>
          <a:p>
            <a:pPr lvl="1"/>
            <a:r>
              <a:rPr lang="en-US" sz="2800" dirty="0"/>
              <a:t>Obtain a </a:t>
            </a:r>
            <a:r>
              <a:rPr lang="en-US" sz="2800" b="1" dirty="0"/>
              <a:t>second partner review</a:t>
            </a:r>
            <a:r>
              <a:rPr lang="en-US" sz="2800" dirty="0"/>
              <a:t> (engagement quality review) </a:t>
            </a:r>
          </a:p>
          <a:p>
            <a:pPr lvl="1"/>
            <a:r>
              <a:rPr lang="en-US" sz="2800" dirty="0"/>
              <a:t>Report on </a:t>
            </a:r>
            <a:r>
              <a:rPr lang="en-US" sz="2800" b="1" dirty="0"/>
              <a:t>internal control testing</a:t>
            </a:r>
            <a:r>
              <a:rPr lang="en-US" sz="2800" dirty="0"/>
              <a:t> in the audit report </a:t>
            </a:r>
          </a:p>
          <a:p>
            <a:r>
              <a:rPr lang="en-US" b="1" dirty="0"/>
              <a:t>Quality Control </a:t>
            </a:r>
          </a:p>
          <a:p>
            <a:r>
              <a:rPr lang="en-US" dirty="0"/>
              <a:t>Firms must:</a:t>
            </a:r>
          </a:p>
          <a:p>
            <a:pPr lvl="1"/>
            <a:r>
              <a:rPr lang="en-US" dirty="0"/>
              <a:t>Maintain independence from clients </a:t>
            </a:r>
          </a:p>
          <a:p>
            <a:pPr lvl="1"/>
            <a:r>
              <a:rPr lang="en-US" dirty="0"/>
              <a:t>Follow ethical standards </a:t>
            </a:r>
          </a:p>
          <a:p>
            <a:pPr lvl="1"/>
            <a:r>
              <a:rPr lang="en-US" dirty="0"/>
              <a:t>Properly supervise audit work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FE49D8-E335-A42E-BFF8-33F0367AE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4D1BEE-53C9-EF33-B4A4-6B734CEDFC1C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A professional in a suit is holding a document in a no-paper tray.&#10;&#10;AI-generated content may be incorrect.">
            <a:extLst>
              <a:ext uri="{FF2B5EF4-FFF2-40B4-BE49-F238E27FC236}">
                <a16:creationId xmlns:a16="http://schemas.microsoft.com/office/drawing/2014/main" id="{E9408506-3711-BE9A-41D0-8F8417010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524" y="1293335"/>
            <a:ext cx="3152798" cy="423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19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7092D-F844-C32B-9DB4-F90B8FB9E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CC25C-F6C7-BCCE-3C35-EF30EE61A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Investigations and Penalties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39661-8C10-0CF9-BD04-ED47B84D1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164" y="1203080"/>
            <a:ext cx="7615140" cy="5233917"/>
          </a:xfrm>
        </p:spPr>
        <p:txBody>
          <a:bodyPr>
            <a:normAutofit/>
          </a:bodyPr>
          <a:lstStyle/>
          <a:p>
            <a:r>
              <a:rPr lang="en-US" dirty="0"/>
              <a:t>The PCAOB can discipline firms and individuals.</a:t>
            </a:r>
          </a:p>
          <a:p>
            <a:r>
              <a:rPr lang="en-US" b="1" dirty="0"/>
              <a:t>Possible Sanctions:</a:t>
            </a:r>
          </a:p>
          <a:p>
            <a:pPr lvl="1"/>
            <a:r>
              <a:rPr lang="en-US" dirty="0"/>
              <a:t>Revocation or suspension of firm registration </a:t>
            </a:r>
          </a:p>
          <a:p>
            <a:pPr lvl="1"/>
            <a:r>
              <a:rPr lang="en-US" dirty="0"/>
              <a:t>Suspension of individuals </a:t>
            </a:r>
          </a:p>
          <a:p>
            <a:pPr lvl="1"/>
            <a:r>
              <a:rPr lang="en-US" dirty="0"/>
              <a:t>Monetary penalties </a:t>
            </a:r>
          </a:p>
          <a:p>
            <a:pPr lvl="1"/>
            <a:r>
              <a:rPr lang="en-US" dirty="0"/>
              <a:t>Additional training requirements </a:t>
            </a:r>
          </a:p>
          <a:p>
            <a:pPr lvl="1"/>
            <a:r>
              <a:rPr lang="en-US" dirty="0"/>
              <a:t>Censure </a:t>
            </a:r>
          </a:p>
          <a:p>
            <a:r>
              <a:rPr lang="en-US" b="1" dirty="0"/>
              <a:t>Example</a:t>
            </a:r>
          </a:p>
          <a:p>
            <a:r>
              <a:rPr lang="en-US" dirty="0"/>
              <a:t>If an auditor knowingly issues a misleading audit report, they may be fined and barred from practice.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ACBD92-FD86-B5CD-334F-9084DA0C9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DB5540-3AA2-CA43-F327-BFE6DF454449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A legal document with a dollar sign and a gavel on a clipboard.&#10;&#10;AI-generated content may be incorrect.">
            <a:extLst>
              <a:ext uri="{FF2B5EF4-FFF2-40B4-BE49-F238E27FC236}">
                <a16:creationId xmlns:a16="http://schemas.microsoft.com/office/drawing/2014/main" id="{ED7C5E62-DB0A-8BB9-A526-C9FB5C373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3304" y="1409320"/>
            <a:ext cx="4139338" cy="421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84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4B942-3AAC-8E07-F0DA-8145C5F2F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E53CC-C9B1-87CE-6A5B-66B3D626B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Title II: Auditor Independence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9B128-4405-BF87-7602-A55E813A9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8031001" cy="523391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SOX introduced strict rules to ensure auditors remain independent from their clients.</a:t>
            </a:r>
          </a:p>
          <a:p>
            <a:r>
              <a:rPr lang="en-US" b="1" dirty="0"/>
              <a:t>1. Prohibited Non-Audit Services</a:t>
            </a:r>
          </a:p>
          <a:p>
            <a:r>
              <a:rPr lang="en-US" dirty="0"/>
              <a:t>Audit firms </a:t>
            </a:r>
            <a:r>
              <a:rPr lang="en-US" b="1" dirty="0"/>
              <a:t>cannot provide</a:t>
            </a:r>
            <a:r>
              <a:rPr lang="en-US" dirty="0"/>
              <a:t> the following services to audit clients: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Bookkeeping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Financial systems design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Valuation services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Actuarial services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Internal audit outsourcing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Management or HR services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Investment advisory or banking services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Legal services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Other unrelated expert services </a:t>
            </a:r>
          </a:p>
          <a:p>
            <a:r>
              <a:rPr lang="en-US" b="1" dirty="0"/>
              <a:t>Exception</a:t>
            </a:r>
          </a:p>
          <a:p>
            <a:r>
              <a:rPr lang="en-US" b="1" dirty="0"/>
              <a:t>Tax services are allowed</a:t>
            </a:r>
            <a:r>
              <a:rPr lang="en-US" dirty="0"/>
              <a:t> if approved by the audit committee </a:t>
            </a:r>
          </a:p>
          <a:p>
            <a:r>
              <a:rPr lang="en-US" b="1" dirty="0"/>
              <a:t>Example</a:t>
            </a:r>
          </a:p>
          <a:p>
            <a:pPr lvl="1"/>
            <a:r>
              <a:rPr lang="en-US" dirty="0"/>
              <a:t>An audit firm cannot both prepare financial statements and audit them.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8A76E0-5A2E-218C-9226-6AD046F87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2CE679-0432-1609-4C76-1C5DE284AFFE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The image is a red octagonal stop sign with a white hand raised in the center.&#10;&#10;AI-generated content may be incorrect.">
            <a:extLst>
              <a:ext uri="{FF2B5EF4-FFF2-40B4-BE49-F238E27FC236}">
                <a16:creationId xmlns:a16="http://schemas.microsoft.com/office/drawing/2014/main" id="{B145C7DF-44D6-BBF7-90EC-1F18E4E94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7107" y="1217825"/>
            <a:ext cx="4035535" cy="421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3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58990-FE21-1234-B322-0FC448173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B4C19-C5B7-5F05-0FCC-6F761B4E0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853" y="24142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 Audit Partner Rotation &amp;</a:t>
            </a:r>
            <a:br>
              <a:rPr lang="en-US" sz="3600" b="1" dirty="0"/>
            </a:br>
            <a:r>
              <a:rPr lang="en-US" sz="3600" b="1" dirty="0"/>
              <a:t>Audit Committee Oversight</a:t>
            </a:r>
            <a:br>
              <a:rPr lang="en-US" sz="3600" b="1" dirty="0"/>
            </a:b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C778A-FD74-CF3C-4A66-6B7367CC4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8716187" cy="52339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Lead and reviewing partners must rotate </a:t>
            </a:r>
            <a:r>
              <a:rPr lang="en-US" b="1" dirty="0"/>
              <a:t>every 5 years</a:t>
            </a:r>
            <a:r>
              <a:rPr lang="en-US" dirty="0"/>
              <a:t> </a:t>
            </a:r>
          </a:p>
          <a:p>
            <a:r>
              <a:rPr lang="en-US" b="1" dirty="0"/>
              <a:t>Example</a:t>
            </a:r>
          </a:p>
          <a:p>
            <a:pPr lvl="1"/>
            <a:r>
              <a:rPr lang="en-US" dirty="0"/>
              <a:t>An audit partner cannot stay on the same client engagement indefinitely to avoid familiarity threats.</a:t>
            </a:r>
          </a:p>
          <a:p>
            <a:r>
              <a:rPr lang="en-US" dirty="0"/>
              <a:t>The </a:t>
            </a:r>
            <a:r>
              <a:rPr lang="en-US" b="1" dirty="0"/>
              <a:t>audit committee must approve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All audit services </a:t>
            </a:r>
          </a:p>
          <a:p>
            <a:pPr lvl="1"/>
            <a:r>
              <a:rPr lang="en-US" dirty="0"/>
              <a:t>All permitted non-audit services </a:t>
            </a:r>
          </a:p>
          <a:p>
            <a:r>
              <a:rPr lang="en-US" b="1" dirty="0"/>
              <a:t>Required Auditor Communications:</a:t>
            </a:r>
          </a:p>
          <a:p>
            <a:pPr lvl="1"/>
            <a:r>
              <a:rPr lang="en-US" dirty="0"/>
              <a:t>Critical accounting policies </a:t>
            </a:r>
          </a:p>
          <a:p>
            <a:pPr lvl="1"/>
            <a:r>
              <a:rPr lang="en-US" dirty="0"/>
              <a:t>Alternative accounting treatments </a:t>
            </a:r>
          </a:p>
          <a:p>
            <a:pPr lvl="1"/>
            <a:r>
              <a:rPr lang="en-US" dirty="0"/>
              <a:t>Significant communications with management </a:t>
            </a:r>
          </a:p>
          <a:p>
            <a:r>
              <a:rPr lang="en-US" b="1" dirty="0"/>
              <a:t>Conflict of Interest:  </a:t>
            </a:r>
            <a:r>
              <a:rPr lang="en-US" dirty="0"/>
              <a:t>The audit firm </a:t>
            </a:r>
            <a:r>
              <a:rPr lang="en-US" b="1" dirty="0"/>
              <a:t>cannot audit a company</a:t>
            </a:r>
            <a:r>
              <a:rPr lang="en-US" dirty="0"/>
              <a:t> if key executives (CEO, CFO, </a:t>
            </a:r>
            <a:r>
              <a:rPr lang="en-US" dirty="0" err="1"/>
              <a:t>etc</a:t>
            </a:r>
            <a:r>
              <a:rPr lang="en-US" dirty="0"/>
              <a:t> worked at the firm within the past year 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0B60DF-736E-5047-E34C-36FC92B77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32B4E7-2FEB-8B30-05C9-3BE023C2D22A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A simple illustration of a gear icon surrounded by a circle of people, symbolizing a team or community.&#10;&#10;AI-generated content may be incorrect.">
            <a:extLst>
              <a:ext uri="{FF2B5EF4-FFF2-40B4-BE49-F238E27FC236}">
                <a16:creationId xmlns:a16="http://schemas.microsoft.com/office/drawing/2014/main" id="{4D6CE3E7-D2E2-A243-5367-43AD8D2EB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2293" y="1497567"/>
            <a:ext cx="3350349" cy="367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8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D9259-B250-2C5F-AFBF-992104AAA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29353-D6C5-DC49-A5C9-308309429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Summary (Exam Focus)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4CDB0-F9B8-4492-F261-9401305C2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350" y="1366320"/>
            <a:ext cx="6485591" cy="5233917"/>
          </a:xfrm>
        </p:spPr>
        <p:txBody>
          <a:bodyPr>
            <a:normAutofit/>
          </a:bodyPr>
          <a:lstStyle/>
          <a:p>
            <a:r>
              <a:rPr lang="en-US" b="1" dirty="0"/>
              <a:t>Key Points to Remember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PCAOB oversees public company audits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Only registered firms can audit issuers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Inspections: annually (&gt;100 clients), every 3 years (≤100 clients)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Workpapers must be retained for 7 years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Strict independence rules prohibit many non-audit services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Audit committees play a central oversight role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95A107-BFCB-CD36-8824-3D1AA1A89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C10D80-FFEF-8FD6-4E98-C3A96C859D7E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The image depicts a cheerful cartoon character holding a piece of paper with a star and a red circle, symbolizing a summary.&#10;&#10;AI-generated content may be incorrect.">
            <a:extLst>
              <a:ext uri="{FF2B5EF4-FFF2-40B4-BE49-F238E27FC236}">
                <a16:creationId xmlns:a16="http://schemas.microsoft.com/office/drawing/2014/main" id="{E51526ED-C01B-BE16-0324-984D39EE1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908" y="1470173"/>
            <a:ext cx="5160256" cy="391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8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87B61-9A0F-6014-638A-5C0F0E19F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3232B-25D4-A56E-9E98-8F5A14794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MCQ </a:t>
            </a:r>
            <a:r>
              <a:rPr lang="en-US"/>
              <a:t>from Farhatlectures</a:t>
            </a:r>
            <a:r>
              <a:rPr lang="en-US" dirty="0"/>
              <a:t>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CAA00-DF09-D022-2F97-2A57B92AD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84" y="972134"/>
            <a:ext cx="8400146" cy="52339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An audit firm provides internal audit outsourcing services to its public audit client. Which statement is correct?</a:t>
            </a:r>
          </a:p>
          <a:p>
            <a:pPr marL="0" indent="0">
              <a:buNone/>
            </a:pPr>
            <a:r>
              <a:rPr lang="en-US" dirty="0"/>
              <a:t>(a) Permitted if disclosed in the financial statements</a:t>
            </a:r>
            <a:br>
              <a:rPr lang="en-US" dirty="0"/>
            </a:br>
            <a:r>
              <a:rPr lang="en-US" dirty="0"/>
              <a:t>(b) Permitted if approved by management</a:t>
            </a:r>
            <a:br>
              <a:rPr lang="en-US" dirty="0"/>
            </a:br>
            <a:r>
              <a:rPr lang="en-US" dirty="0"/>
              <a:t>(c) Prohibited under SOX independence rules</a:t>
            </a:r>
            <a:br>
              <a:rPr lang="en-US" dirty="0"/>
            </a:br>
            <a:r>
              <a:rPr lang="en-US" dirty="0"/>
              <a:t>(d) Permitted if immaterial</a:t>
            </a:r>
          </a:p>
          <a:p>
            <a:r>
              <a:rPr lang="en-US" b="1" dirty="0"/>
              <a:t>Correct answer explanation:</a:t>
            </a:r>
            <a:r>
              <a:rPr lang="en-US" dirty="0"/>
              <a:t> Choice (c) is correct because </a:t>
            </a:r>
            <a:r>
              <a:rPr lang="en-US" b="1" dirty="0"/>
              <a:t>internal audit outsourcing is explicitly prohibited</a:t>
            </a:r>
            <a:r>
              <a:rPr lang="en-US" dirty="0"/>
              <a:t> for audit clients. </a:t>
            </a:r>
          </a:p>
          <a:p>
            <a:r>
              <a:rPr lang="en-US" b="1" dirty="0"/>
              <a:t>Incorrect answers explanations: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Choice (a) is incorrect because disclosure does not override independence violations. </a:t>
            </a:r>
          </a:p>
          <a:p>
            <a:pPr lvl="1"/>
            <a:r>
              <a:rPr lang="en-US" dirty="0"/>
              <a:t>Choice (b) is incorrect because management approval is insufficient.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DCF920-5059-1FE9-06EF-0BE19CC1E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9D4827-4348-E776-6EF5-7F34997CF84F}"/>
              </a:ext>
            </a:extLst>
          </p:cNvPr>
          <p:cNvSpPr txBox="1"/>
          <p:nvPr/>
        </p:nvSpPr>
        <p:spPr>
          <a:xfrm>
            <a:off x="62784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767D17-A31B-5BD0-19EE-9D7DC8DB4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6627" y="1325563"/>
            <a:ext cx="3294992" cy="379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3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1053</Words>
  <Application>Microsoft Office PowerPoint</Application>
  <PresentationFormat>Widescreen</PresentationFormat>
  <Paragraphs>122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Aptos Display</vt:lpstr>
      <vt:lpstr>Aptos</vt:lpstr>
      <vt:lpstr>Wingdings</vt:lpstr>
      <vt:lpstr>Office Theme</vt:lpstr>
      <vt:lpstr>Sarbanes-Oxley Act of 2002 (SOX)</vt:lpstr>
      <vt:lpstr>Impact on Auditors</vt:lpstr>
      <vt:lpstr>Impact of on Auditors</vt:lpstr>
      <vt:lpstr>Required Audit Standards &amp; Quality Control Requirements </vt:lpstr>
      <vt:lpstr>Investigations and Penalties</vt:lpstr>
      <vt:lpstr>Title II: Auditor Independence</vt:lpstr>
      <vt:lpstr> Audit Partner Rotation &amp; Audit Committee Oversight  </vt:lpstr>
      <vt:lpstr>Summary (Exam Focus)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3</cp:revision>
  <dcterms:created xsi:type="dcterms:W3CDTF">2026-03-15T21:27:03Z</dcterms:created>
  <dcterms:modified xsi:type="dcterms:W3CDTF">2026-03-26T14:47:57Z</dcterms:modified>
</cp:coreProperties>
</file>