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5" r:id="rId3"/>
    <p:sldId id="272" r:id="rId4"/>
    <p:sldId id="274" r:id="rId5"/>
    <p:sldId id="2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7E0B08-6B61-4228-B67E-3EDBC5BA110B}" v="39" dt="2026-02-25T00:34:03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2-25T00:34:08.768" v="223"/>
      <pc:docMkLst>
        <pc:docMk/>
      </pc:docMkLst>
      <pc:sldChg chg="del">
        <pc:chgData name="mansour farhat" userId="bed7c5799dc45719" providerId="LiveId" clId="{1E7C843E-730C-4120-8DD6-7933E839B3AB}" dt="2026-02-25T00:03:54.567" v="3" actId="47"/>
        <pc:sldMkLst>
          <pc:docMk/>
          <pc:sldMk cId="1320281741" sldId="256"/>
        </pc:sldMkLst>
      </pc:sldChg>
      <pc:sldChg chg="addSp delSp modSp add mod modAnim">
        <pc:chgData name="mansour farhat" userId="bed7c5799dc45719" providerId="LiveId" clId="{1E7C843E-730C-4120-8DD6-7933E839B3AB}" dt="2026-02-25T00:33:37.368" v="213" actId="14100"/>
        <pc:sldMkLst>
          <pc:docMk/>
          <pc:sldMk cId="984911909" sldId="265"/>
        </pc:sldMkLst>
        <pc:spChg chg="mod">
          <ac:chgData name="mansour farhat" userId="bed7c5799dc45719" providerId="LiveId" clId="{1E7C843E-730C-4120-8DD6-7933E839B3AB}" dt="2026-02-25T00:26:56.077" v="104" actId="1076"/>
          <ac:spMkLst>
            <pc:docMk/>
            <pc:sldMk cId="984911909" sldId="265"/>
            <ac:spMk id="2" creationId="{8169EC6D-6445-6CFA-86A5-341257BC15FC}"/>
          </ac:spMkLst>
        </pc:spChg>
        <pc:spChg chg="mod">
          <ac:chgData name="mansour farhat" userId="bed7c5799dc45719" providerId="LiveId" clId="{1E7C843E-730C-4120-8DD6-7933E839B3AB}" dt="2026-02-25T00:33:37.368" v="213" actId="14100"/>
          <ac:spMkLst>
            <pc:docMk/>
            <pc:sldMk cId="984911909" sldId="265"/>
            <ac:spMk id="3" creationId="{61402B9B-F267-E4F0-77E0-4B5B8D3BC812}"/>
          </ac:spMkLst>
        </pc:spChg>
        <pc:picChg chg="del">
          <ac:chgData name="mansour farhat" userId="bed7c5799dc45719" providerId="LiveId" clId="{1E7C843E-730C-4120-8DD6-7933E839B3AB}" dt="2026-02-25T00:03:53.502" v="2" actId="478"/>
          <ac:picMkLst>
            <pc:docMk/>
            <pc:sldMk cId="984911909" sldId="265"/>
            <ac:picMk id="7" creationId="{DE711B5F-5468-3CEF-914B-1D70C400E455}"/>
          </ac:picMkLst>
        </pc:picChg>
        <pc:picChg chg="add mod">
          <ac:chgData name="mansour farhat" userId="bed7c5799dc45719" providerId="LiveId" clId="{1E7C843E-730C-4120-8DD6-7933E839B3AB}" dt="2026-02-25T00:33:35.653" v="212" actId="1076"/>
          <ac:picMkLst>
            <pc:docMk/>
            <pc:sldMk cId="984911909" sldId="265"/>
            <ac:picMk id="8" creationId="{024312CC-3634-7772-2513-D6A394B36B36}"/>
          </ac:picMkLst>
        </pc:picChg>
      </pc:sldChg>
      <pc:sldChg chg="addSp delSp modSp add mod modAnim">
        <pc:chgData name="mansour farhat" userId="bed7c5799dc45719" providerId="LiveId" clId="{1E7C843E-730C-4120-8DD6-7933E839B3AB}" dt="2026-02-25T00:30:24.207" v="195"/>
        <pc:sldMkLst>
          <pc:docMk/>
          <pc:sldMk cId="2940330339" sldId="271"/>
        </pc:sldMkLst>
        <pc:spChg chg="add mod">
          <ac:chgData name="mansour farhat" userId="bed7c5799dc45719" providerId="LiveId" clId="{1E7C843E-730C-4120-8DD6-7933E839B3AB}" dt="2026-02-25T00:30:13.538" v="193" actId="14100"/>
          <ac:spMkLst>
            <pc:docMk/>
            <pc:sldMk cId="2940330339" sldId="271"/>
            <ac:spMk id="7" creationId="{2F89CE34-F09F-1D67-49F1-44638C0B4442}"/>
          </ac:spMkLst>
        </pc:spChg>
        <pc:spChg chg="del mod">
          <ac:chgData name="mansour farhat" userId="bed7c5799dc45719" providerId="LiveId" clId="{1E7C843E-730C-4120-8DD6-7933E839B3AB}" dt="2026-02-25T00:26:03.513" v="78"/>
          <ac:spMkLst>
            <pc:docMk/>
            <pc:sldMk cId="2940330339" sldId="271"/>
            <ac:spMk id="9" creationId="{E75EB377-6BBE-09CA-D89C-4D1BA4F917F3}"/>
          </ac:spMkLst>
        </pc:spChg>
        <pc:picChg chg="mod">
          <ac:chgData name="mansour farhat" userId="bed7c5799dc45719" providerId="LiveId" clId="{1E7C843E-730C-4120-8DD6-7933E839B3AB}" dt="2026-02-25T00:30:14.461" v="194" actId="1076"/>
          <ac:picMkLst>
            <pc:docMk/>
            <pc:sldMk cId="2940330339" sldId="271"/>
            <ac:picMk id="6" creationId="{1A05A024-53A3-299E-C895-5F4E7EEE0FEB}"/>
          </ac:picMkLst>
        </pc:picChg>
      </pc:sldChg>
      <pc:sldChg chg="addSp modSp add mod addAnim delAnim modAnim">
        <pc:chgData name="mansour farhat" userId="bed7c5799dc45719" providerId="LiveId" clId="{1E7C843E-730C-4120-8DD6-7933E839B3AB}" dt="2026-02-25T00:34:08.768" v="223"/>
        <pc:sldMkLst>
          <pc:docMk/>
          <pc:sldMk cId="3388919874" sldId="272"/>
        </pc:sldMkLst>
        <pc:spChg chg="mod">
          <ac:chgData name="mansour farhat" userId="bed7c5799dc45719" providerId="LiveId" clId="{1E7C843E-730C-4120-8DD6-7933E839B3AB}" dt="2026-02-25T00:27:29.769" v="146" actId="6549"/>
          <ac:spMkLst>
            <pc:docMk/>
            <pc:sldMk cId="3388919874" sldId="272"/>
            <ac:spMk id="2" creationId="{D3BA1AFC-76BF-2DE7-8A03-C3FC59B77680}"/>
          </ac:spMkLst>
        </pc:spChg>
        <pc:spChg chg="mod">
          <ac:chgData name="mansour farhat" userId="bed7c5799dc45719" providerId="LiveId" clId="{1E7C843E-730C-4120-8DD6-7933E839B3AB}" dt="2026-02-25T00:32:07.695" v="207" actId="113"/>
          <ac:spMkLst>
            <pc:docMk/>
            <pc:sldMk cId="3388919874" sldId="272"/>
            <ac:spMk id="3" creationId="{7BBAA791-9815-582B-77B5-3D0078F1FCFB}"/>
          </ac:spMkLst>
        </pc:spChg>
        <pc:spChg chg="add mod">
          <ac:chgData name="mansour farhat" userId="bed7c5799dc45719" providerId="LiveId" clId="{1E7C843E-730C-4120-8DD6-7933E839B3AB}" dt="2026-02-25T00:27:33.186" v="147" actId="1076"/>
          <ac:spMkLst>
            <pc:docMk/>
            <pc:sldMk cId="3388919874" sldId="272"/>
            <ac:spMk id="7" creationId="{9B27EF69-4DAA-DE07-85BD-3CDBC2FE980F}"/>
          </ac:spMkLst>
        </pc:spChg>
      </pc:sldChg>
      <pc:sldChg chg="addSp modSp add mod ord modAnim">
        <pc:chgData name="mansour farhat" userId="bed7c5799dc45719" providerId="LiveId" clId="{1E7C843E-730C-4120-8DD6-7933E839B3AB}" dt="2026-02-25T00:33:49.735" v="221" actId="1076"/>
        <pc:sldMkLst>
          <pc:docMk/>
          <pc:sldMk cId="3796639330" sldId="273"/>
        </pc:sldMkLst>
        <pc:spChg chg="mod">
          <ac:chgData name="mansour farhat" userId="bed7c5799dc45719" providerId="LiveId" clId="{1E7C843E-730C-4120-8DD6-7933E839B3AB}" dt="2026-02-25T00:30:35.370" v="196" actId="1076"/>
          <ac:spMkLst>
            <pc:docMk/>
            <pc:sldMk cId="3796639330" sldId="273"/>
            <ac:spMk id="2" creationId="{41BA15C6-CF16-6DD4-334A-B4A68C04D9C7}"/>
          </ac:spMkLst>
        </pc:spChg>
        <pc:spChg chg="mod">
          <ac:chgData name="mansour farhat" userId="bed7c5799dc45719" providerId="LiveId" clId="{1E7C843E-730C-4120-8DD6-7933E839B3AB}" dt="2026-02-25T00:33:47.851" v="220" actId="1076"/>
          <ac:spMkLst>
            <pc:docMk/>
            <pc:sldMk cId="3796639330" sldId="273"/>
            <ac:spMk id="3" creationId="{621A8C4F-08ED-CBBC-40AB-264CEBD104B1}"/>
          </ac:spMkLst>
        </pc:spChg>
        <pc:picChg chg="add mod">
          <ac:chgData name="mansour farhat" userId="bed7c5799dc45719" providerId="LiveId" clId="{1E7C843E-730C-4120-8DD6-7933E839B3AB}" dt="2026-02-25T00:33:49.735" v="221" actId="1076"/>
          <ac:picMkLst>
            <pc:docMk/>
            <pc:sldMk cId="3796639330" sldId="273"/>
            <ac:picMk id="7" creationId="{8802F813-D4D2-79EB-1EC7-E332789AD011}"/>
          </ac:picMkLst>
        </pc:picChg>
      </pc:sldChg>
      <pc:sldChg chg="addSp delSp modSp add mod replId modAnim">
        <pc:chgData name="mansour farhat" userId="bed7c5799dc45719" providerId="LiveId" clId="{1E7C843E-730C-4120-8DD6-7933E839B3AB}" dt="2026-02-25T00:25:52.579" v="75" actId="1076"/>
        <pc:sldMkLst>
          <pc:docMk/>
          <pc:sldMk cId="3457326692" sldId="274"/>
        </pc:sldMkLst>
        <pc:spChg chg="mod">
          <ac:chgData name="mansour farhat" userId="bed7c5799dc45719" providerId="LiveId" clId="{1E7C843E-730C-4120-8DD6-7933E839B3AB}" dt="2026-02-25T00:25:35.002" v="70" actId="20577"/>
          <ac:spMkLst>
            <pc:docMk/>
            <pc:sldMk cId="3457326692" sldId="274"/>
            <ac:spMk id="2" creationId="{983B5D21-4373-A1C8-197F-42C033DACCCC}"/>
          </ac:spMkLst>
        </pc:spChg>
        <pc:spChg chg="del mod">
          <ac:chgData name="mansour farhat" userId="bed7c5799dc45719" providerId="LiveId" clId="{1E7C843E-730C-4120-8DD6-7933E839B3AB}" dt="2026-02-25T00:25:20.487" v="52"/>
          <ac:spMkLst>
            <pc:docMk/>
            <pc:sldMk cId="3457326692" sldId="274"/>
            <ac:spMk id="3" creationId="{27120699-6AC9-101D-247C-68D3B43E5810}"/>
          </ac:spMkLst>
        </pc:spChg>
        <pc:graphicFrameChg chg="add mod modGraphic">
          <ac:chgData name="mansour farhat" userId="bed7c5799dc45719" providerId="LiveId" clId="{1E7C843E-730C-4120-8DD6-7933E839B3AB}" dt="2026-02-25T00:25:52.579" v="75" actId="1076"/>
          <ac:graphicFrameMkLst>
            <pc:docMk/>
            <pc:sldMk cId="3457326692" sldId="274"/>
            <ac:graphicFrameMk id="6" creationId="{D7FA6996-F48B-BB94-A450-98F91DA7C9C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E938C-B712-904F-2291-C59FD5E6D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92464-5DCD-5F0C-2708-A1844AEA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3B9F5-3AE9-8DEC-DF9E-9502E94C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7E083-8B10-1D50-FD03-2C7CAAB0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E3FF6-742F-2C0F-113C-98146687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0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0E669-F228-43C0-E1E4-42334764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B827-3176-1EA1-4F19-10EF23AC3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445FE-7527-26DD-0C64-621E3978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F399B-6FF2-7606-2C5F-482370846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B1756-FF59-2CBE-EFC1-9787B770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6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BCEE-3F71-E021-7283-AE963D27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1DED8-8630-C445-F6F6-09C8D4CC1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4958F-7ECA-46A2-B88A-80C19ED69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C707E-2E48-D5F9-AFF5-69EB2405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D6DBF-A789-D3DB-BDBA-8ED21611A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3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BC5D-637E-3DC9-E9C8-E0E53883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68FE0-76E3-B325-0983-A629C4C9E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3F5FDB-CD56-AAEE-FBDC-6BB106AEB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C95A1-7D70-603B-D11B-1932AB4EE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91B2D-5702-282E-E438-C41526FB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6FF4D-82D8-E4C0-21C0-6C08EC33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1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51D96-4053-3DBA-8467-A16E85808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C379E-4FD3-B065-409A-C5DA879D0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F836A9-7329-C34C-4188-B80501C0C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9C41C3-58A3-0707-EC58-60A50985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FDE27-B7BC-F1AC-E6B8-89875E2E0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11E25F-A9DE-AB0A-DB00-4C335EDF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E03F57-0815-234D-0A48-F8DE18ECC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5C164C-D747-8B53-80A6-971379813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9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37F7-FC11-FB4C-56D0-8F660BE0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FFF6FE-8983-7E9E-BA01-1A64CC29A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171CB-99FA-52ED-A6E5-CB4929D45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01CB10-9145-2B21-0065-0466294C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AE46C-8CA2-B6D5-8BA2-868E8B2D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4821C8-F2D1-8835-182C-937B742F0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AC49A-9D9F-EB82-D0EA-D92D55CA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C60D-1755-467F-99D4-2A9CDCC43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1AB54-131F-2BF8-3E97-0647C88D0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6D5D0-B0AC-982E-0BE4-AAE4FB61B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2A4F3-767B-56E8-C11C-C74DD4BE0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8A656-2BB5-3A40-97E9-2F806ED62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BA5A7-0A64-7400-4906-1DB0C153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9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B826-E3A0-E9E7-2949-4A7FA0532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9A9E8E-7F2A-55BC-6579-88EF9439E7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E5EB-4C6C-9747-D5F9-8B1290CD4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43B93-537E-8B78-9A3E-945EB908B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B9F18-F324-BBDE-F093-2C68E2174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09067-9047-60DD-796B-5D4F7672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2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0A863-FFE3-9BF8-0000-4F56B1D8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CE92B-A47A-5352-E1C2-7A884784C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1AFAD-E442-6BFD-8C85-7E14E6D8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D3827-2175-85D2-8562-85E7158D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3740E-DB74-AD87-1188-E1E40069C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66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D3C0F5-DBCC-ED7B-0A85-359794216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73CB6-F69E-99F0-528A-7452D1719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0F0A7-DCB2-705C-637F-A024E7DBB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9D888-B698-C9AC-4D0B-48DF535A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F051E-C500-B07B-1F43-D84D4742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1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18A175-913C-D4BD-40FB-03793513B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5FA87-46EE-60AE-2648-A07424553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41CDB-D81B-E51B-CFE9-FF1C40F78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AFC22F-CF51-4C0A-9AAA-357920C42C71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B58E2-BC6E-B06B-3D22-E296F627BE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287F2-EC08-0598-7C4C-FEE97E0031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ECF4F-EE07-4B50-B6C4-D9FB08817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1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91A01-D905-A05E-F7D8-0502BAE79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15C6-CF16-6DD4-334A-B4A68C04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04" y="53307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Is a Restricted </a:t>
            </a:r>
            <a:br>
              <a:rPr lang="en-US" b="1" dirty="0"/>
            </a:br>
            <a:r>
              <a:rPr lang="en-US" b="1" dirty="0"/>
              <a:t>Stock Award?</a:t>
            </a:r>
            <a:br>
              <a:rPr lang="en-US" b="1" dirty="0"/>
            </a:b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A8C4F-08ED-CBBC-40AB-264CEBD10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278" y="1590157"/>
            <a:ext cx="715191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Restricted Stock Award (RSA)</a:t>
            </a:r>
            <a:r>
              <a:rPr lang="en-US" dirty="0"/>
              <a:t> is a form of equity compensation in which an employer grants actual shares of company stock to an employee, subject to vesting conditions.</a:t>
            </a:r>
          </a:p>
          <a:p>
            <a:r>
              <a:rPr lang="en-US" dirty="0"/>
              <a:t>Although the employee receives the shares on the grant date, the stock is subject to restrictions—typically a required service period or performance condition. </a:t>
            </a:r>
          </a:p>
          <a:p>
            <a:r>
              <a:rPr lang="en-US" dirty="0"/>
              <a:t>The employee cannot sell or transfer the shares until those restrictions lapse.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7A0639-AC21-1405-897D-8A9BDA948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BA289A-E403-3555-CA51-2800CC7DAA20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02F813-D4D2-79EB-1EC7-E332789AD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988" y="1515959"/>
            <a:ext cx="3988142" cy="409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3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EC6D-6445-6CFA-86A5-341257BC1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Key Characteristics of </a:t>
            </a:r>
            <a:br>
              <a:rPr lang="en-US" b="1" dirty="0"/>
            </a:br>
            <a:r>
              <a:rPr lang="en-US" b="1" dirty="0"/>
              <a:t>Restricted Stock Awards</a:t>
            </a:r>
            <a:br>
              <a:rPr lang="en-US" b="1" dirty="0"/>
            </a:b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02B9B-F267-E4F0-77E0-4B5B8D3BC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135" y="1233147"/>
            <a:ext cx="7534850" cy="487529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Employee receives </a:t>
            </a:r>
            <a:r>
              <a:rPr lang="en-US" b="1" dirty="0"/>
              <a:t>actual shares</a:t>
            </a:r>
            <a:r>
              <a:rPr lang="en-US" dirty="0"/>
              <a:t>, not options.</a:t>
            </a:r>
          </a:p>
          <a:p>
            <a:r>
              <a:rPr lang="en-US" dirty="0"/>
              <a:t>Shares are subject to a </a:t>
            </a:r>
            <a:r>
              <a:rPr lang="en-US" b="1" dirty="0"/>
              <a:t>substantial risk of forfeiture</a:t>
            </a:r>
            <a:r>
              <a:rPr lang="en-US" dirty="0"/>
              <a:t> until vesting.</a:t>
            </a:r>
          </a:p>
          <a:p>
            <a:r>
              <a:rPr lang="en-US" dirty="0"/>
              <a:t>Income is recognized at </a:t>
            </a:r>
            <a:r>
              <a:rPr lang="en-US" b="1" dirty="0"/>
              <a:t>vesting</a:t>
            </a:r>
            <a:r>
              <a:rPr lang="en-US" dirty="0"/>
              <a:t>, not at grant.</a:t>
            </a:r>
          </a:p>
          <a:p>
            <a:r>
              <a:rPr lang="en-US" dirty="0"/>
              <a:t>Basis equals the </a:t>
            </a:r>
            <a:r>
              <a:rPr lang="en-US" b="1" dirty="0"/>
              <a:t>fair market value (FMV) on the vesting date</a:t>
            </a:r>
            <a:r>
              <a:rPr lang="en-US" dirty="0"/>
              <a:t>.</a:t>
            </a:r>
          </a:p>
          <a:p>
            <a:r>
              <a:rPr lang="en-US" dirty="0"/>
              <a:t>Capital gain or loss arises upon later sale of the shares.</a:t>
            </a:r>
          </a:p>
          <a:p>
            <a:r>
              <a:rPr lang="en-US" b="1" dirty="0"/>
              <a:t>RSUs</a:t>
            </a: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Simpler structure.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No election allowed.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No ownership until vesting.</a:t>
            </a:r>
          </a:p>
          <a:p>
            <a:r>
              <a:rPr lang="en-US" b="1" dirty="0"/>
              <a:t>Stock Options (NSOs/ISOs)</a:t>
            </a:r>
            <a:endParaRPr lang="en-US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Provide the right to purchase stock.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Value depends on stock price exceeding exercise price.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More complex tax consequences, especially for ISOs.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6D897-E499-ECC0-0F45-F38700C71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21CD99-4BC7-5AB9-888A-EFD36563235D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4312CC-3634-7772-2513-D6A394B36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985" y="1233147"/>
            <a:ext cx="4139301" cy="460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1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8FE8D-0193-45BB-BC87-F3D2A08C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A1AFC-76BF-2DE7-8A03-C3FC59B7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608" y="4641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 Restricted Stock Award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BAA791-9815-582B-77B5-3D0078F1FC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487" y="889518"/>
                <a:ext cx="6735149" cy="5324670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On March 1, Year 1, Daniel was granted 500 shares of restricted stock by his employer.</a:t>
                </a:r>
              </a:p>
              <a:p>
                <a:r>
                  <a:rPr lang="en-US" dirty="0"/>
                  <a:t>FMV on grant date: $40 per share</a:t>
                </a:r>
              </a:p>
              <a:p>
                <a:r>
                  <a:rPr lang="en-US" dirty="0"/>
                  <a:t>The stock vested on </a:t>
                </a:r>
                <a:r>
                  <a:rPr lang="en-US" sz="2700" dirty="0"/>
                  <a:t>April 15, Year 2, when the FMV was $55 per share</a:t>
                </a:r>
              </a:p>
              <a:p>
                <a:r>
                  <a:rPr lang="en-US" sz="2700" dirty="0"/>
                  <a:t>Daniel sold the stock on June 30, Year 3, for $70 per share</a:t>
                </a:r>
              </a:p>
              <a:p>
                <a:r>
                  <a:rPr lang="en-US" sz="2700" dirty="0"/>
                  <a:t>Determine the amount and character of Daniel’s taxable income in Years 1, 2, and 3 related to the restricted stock award.</a:t>
                </a:r>
              </a:p>
              <a:p>
                <a:r>
                  <a:rPr lang="en-US" sz="2700" b="1" dirty="0"/>
                  <a:t>Year 1 – Grant Date</a:t>
                </a:r>
              </a:p>
              <a:p>
                <a:r>
                  <a:rPr lang="en-US" b="1" dirty="0"/>
                  <a:t>Taxable Income: $0</a:t>
                </a:r>
                <a:endParaRPr lang="en-US" dirty="0"/>
              </a:p>
              <a:p>
                <a:r>
                  <a:rPr lang="en-US" dirty="0"/>
                  <a:t>No income is recognized at grant because the shares are subject to a substantial risk of forfeiture.</a:t>
                </a:r>
              </a:p>
              <a:p>
                <a:br>
                  <a:rPr lang="en-US" dirty="0"/>
                </a:br>
                <a:r>
                  <a:rPr lang="en-US" b="1" dirty="0"/>
                  <a:t>Year 2 – Vesting Date</a:t>
                </a:r>
              </a:p>
              <a:p>
                <a:r>
                  <a:rPr lang="en-US" dirty="0"/>
                  <a:t>At vesting, Daniel recognizes ordinary compensation income equal to the FMV on the vesting date.</a:t>
                </a:r>
              </a:p>
              <a:p>
                <a14:m>
                  <m:oMath xmlns:m="http://schemas.openxmlformats.org/officeDocument/2006/math">
                    <m:r>
                      <a:rPr lang="en-US"/>
                      <m:t>500</m:t>
                    </m:r>
                    <m:r>
                      <m:rPr>
                        <m:nor/>
                      </m:rPr>
                      <a:rPr lang="en-US" i="1"/>
                      <m:t> </m:t>
                    </m:r>
                    <m:r>
                      <m:rPr>
                        <m:nor/>
                      </m:rPr>
                      <a:rPr lang="en-US" i="1"/>
                      <m:t>shares</m:t>
                    </m:r>
                    <m:r>
                      <a:rPr lang="en-US"/>
                      <m:t>×$55=$27,500</m:t>
                    </m:r>
                  </m:oMath>
                </a14:m>
                <a:endParaRPr lang="en-US" b="0" dirty="0"/>
              </a:p>
              <a:p>
                <a:r>
                  <a:rPr lang="en-US" b="1" dirty="0"/>
                  <a:t>Taxable Income: $27,500 ordinary income</a:t>
                </a:r>
                <a:endParaRPr lang="en-US" dirty="0"/>
              </a:p>
              <a:p>
                <a:r>
                  <a:rPr lang="en-US" dirty="0"/>
                  <a:t>This amount is treated as wage compensation.</a:t>
                </a:r>
              </a:p>
              <a:p>
                <a:r>
                  <a:rPr lang="en-US" dirty="0"/>
                  <a:t>It is subject to income and payroll taxes.</a:t>
                </a:r>
              </a:p>
              <a:p>
                <a:r>
                  <a:rPr lang="en-US" b="1" dirty="0"/>
                  <a:t>Basis in stock:</a:t>
                </a:r>
                <a:r>
                  <a:rPr lang="en-US" dirty="0"/>
                  <a:t> $27,500</a:t>
                </a:r>
                <a:br>
                  <a:rPr lang="en-US" dirty="0"/>
                </a:br>
                <a:r>
                  <a:rPr lang="en-US" b="1" dirty="0"/>
                  <a:t>Holding period begins:</a:t>
                </a:r>
                <a:r>
                  <a:rPr lang="en-US" dirty="0"/>
                  <a:t> April 15, Year 2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BAA791-9815-582B-77B5-3D0078F1FC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487" y="889518"/>
                <a:ext cx="6735149" cy="5324670"/>
              </a:xfrm>
              <a:blipFill>
                <a:blip r:embed="rId2"/>
                <a:stretch>
                  <a:fillRect l="-271" t="-1145" r="-452" b="-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C04B80C-C702-95A5-433B-E27BF33C0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0219C1-21D8-2F58-A7D3-ACFFEE63C809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27EF69-4DAA-DE07-85BD-3CDBC2FE980F}"/>
                  </a:ext>
                </a:extLst>
              </p:cNvPr>
              <p:cNvSpPr txBox="1"/>
              <p:nvPr/>
            </p:nvSpPr>
            <p:spPr>
              <a:xfrm>
                <a:off x="7134807" y="1848972"/>
                <a:ext cx="4945226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Year 3 – Sale of Stock</a:t>
                </a:r>
              </a:p>
              <a:p>
                <a:pPr>
                  <a:buNone/>
                </a:pPr>
                <a:r>
                  <a:rPr lang="en-US" dirty="0"/>
                  <a:t>Selling price: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500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×$70=$35,000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Capital gain: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35,000−$27,500=$7,500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Daniel held the stock from April 15, Year 2 to June 30, Year 3 (more than one year).</a:t>
                </a:r>
              </a:p>
              <a:p>
                <a:pPr>
                  <a:buNone/>
                </a:pPr>
                <a:r>
                  <a:rPr lang="en-US" b="1" dirty="0"/>
                  <a:t>Taxable Income: $7,500 long-term capital gain</a:t>
                </a:r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27EF69-4DAA-DE07-85BD-3CDBC2FE9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07" y="1848972"/>
                <a:ext cx="4945226" cy="2308324"/>
              </a:xfrm>
              <a:prstGeom prst="rect">
                <a:avLst/>
              </a:prstGeom>
              <a:blipFill>
                <a:blip r:embed="rId4"/>
                <a:stretch>
                  <a:fillRect l="-985" t="-1055" r="-369" b="-3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891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4A4C1-3664-B96D-4F83-C26E9799B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5D21-4373-A1C8-197F-42C033DA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(Simulation)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7FA6996-F48B-BB94-A450-98F91DA7C9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726418"/>
              </p:ext>
            </p:extLst>
          </p:nvPr>
        </p:nvGraphicFramePr>
        <p:xfrm>
          <a:off x="498523" y="1249058"/>
          <a:ext cx="11194952" cy="3940277"/>
        </p:xfrm>
        <a:graphic>
          <a:graphicData uri="http://schemas.openxmlformats.org/drawingml/2006/table">
            <a:tbl>
              <a:tblPr/>
              <a:tblGrid>
                <a:gridCol w="2798738">
                  <a:extLst>
                    <a:ext uri="{9D8B030D-6E8A-4147-A177-3AD203B41FA5}">
                      <a16:colId xmlns:a16="http://schemas.microsoft.com/office/drawing/2014/main" val="2927623697"/>
                    </a:ext>
                  </a:extLst>
                </a:gridCol>
                <a:gridCol w="2798738">
                  <a:extLst>
                    <a:ext uri="{9D8B030D-6E8A-4147-A177-3AD203B41FA5}">
                      <a16:colId xmlns:a16="http://schemas.microsoft.com/office/drawing/2014/main" val="1407886928"/>
                    </a:ext>
                  </a:extLst>
                </a:gridCol>
                <a:gridCol w="2798738">
                  <a:extLst>
                    <a:ext uri="{9D8B030D-6E8A-4147-A177-3AD203B41FA5}">
                      <a16:colId xmlns:a16="http://schemas.microsoft.com/office/drawing/2014/main" val="1455137694"/>
                    </a:ext>
                  </a:extLst>
                </a:gridCol>
                <a:gridCol w="2798738">
                  <a:extLst>
                    <a:ext uri="{9D8B030D-6E8A-4147-A177-3AD203B41FA5}">
                      <a16:colId xmlns:a16="http://schemas.microsoft.com/office/drawing/2014/main" val="755447641"/>
                    </a:ext>
                  </a:extLst>
                </a:gridCol>
              </a:tblGrid>
              <a:tr h="18681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Event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Income Recognized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dirty="0"/>
                        <a:t>Character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85886"/>
                  </a:ext>
                </a:extLst>
              </a:tr>
              <a:tr h="609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Year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Grant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$0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240346"/>
                  </a:ext>
                </a:extLst>
              </a:tr>
              <a:tr h="609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Year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Vesting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dirty="0"/>
                        <a:t>$27,500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Ordinary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896301"/>
                  </a:ext>
                </a:extLst>
              </a:tr>
              <a:tr h="6093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Year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/>
                        <a:t>Sale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dirty="0"/>
                        <a:t>$7,500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500" dirty="0"/>
                        <a:t>Long-term capital gain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1730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53CB5D5-7ECF-DC92-B9D8-2EDDD02CC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FEFB73-DF0C-8065-D336-B55880C0792C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345732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759ED-9B2E-8910-194C-A0D9C1BEA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636" y="-12494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7F7BC8-757A-A8D1-7396-AFC81D7D4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6E3D53-503F-6CE1-3F28-8C19E7A7FE76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05A024-53A3-299E-C895-5F4E7EEE0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8994" y="1512889"/>
            <a:ext cx="3294992" cy="37918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89CE34-F09F-1D67-49F1-44638C0B4442}"/>
                  </a:ext>
                </a:extLst>
              </p:cNvPr>
              <p:cNvSpPr txBox="1"/>
              <p:nvPr/>
            </p:nvSpPr>
            <p:spPr>
              <a:xfrm>
                <a:off x="236543" y="790071"/>
                <a:ext cx="8210771" cy="5601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600" dirty="0"/>
                  <a:t>On January 2, Year 1, Olivia was granted </a:t>
                </a:r>
                <a:r>
                  <a:rPr lang="en-US" sz="1600" b="1" dirty="0"/>
                  <a:t>300 shares</a:t>
                </a:r>
                <a:r>
                  <a:rPr lang="en-US" sz="1600" dirty="0"/>
                  <a:t> of restricted stock by her employer. The stock was subject to a substantial risk of forfeiture.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FMV on grant date: </a:t>
                </a:r>
                <a:r>
                  <a:rPr lang="en-US" sz="1600" b="1" dirty="0"/>
                  <a:t>$25 per share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The stock vested on February 1, Year 2, when the FMV was </a:t>
                </a:r>
                <a:r>
                  <a:rPr lang="en-US" sz="1600" b="1" dirty="0"/>
                  <a:t>$40 per share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Olivia sold the stock on March 15, Year 3, for </a:t>
                </a:r>
                <a:r>
                  <a:rPr lang="en-US" sz="1600" b="1" dirty="0"/>
                  <a:t>$50 per share</a:t>
                </a:r>
                <a:endParaRPr lang="en-US" sz="1600" dirty="0"/>
              </a:p>
              <a:p>
                <a:pPr lvl="1"/>
                <a:r>
                  <a:rPr lang="en-US" sz="1600" dirty="0"/>
                  <a:t>Olivia did </a:t>
                </a:r>
                <a:r>
                  <a:rPr lang="en-US" sz="1600" b="1" dirty="0"/>
                  <a:t>not</a:t>
                </a:r>
                <a:r>
                  <a:rPr lang="en-US" sz="1600" dirty="0"/>
                  <a:t> make a §83(b) election.</a:t>
                </a:r>
              </a:p>
              <a:p>
                <a:pPr>
                  <a:buNone/>
                </a:pPr>
                <a:r>
                  <a:rPr lang="en-US" sz="1600" dirty="0"/>
                  <a:t>What amount and character of income should Olivia recognize in </a:t>
                </a:r>
                <a:r>
                  <a:rPr lang="en-US" sz="1600" b="1" dirty="0"/>
                  <a:t>Year 2</a:t>
                </a:r>
                <a:r>
                  <a:rPr lang="en-US" sz="1600" dirty="0"/>
                  <a:t> and </a:t>
                </a:r>
                <a:r>
                  <a:rPr lang="en-US" sz="1600" b="1" dirty="0"/>
                  <a:t>Year 3</a:t>
                </a:r>
                <a:r>
                  <a:rPr lang="en-US" sz="1600" dirty="0"/>
                  <a:t> related to this award?</a:t>
                </a:r>
              </a:p>
              <a:p>
                <a:pPr>
                  <a:buNone/>
                </a:pPr>
                <a:endParaRPr lang="en-US" sz="1600" dirty="0"/>
              </a:p>
              <a:p>
                <a:pPr marL="342900" indent="-342900">
                  <a:buFont typeface="+mj-lt"/>
                  <a:buAutoNum type="alphaUcPeriod"/>
                </a:pPr>
                <a:r>
                  <a:rPr lang="en-US" sz="1600" dirty="0"/>
                  <a:t>Year 2: $12,000 ordinary income; Year 3: $3,000 long-term capital gain</a:t>
                </a:r>
              </a:p>
              <a:p>
                <a:pPr marL="342900" indent="-342900">
                  <a:buFont typeface="+mj-lt"/>
                  <a:buAutoNum type="alphaUcPeriod"/>
                </a:pPr>
                <a:r>
                  <a:rPr lang="en-US" sz="1600" dirty="0"/>
                  <a:t> Year 2: $7,500 ordinary income; Year 3: $4,500 long-term capital gain</a:t>
                </a:r>
              </a:p>
              <a:p>
                <a:pPr marL="342900" indent="-342900">
                  <a:buFont typeface="+mj-lt"/>
                  <a:buAutoNum type="alphaUcPeriod"/>
                </a:pPr>
                <a:r>
                  <a:rPr lang="en-US" sz="1600" dirty="0"/>
                  <a:t>Year 2: $12,000 capital gain; Year 3: $3,000 ordinary income</a:t>
                </a:r>
              </a:p>
              <a:p>
                <a:pPr marL="342900" indent="-342900">
                  <a:buFont typeface="+mj-lt"/>
                  <a:buAutoNum type="alphaUcPeriod"/>
                </a:pPr>
                <a:r>
                  <a:rPr lang="en-US" sz="1600" dirty="0"/>
                  <a:t>Year 2: $0 income; Year 3: $15,000 long-term capital gain</a:t>
                </a:r>
              </a:p>
              <a:p>
                <a:r>
                  <a:rPr lang="en-US" sz="1200" b="1" dirty="0"/>
                  <a:t>Step 1: Year 2 (Vesting)</a:t>
                </a:r>
              </a:p>
              <a:p>
                <a:r>
                  <a:rPr lang="en-US" sz="1200" dirty="0"/>
                  <a:t>Income recognized at vesting equals FMV on vesting date: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/>
                        <m:t>300×$40=$12,000</m:t>
                      </m:r>
                    </m:oMath>
                  </m:oMathPara>
                </a14:m>
                <a:endParaRPr lang="en-US" sz="1200" dirty="0"/>
              </a:p>
              <a:p>
                <a:r>
                  <a:rPr lang="en-US" sz="1200" dirty="0"/>
                  <a:t>This amount is </a:t>
                </a:r>
                <a:r>
                  <a:rPr lang="en-US" sz="1200" b="1" dirty="0"/>
                  <a:t>ordinary compensation income</a:t>
                </a:r>
                <a:r>
                  <a:rPr lang="en-US" sz="1200" dirty="0"/>
                  <a:t>.</a:t>
                </a:r>
              </a:p>
              <a:p>
                <a:r>
                  <a:rPr lang="en-US" sz="1200" dirty="0"/>
                  <a:t>Basis in the stock becomes $12,000.</a:t>
                </a:r>
                <a:br>
                  <a:rPr lang="en-US" sz="1200" dirty="0"/>
                </a:br>
                <a:r>
                  <a:rPr lang="en-US" sz="1200" dirty="0"/>
                  <a:t>Holding period begins February 1, Year 2.</a:t>
                </a:r>
              </a:p>
              <a:p>
                <a:r>
                  <a:rPr lang="en-US" sz="1200" b="1" dirty="0"/>
                  <a:t>Step 2: Year 3 (Sale)</a:t>
                </a:r>
              </a:p>
              <a:p>
                <a:r>
                  <a:rPr lang="en-US" sz="1200" dirty="0"/>
                  <a:t>Selling price:</a:t>
                </a:r>
                <a14:m>
                  <m:oMath xmlns:m="http://schemas.openxmlformats.org/officeDocument/2006/math">
                    <m:r>
                      <a:rPr lang="en-US" sz="1200"/>
                      <m:t>300×$50=$15,000</m:t>
                    </m:r>
                  </m:oMath>
                </a14:m>
                <a:endParaRPr lang="en-US" sz="1200" dirty="0"/>
              </a:p>
              <a:p>
                <a:r>
                  <a:rPr lang="en-US" sz="1200" dirty="0"/>
                  <a:t>Capital gain: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/>
                        <m:t>$15,000−$12,000=$3,000</m:t>
                      </m:r>
                    </m:oMath>
                  </m:oMathPara>
                </a14:m>
                <a:endParaRPr lang="en-US" sz="1200" dirty="0"/>
              </a:p>
              <a:p>
                <a:r>
                  <a:rPr lang="en-US" sz="1200" dirty="0"/>
                  <a:t>Olivia held the stock for more than one year (February 1, Year 2 to March 15, Year 3), so the gain is </a:t>
                </a:r>
                <a:r>
                  <a:rPr lang="en-US" sz="1200" b="1" dirty="0"/>
                  <a:t>long-term capital gain</a:t>
                </a:r>
                <a:r>
                  <a:rPr lang="en-US" sz="1200" dirty="0"/>
                  <a:t>.</a:t>
                </a:r>
              </a:p>
              <a:p>
                <a:pPr marL="342900" indent="-342900">
                  <a:buAutoNum type="alphaUcPeriod"/>
                </a:pPr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89CE34-F09F-1D67-49F1-44638C0B4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43" y="790071"/>
                <a:ext cx="8210771" cy="5601533"/>
              </a:xfrm>
              <a:prstGeom prst="rect">
                <a:avLst/>
              </a:prstGeom>
              <a:blipFill>
                <a:blip r:embed="rId4"/>
                <a:stretch>
                  <a:fillRect l="-445" t="-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033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937</Words>
  <Application>Microsoft Office PowerPoint</Application>
  <PresentationFormat>Widescreen</PresentationFormat>
  <Paragraphs>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Cambria Math</vt:lpstr>
      <vt:lpstr>Wingdings</vt:lpstr>
      <vt:lpstr>Office Theme</vt:lpstr>
      <vt:lpstr>What Is a Restricted  Stock Award?  </vt:lpstr>
      <vt:lpstr>Key Characteristics of  Restricted Stock Awards  </vt:lpstr>
      <vt:lpstr>Example Restricted Stock Award </vt:lpstr>
      <vt:lpstr>Summary (Simulation)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2026-02-25T00:02:31Z</dcterms:created>
  <dcterms:modified xsi:type="dcterms:W3CDTF">2026-02-25T00:34:12Z</dcterms:modified>
</cp:coreProperties>
</file>