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D23BE-6A83-4ECA-9424-6E695CE72CD2}" v="181" dt="2026-02-18T00:09:00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8434" autoAdjust="0"/>
  </p:normalViewPr>
  <p:slideViewPr>
    <p:cSldViewPr snapToGrid="0">
      <p:cViewPr varScale="1">
        <p:scale>
          <a:sx n="77" d="100"/>
          <a:sy n="77" d="100"/>
        </p:scale>
        <p:origin x="58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6-02-18T00:34:12.627" v="1574" actId="1076"/>
      <pc:docMkLst>
        <pc:docMk/>
      </pc:docMkLst>
      <pc:sldChg chg="addSp delSp modSp new mod addAnim delAnim modAnim">
        <pc:chgData name="mansour farhat" userId="bed7c5799dc45719" providerId="LiveId" clId="{1E7C843E-730C-4120-8DD6-7933E839B3AB}" dt="2026-02-18T00:09:07.137" v="1569" actId="1076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8T00:09:07.137" v="1569" actId="1076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6T22:04:51.112" v="1455" actId="14100"/>
          <ac:spMkLst>
            <pc:docMk/>
            <pc:sldMk cId="1158640858" sldId="257"/>
            <ac:spMk id="3" creationId="{8E593593-75C4-3249-249B-03F9D9227A47}"/>
          </ac:spMkLst>
        </pc:spChg>
        <pc:picChg chg="add mod">
          <ac:chgData name="mansour farhat" userId="bed7c5799dc45719" providerId="LiveId" clId="{1E7C843E-730C-4120-8DD6-7933E839B3AB}" dt="2026-02-16T22:05:38.265" v="1461" actId="1076"/>
          <ac:picMkLst>
            <pc:docMk/>
            <pc:sldMk cId="1158640858" sldId="257"/>
            <ac:picMk id="7" creationId="{A642B536-0BCC-C926-BAB5-F7A4E092BCDD}"/>
          </ac:picMkLst>
        </pc:picChg>
      </pc:sldChg>
      <pc:sldChg chg="modSp mod modAnim">
        <pc:chgData name="mansour farhat" userId="bed7c5799dc45719" providerId="LiveId" clId="{1E7C843E-730C-4120-8DD6-7933E839B3AB}" dt="2026-02-16T22:02:56.140" v="1453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6T22:02:49.873" v="1452" actId="27636"/>
          <ac:spMkLst>
            <pc:docMk/>
            <pc:sldMk cId="4167996265" sldId="277"/>
            <ac:spMk id="8" creationId="{608CBAE0-9158-5D56-DE60-D3B27AFA5AE9}"/>
          </ac:spMkLst>
        </pc:spChg>
      </pc:sldChg>
      <pc:sldChg chg="addSp modSp mod modAnim">
        <pc:chgData name="mansour farhat" userId="bed7c5799dc45719" providerId="LiveId" clId="{1E7C843E-730C-4120-8DD6-7933E839B3AB}" dt="2026-02-16T22:06:18.821" v="1467" actId="1076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6T22:05:43.698" v="1462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6T21:42:15.509" v="1209" actId="1076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16T22:06:18.821" v="1467" actId="1076"/>
          <ac:picMkLst>
            <pc:docMk/>
            <pc:sldMk cId="1921399950" sldId="278"/>
            <ac:picMk id="7" creationId="{458E1FD3-3856-973E-58BF-F7F5685F56AC}"/>
          </ac:picMkLst>
        </pc:picChg>
      </pc:sldChg>
      <pc:sldChg chg="addSp modSp mod modAnim">
        <pc:chgData name="mansour farhat" userId="bed7c5799dc45719" providerId="LiveId" clId="{1E7C843E-730C-4120-8DD6-7933E839B3AB}" dt="2026-02-16T22:06:39.061" v="1471" actId="1076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6T21:43:25.148" v="1235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6T21:43:28.469" v="1236" actId="1076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6T22:06:39.061" v="1471" actId="1076"/>
          <ac:picMkLst>
            <pc:docMk/>
            <pc:sldMk cId="2942021381" sldId="279"/>
            <ac:picMk id="7" creationId="{EEFFAA51-9E43-CFE0-CFB7-F6508826A18F}"/>
          </ac:picMkLst>
        </pc:picChg>
      </pc:sldChg>
      <pc:sldChg chg="addSp modSp mod modAnim">
        <pc:chgData name="mansour farhat" userId="bed7c5799dc45719" providerId="LiveId" clId="{1E7C843E-730C-4120-8DD6-7933E839B3AB}" dt="2026-02-16T22:07:16.703" v="1475" actId="1076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6T21:43:14.451" v="1231" actId="1076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6T21:43:18.545" v="1232" actId="1076"/>
          <ac:spMkLst>
            <pc:docMk/>
            <pc:sldMk cId="3365748855" sldId="280"/>
            <ac:spMk id="3" creationId="{CF14C249-5869-594D-1B49-C389B6F8FEE7}"/>
          </ac:spMkLst>
        </pc:spChg>
        <pc:picChg chg="add mod">
          <ac:chgData name="mansour farhat" userId="bed7c5799dc45719" providerId="LiveId" clId="{1E7C843E-730C-4120-8DD6-7933E839B3AB}" dt="2026-02-16T22:07:16.703" v="1475" actId="1076"/>
          <ac:picMkLst>
            <pc:docMk/>
            <pc:sldMk cId="3365748855" sldId="280"/>
            <ac:picMk id="7" creationId="{2F1B97D3-131E-1FDD-E6BD-1960D7CFDA22}"/>
          </ac:picMkLst>
        </pc:picChg>
      </pc:sldChg>
      <pc:sldChg chg="addSp modSp mod modAnim">
        <pc:chgData name="mansour farhat" userId="bed7c5799dc45719" providerId="LiveId" clId="{1E7C843E-730C-4120-8DD6-7933E839B3AB}" dt="2026-02-16T22:07:52.358" v="1481" actId="14100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6T21:43:04.999" v="1226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6T22:07:52.358" v="1481" actId="14100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6T22:07:50.430" v="1480" actId="1076"/>
          <ac:picMkLst>
            <pc:docMk/>
            <pc:sldMk cId="2891703602" sldId="281"/>
            <ac:picMk id="7" creationId="{7310F7C5-B67F-70C7-1F8D-C1A9C79E9F97}"/>
          </ac:picMkLst>
        </pc:picChg>
      </pc:sldChg>
      <pc:sldChg chg="addSp modSp mod modAnim">
        <pc:chgData name="mansour farhat" userId="bed7c5799dc45719" providerId="LiveId" clId="{1E7C843E-730C-4120-8DD6-7933E839B3AB}" dt="2026-02-18T00:24:04.673" v="1570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6T21:43:48.795" v="1242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6T22:09:23.935" v="1485" actId="14100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8T00:24:04.673" v="1570" actId="1076"/>
          <ac:picMkLst>
            <pc:docMk/>
            <pc:sldMk cId="719206253" sldId="282"/>
            <ac:picMk id="7" creationId="{F70D2E46-AC73-62CB-F5EA-C7A5698EEA0F}"/>
          </ac:picMkLst>
        </pc:picChg>
      </pc:sldChg>
      <pc:sldChg chg="addSp modSp mod modAnim">
        <pc:chgData name="mansour farhat" userId="bed7c5799dc45719" providerId="LiveId" clId="{1E7C843E-730C-4120-8DD6-7933E839B3AB}" dt="2026-02-16T22:09:57.246" v="1493" actId="1076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6T21:44:28.740" v="1255" actId="107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6T22:09:53.525" v="1490" actId="14100"/>
          <ac:spMkLst>
            <pc:docMk/>
            <pc:sldMk cId="3713702448" sldId="283"/>
            <ac:spMk id="3" creationId="{F2C47F8D-91B7-B481-5703-C1B76E924108}"/>
          </ac:spMkLst>
        </pc:spChg>
        <pc:picChg chg="add mod">
          <ac:chgData name="mansour farhat" userId="bed7c5799dc45719" providerId="LiveId" clId="{1E7C843E-730C-4120-8DD6-7933E839B3AB}" dt="2026-02-16T22:09:57.246" v="1493" actId="1076"/>
          <ac:picMkLst>
            <pc:docMk/>
            <pc:sldMk cId="3713702448" sldId="283"/>
            <ac:picMk id="7" creationId="{04C79D9F-02DD-6839-2C2A-84CDD086708E}"/>
          </ac:picMkLst>
        </pc:picChg>
      </pc:sldChg>
      <pc:sldChg chg="addSp modSp mod modAnim">
        <pc:chgData name="mansour farhat" userId="bed7c5799dc45719" providerId="LiveId" clId="{1E7C843E-730C-4120-8DD6-7933E839B3AB}" dt="2026-02-16T22:10:45.522" v="1501" actId="14100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16T22:10:08.840" v="1496" actId="107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16T22:10:45.522" v="1501" actId="14100"/>
          <ac:spMkLst>
            <pc:docMk/>
            <pc:sldMk cId="782286712" sldId="284"/>
            <ac:spMk id="3" creationId="{0E62D9DB-D89B-BB6E-C10C-9552B88027C3}"/>
          </ac:spMkLst>
        </pc:spChg>
        <pc:picChg chg="add mod">
          <ac:chgData name="mansour farhat" userId="bed7c5799dc45719" providerId="LiveId" clId="{1E7C843E-730C-4120-8DD6-7933E839B3AB}" dt="2026-02-16T22:10:39.213" v="1499" actId="1076"/>
          <ac:picMkLst>
            <pc:docMk/>
            <pc:sldMk cId="782286712" sldId="284"/>
            <ac:picMk id="7" creationId="{0E18ACDA-3496-B627-D10E-175886EE58E2}"/>
          </ac:picMkLst>
        </pc:picChg>
      </pc:sldChg>
      <pc:sldChg chg="addSp modSp mod modAnim">
        <pc:chgData name="mansour farhat" userId="bed7c5799dc45719" providerId="LiveId" clId="{1E7C843E-730C-4120-8DD6-7933E839B3AB}" dt="2026-02-16T22:11:19.085" v="1510" actId="1076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16T22:10:52.587" v="1502" actId="1076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6-02-16T22:11:17.982" v="1509" actId="14100"/>
          <ac:spMkLst>
            <pc:docMk/>
            <pc:sldMk cId="2058388713" sldId="285"/>
            <ac:spMk id="3" creationId="{776AE790-9BBC-56A7-1E2C-BB792EADC97A}"/>
          </ac:spMkLst>
        </pc:spChg>
        <pc:picChg chg="add mod">
          <ac:chgData name="mansour farhat" userId="bed7c5799dc45719" providerId="LiveId" clId="{1E7C843E-730C-4120-8DD6-7933E839B3AB}" dt="2026-02-16T22:11:19.085" v="1510" actId="1076"/>
          <ac:picMkLst>
            <pc:docMk/>
            <pc:sldMk cId="2058388713" sldId="285"/>
            <ac:picMk id="7" creationId="{42FF8CA8-0C95-4D0F-7BC2-92FC091FD78A}"/>
          </ac:picMkLst>
        </pc:picChg>
      </pc:sldChg>
      <pc:sldChg chg="addSp modSp mod modAnim">
        <pc:chgData name="mansour farhat" userId="bed7c5799dc45719" providerId="LiveId" clId="{1E7C843E-730C-4120-8DD6-7933E839B3AB}" dt="2026-02-16T22:11:56.639" v="1517" actId="14100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16T21:46:27.446" v="1319" actId="1076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6-02-16T22:11:56.639" v="1517" actId="14100"/>
          <ac:spMkLst>
            <pc:docMk/>
            <pc:sldMk cId="4192718386" sldId="286"/>
            <ac:spMk id="3" creationId="{F3D06C2B-72F2-4224-61BD-277D23FB232D}"/>
          </ac:spMkLst>
        </pc:spChg>
        <pc:picChg chg="add mod">
          <ac:chgData name="mansour farhat" userId="bed7c5799dc45719" providerId="LiveId" clId="{1E7C843E-730C-4120-8DD6-7933E839B3AB}" dt="2026-02-16T22:11:54.771" v="1516" actId="1076"/>
          <ac:picMkLst>
            <pc:docMk/>
            <pc:sldMk cId="4192718386" sldId="286"/>
            <ac:picMk id="7" creationId="{CA486660-E0B5-8B31-6D16-A93D7FDD444D}"/>
          </ac:picMkLst>
        </pc:picChg>
      </pc:sldChg>
      <pc:sldChg chg="addSp modSp mod modAnim modNotesTx">
        <pc:chgData name="mansour farhat" userId="bed7c5799dc45719" providerId="LiveId" clId="{1E7C843E-730C-4120-8DD6-7933E839B3AB}" dt="2026-02-16T22:12:25.717" v="1522" actId="14100"/>
        <pc:sldMkLst>
          <pc:docMk/>
          <pc:sldMk cId="1625850815" sldId="287"/>
        </pc:sldMkLst>
        <pc:spChg chg="mod">
          <ac:chgData name="mansour farhat" userId="bed7c5799dc45719" providerId="LiveId" clId="{1E7C843E-730C-4120-8DD6-7933E839B3AB}" dt="2026-02-16T21:47:15.773" v="1342"/>
          <ac:spMkLst>
            <pc:docMk/>
            <pc:sldMk cId="1625850815" sldId="287"/>
            <ac:spMk id="2" creationId="{8144AA58-BE89-D9C6-4D92-75069677BD5F}"/>
          </ac:spMkLst>
        </pc:spChg>
        <pc:spChg chg="mod">
          <ac:chgData name="mansour farhat" userId="bed7c5799dc45719" providerId="LiveId" clId="{1E7C843E-730C-4120-8DD6-7933E839B3AB}" dt="2026-02-16T22:12:25.717" v="1522" actId="14100"/>
          <ac:spMkLst>
            <pc:docMk/>
            <pc:sldMk cId="1625850815" sldId="287"/>
            <ac:spMk id="3" creationId="{D3A36304-DEBF-6437-3D4D-C44EB555E6F7}"/>
          </ac:spMkLst>
        </pc:spChg>
        <pc:picChg chg="add mod">
          <ac:chgData name="mansour farhat" userId="bed7c5799dc45719" providerId="LiveId" clId="{1E7C843E-730C-4120-8DD6-7933E839B3AB}" dt="2026-02-16T22:12:24.122" v="1521" actId="1076"/>
          <ac:picMkLst>
            <pc:docMk/>
            <pc:sldMk cId="1625850815" sldId="287"/>
            <ac:picMk id="7" creationId="{EB76064C-7A30-87A7-5BCE-278EABE0F3F2}"/>
          </ac:picMkLst>
        </pc:picChg>
      </pc:sldChg>
      <pc:sldChg chg="addSp modSp mod modAnim">
        <pc:chgData name="mansour farhat" userId="bed7c5799dc45719" providerId="LiveId" clId="{1E7C843E-730C-4120-8DD6-7933E839B3AB}" dt="2026-02-18T00:34:12.627" v="1574" actId="1076"/>
        <pc:sldMkLst>
          <pc:docMk/>
          <pc:sldMk cId="3887284522" sldId="288"/>
        </pc:sldMkLst>
        <pc:spChg chg="mod">
          <ac:chgData name="mansour farhat" userId="bed7c5799dc45719" providerId="LiveId" clId="{1E7C843E-730C-4120-8DD6-7933E839B3AB}" dt="2026-02-18T00:34:12.627" v="1574" actId="1076"/>
          <ac:spMkLst>
            <pc:docMk/>
            <pc:sldMk cId="3887284522" sldId="288"/>
            <ac:spMk id="2" creationId="{8D36AC9D-62FF-17BF-EBAC-A7B9B5E5687E}"/>
          </ac:spMkLst>
        </pc:spChg>
        <pc:spChg chg="mod">
          <ac:chgData name="mansour farhat" userId="bed7c5799dc45719" providerId="LiveId" clId="{1E7C843E-730C-4120-8DD6-7933E839B3AB}" dt="2026-02-16T22:12:27.998" v="1523" actId="1076"/>
          <ac:spMkLst>
            <pc:docMk/>
            <pc:sldMk cId="3887284522" sldId="288"/>
            <ac:spMk id="3" creationId="{176752B5-3153-D3A0-70B4-89A9BF206D4D}"/>
          </ac:spMkLst>
        </pc:spChg>
        <pc:picChg chg="add mod">
          <ac:chgData name="mansour farhat" userId="bed7c5799dc45719" providerId="LiveId" clId="{1E7C843E-730C-4120-8DD6-7933E839B3AB}" dt="2026-02-18T00:34:10.024" v="1573" actId="1076"/>
          <ac:picMkLst>
            <pc:docMk/>
            <pc:sldMk cId="3887284522" sldId="288"/>
            <ac:picMk id="7" creationId="{747A3E01-5FE9-DFB8-0095-79D2EC130087}"/>
          </ac:picMkLst>
        </pc:picChg>
      </pc:sldChg>
      <pc:sldChg chg="addSp modSp mod modAnim">
        <pc:chgData name="mansour farhat" userId="bed7c5799dc45719" providerId="LiveId" clId="{1E7C843E-730C-4120-8DD6-7933E839B3AB}" dt="2026-02-16T22:14:04.645" v="1533" actId="1076"/>
        <pc:sldMkLst>
          <pc:docMk/>
          <pc:sldMk cId="3015862183" sldId="289"/>
        </pc:sldMkLst>
        <pc:spChg chg="mod">
          <ac:chgData name="mansour farhat" userId="bed7c5799dc45719" providerId="LiveId" clId="{1E7C843E-730C-4120-8DD6-7933E839B3AB}" dt="2026-02-16T21:48:26.994" v="1360" actId="20577"/>
          <ac:spMkLst>
            <pc:docMk/>
            <pc:sldMk cId="3015862183" sldId="289"/>
            <ac:spMk id="2" creationId="{41118242-C05C-F86E-36A4-BDE7E4082565}"/>
          </ac:spMkLst>
        </pc:spChg>
        <pc:spChg chg="mod">
          <ac:chgData name="mansour farhat" userId="bed7c5799dc45719" providerId="LiveId" clId="{1E7C843E-730C-4120-8DD6-7933E839B3AB}" dt="2026-02-16T22:14:03.947" v="1532" actId="14100"/>
          <ac:spMkLst>
            <pc:docMk/>
            <pc:sldMk cId="3015862183" sldId="289"/>
            <ac:spMk id="3" creationId="{3E64997A-EFEE-0B23-F20A-4CFDC0758810}"/>
          </ac:spMkLst>
        </pc:spChg>
        <pc:picChg chg="add mod">
          <ac:chgData name="mansour farhat" userId="bed7c5799dc45719" providerId="LiveId" clId="{1E7C843E-730C-4120-8DD6-7933E839B3AB}" dt="2026-02-16T22:14:04.645" v="1533" actId="1076"/>
          <ac:picMkLst>
            <pc:docMk/>
            <pc:sldMk cId="3015862183" sldId="289"/>
            <ac:picMk id="7" creationId="{AFAB10A1-4DE2-AC4D-CE64-A4761E9C67E8}"/>
          </ac:picMkLst>
        </pc:picChg>
      </pc:sldChg>
      <pc:sldChg chg="addSp modSp mod modAnim">
        <pc:chgData name="mansour farhat" userId="bed7c5799dc45719" providerId="LiveId" clId="{1E7C843E-730C-4120-8DD6-7933E839B3AB}" dt="2026-02-16T22:15:28.708" v="1541" actId="1076"/>
        <pc:sldMkLst>
          <pc:docMk/>
          <pc:sldMk cId="3042883900" sldId="290"/>
        </pc:sldMkLst>
        <pc:spChg chg="mod">
          <ac:chgData name="mansour farhat" userId="bed7c5799dc45719" providerId="LiveId" clId="{1E7C843E-730C-4120-8DD6-7933E839B3AB}" dt="2026-02-16T21:48:54.974" v="1366"/>
          <ac:spMkLst>
            <pc:docMk/>
            <pc:sldMk cId="3042883900" sldId="290"/>
            <ac:spMk id="2" creationId="{4657E6B3-256E-5186-C59B-513CF1DF82BF}"/>
          </ac:spMkLst>
        </pc:spChg>
        <pc:spChg chg="mod">
          <ac:chgData name="mansour farhat" userId="bed7c5799dc45719" providerId="LiveId" clId="{1E7C843E-730C-4120-8DD6-7933E839B3AB}" dt="2026-02-16T22:15:28.119" v="1540" actId="14100"/>
          <ac:spMkLst>
            <pc:docMk/>
            <pc:sldMk cId="3042883900" sldId="290"/>
            <ac:spMk id="3" creationId="{E72CB864-8F55-99CB-59E0-1955EECE73AE}"/>
          </ac:spMkLst>
        </pc:spChg>
        <pc:picChg chg="add mod">
          <ac:chgData name="mansour farhat" userId="bed7c5799dc45719" providerId="LiveId" clId="{1E7C843E-730C-4120-8DD6-7933E839B3AB}" dt="2026-02-16T22:15:28.708" v="1541" actId="1076"/>
          <ac:picMkLst>
            <pc:docMk/>
            <pc:sldMk cId="3042883900" sldId="290"/>
            <ac:picMk id="7" creationId="{62BCF236-2D64-4F8E-6C06-E51D65167998}"/>
          </ac:picMkLst>
        </pc:picChg>
      </pc:sldChg>
      <pc:sldChg chg="addSp modSp mod modAnim">
        <pc:chgData name="mansour farhat" userId="bed7c5799dc45719" providerId="LiveId" clId="{1E7C843E-730C-4120-8DD6-7933E839B3AB}" dt="2026-02-16T22:15:52.196" v="1547" actId="1076"/>
        <pc:sldMkLst>
          <pc:docMk/>
          <pc:sldMk cId="3654293548" sldId="291"/>
        </pc:sldMkLst>
        <pc:spChg chg="mod">
          <ac:chgData name="mansour farhat" userId="bed7c5799dc45719" providerId="LiveId" clId="{1E7C843E-730C-4120-8DD6-7933E839B3AB}" dt="2026-02-16T22:15:32.981" v="1542" actId="1076"/>
          <ac:spMkLst>
            <pc:docMk/>
            <pc:sldMk cId="3654293548" sldId="291"/>
            <ac:spMk id="2" creationId="{CA1392C5-9164-AE9D-1102-DCFD64F2B1DA}"/>
          </ac:spMkLst>
        </pc:spChg>
        <pc:spChg chg="mod">
          <ac:chgData name="mansour farhat" userId="bed7c5799dc45719" providerId="LiveId" clId="{1E7C843E-730C-4120-8DD6-7933E839B3AB}" dt="2026-02-16T22:15:51.689" v="1546" actId="14100"/>
          <ac:spMkLst>
            <pc:docMk/>
            <pc:sldMk cId="3654293548" sldId="291"/>
            <ac:spMk id="3" creationId="{9B7391C1-D576-6ABB-1EB4-027922F172A3}"/>
          </ac:spMkLst>
        </pc:spChg>
        <pc:picChg chg="add mod">
          <ac:chgData name="mansour farhat" userId="bed7c5799dc45719" providerId="LiveId" clId="{1E7C843E-730C-4120-8DD6-7933E839B3AB}" dt="2026-02-16T22:15:52.196" v="1547" actId="1076"/>
          <ac:picMkLst>
            <pc:docMk/>
            <pc:sldMk cId="3654293548" sldId="291"/>
            <ac:picMk id="7" creationId="{68EBB17B-A12B-303C-02B6-D844A172494A}"/>
          </ac:picMkLst>
        </pc:picChg>
      </pc:sldChg>
      <pc:sldChg chg="addSp modSp mod modAnim">
        <pc:chgData name="mansour farhat" userId="bed7c5799dc45719" providerId="LiveId" clId="{1E7C843E-730C-4120-8DD6-7933E839B3AB}" dt="2026-02-16T22:16:14.575" v="1551" actId="1076"/>
        <pc:sldMkLst>
          <pc:docMk/>
          <pc:sldMk cId="1363627584" sldId="292"/>
        </pc:sldMkLst>
        <pc:spChg chg="mod">
          <ac:chgData name="mansour farhat" userId="bed7c5799dc45719" providerId="LiveId" clId="{1E7C843E-730C-4120-8DD6-7933E839B3AB}" dt="2026-02-16T21:53:27.065" v="1392"/>
          <ac:spMkLst>
            <pc:docMk/>
            <pc:sldMk cId="1363627584" sldId="292"/>
            <ac:spMk id="2" creationId="{707E289B-D884-4005-9A01-E4026BCC8449}"/>
          </ac:spMkLst>
        </pc:spChg>
        <pc:spChg chg="mod">
          <ac:chgData name="mansour farhat" userId="bed7c5799dc45719" providerId="LiveId" clId="{1E7C843E-730C-4120-8DD6-7933E839B3AB}" dt="2026-02-16T22:15:57.104" v="1548" actId="14100"/>
          <ac:spMkLst>
            <pc:docMk/>
            <pc:sldMk cId="1363627584" sldId="292"/>
            <ac:spMk id="3" creationId="{D3654348-1706-419D-F13A-1490B1AFBE46}"/>
          </ac:spMkLst>
        </pc:spChg>
        <pc:picChg chg="add mod">
          <ac:chgData name="mansour farhat" userId="bed7c5799dc45719" providerId="LiveId" clId="{1E7C843E-730C-4120-8DD6-7933E839B3AB}" dt="2026-02-16T22:16:14.575" v="1551" actId="1076"/>
          <ac:picMkLst>
            <pc:docMk/>
            <pc:sldMk cId="1363627584" sldId="292"/>
            <ac:picMk id="7" creationId="{4117D87A-B951-D246-208B-A0FAB92ECC59}"/>
          </ac:picMkLst>
        </pc:picChg>
      </pc:sldChg>
      <pc:sldChg chg="addSp modSp add mod modAnim">
        <pc:chgData name="mansour farhat" userId="bed7c5799dc45719" providerId="LiveId" clId="{1E7C843E-730C-4120-8DD6-7933E839B3AB}" dt="2026-02-16T22:16:41.302" v="1556" actId="1076"/>
        <pc:sldMkLst>
          <pc:docMk/>
          <pc:sldMk cId="4037495540" sldId="293"/>
        </pc:sldMkLst>
        <pc:spChg chg="mod">
          <ac:chgData name="mansour farhat" userId="bed7c5799dc45719" providerId="LiveId" clId="{1E7C843E-730C-4120-8DD6-7933E839B3AB}" dt="2026-02-16T21:53:58.584" v="1400" actId="1076"/>
          <ac:spMkLst>
            <pc:docMk/>
            <pc:sldMk cId="4037495540" sldId="293"/>
            <ac:spMk id="2" creationId="{3BFBC9C2-9925-F6DF-3FFE-0BA0C48F6A5A}"/>
          </ac:spMkLst>
        </pc:spChg>
        <pc:spChg chg="mod">
          <ac:chgData name="mansour farhat" userId="bed7c5799dc45719" providerId="LiveId" clId="{1E7C843E-730C-4120-8DD6-7933E839B3AB}" dt="2026-02-16T21:54:34.426" v="1411" actId="14"/>
          <ac:spMkLst>
            <pc:docMk/>
            <pc:sldMk cId="4037495540" sldId="293"/>
            <ac:spMk id="3" creationId="{0049C24B-2B90-4BB8-61F6-F619C86CC7DC}"/>
          </ac:spMkLst>
        </pc:spChg>
        <pc:picChg chg="add mod">
          <ac:chgData name="mansour farhat" userId="bed7c5799dc45719" providerId="LiveId" clId="{1E7C843E-730C-4120-8DD6-7933E839B3AB}" dt="2026-02-16T22:16:41.302" v="1556" actId="1076"/>
          <ac:picMkLst>
            <pc:docMk/>
            <pc:sldMk cId="4037495540" sldId="293"/>
            <ac:picMk id="7" creationId="{7619B337-6831-F0AB-7A4A-A35C3509ED1B}"/>
          </ac:picMkLst>
        </pc:picChg>
      </pc:sldChg>
      <pc:sldChg chg="addSp modSp add mod modAnim">
        <pc:chgData name="mansour farhat" userId="bed7c5799dc45719" providerId="LiveId" clId="{1E7C843E-730C-4120-8DD6-7933E839B3AB}" dt="2026-02-16T22:16:47.976" v="1559" actId="14100"/>
        <pc:sldMkLst>
          <pc:docMk/>
          <pc:sldMk cId="1152679663" sldId="294"/>
        </pc:sldMkLst>
        <pc:spChg chg="mod">
          <ac:chgData name="mansour farhat" userId="bed7c5799dc45719" providerId="LiveId" clId="{1E7C843E-730C-4120-8DD6-7933E839B3AB}" dt="2026-02-16T21:54:47.952" v="1415" actId="1076"/>
          <ac:spMkLst>
            <pc:docMk/>
            <pc:sldMk cId="1152679663" sldId="294"/>
            <ac:spMk id="2" creationId="{4F681108-C15F-5BBA-CF8B-35FC2ED4BC72}"/>
          </ac:spMkLst>
        </pc:spChg>
        <pc:spChg chg="mod">
          <ac:chgData name="mansour farhat" userId="bed7c5799dc45719" providerId="LiveId" clId="{1E7C843E-730C-4120-8DD6-7933E839B3AB}" dt="2026-02-16T21:54:54.728" v="1417" actId="14100"/>
          <ac:spMkLst>
            <pc:docMk/>
            <pc:sldMk cId="1152679663" sldId="294"/>
            <ac:spMk id="3" creationId="{3C0087C7-1151-2952-CE4A-6C65EF360D8A}"/>
          </ac:spMkLst>
        </pc:spChg>
        <pc:picChg chg="add mod">
          <ac:chgData name="mansour farhat" userId="bed7c5799dc45719" providerId="LiveId" clId="{1E7C843E-730C-4120-8DD6-7933E839B3AB}" dt="2026-02-16T22:16:47.976" v="1559" actId="14100"/>
          <ac:picMkLst>
            <pc:docMk/>
            <pc:sldMk cId="1152679663" sldId="294"/>
            <ac:picMk id="7" creationId="{145A430A-4EDD-8B89-6E5B-3EF01F40937E}"/>
          </ac:picMkLst>
        </pc:picChg>
      </pc:sldChg>
      <pc:sldChg chg="addSp modSp add mod replId modAnim">
        <pc:chgData name="mansour farhat" userId="bed7c5799dc45719" providerId="LiveId" clId="{1E7C843E-730C-4120-8DD6-7933E839B3AB}" dt="2026-02-16T22:17:26.107" v="1565" actId="1076"/>
        <pc:sldMkLst>
          <pc:docMk/>
          <pc:sldMk cId="3037987656" sldId="295"/>
        </pc:sldMkLst>
        <pc:spChg chg="mod">
          <ac:chgData name="mansour farhat" userId="bed7c5799dc45719" providerId="LiveId" clId="{1E7C843E-730C-4120-8DD6-7933E839B3AB}" dt="2026-02-16T21:55:07.404" v="1422"/>
          <ac:spMkLst>
            <pc:docMk/>
            <pc:sldMk cId="3037987656" sldId="295"/>
            <ac:spMk id="2" creationId="{007F73AA-9E62-0E20-768E-D230AC642594}"/>
          </ac:spMkLst>
        </pc:spChg>
        <pc:spChg chg="mod">
          <ac:chgData name="mansour farhat" userId="bed7c5799dc45719" providerId="LiveId" clId="{1E7C843E-730C-4120-8DD6-7933E839B3AB}" dt="2026-02-16T22:17:25.004" v="1564" actId="27636"/>
          <ac:spMkLst>
            <pc:docMk/>
            <pc:sldMk cId="3037987656" sldId="295"/>
            <ac:spMk id="3" creationId="{58250A1D-4B2E-2ED3-D602-7F8F2FC45FC8}"/>
          </ac:spMkLst>
        </pc:spChg>
        <pc:picChg chg="add mod">
          <ac:chgData name="mansour farhat" userId="bed7c5799dc45719" providerId="LiveId" clId="{1E7C843E-730C-4120-8DD6-7933E839B3AB}" dt="2026-02-16T22:17:26.107" v="1565" actId="1076"/>
          <ac:picMkLst>
            <pc:docMk/>
            <pc:sldMk cId="3037987656" sldId="295"/>
            <ac:picMk id="7" creationId="{3A8426B9-5206-06EB-A168-03EA92DBA8A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71AFF-0E73-4EB8-BCF0-41320980BCAA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84996-7748-4ED3-AEA1-AB698CA94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begin with a simple analogy.</a:t>
            </a:r>
          </a:p>
          <a:p>
            <a:r>
              <a:rPr lang="en-US" dirty="0"/>
              <a:t>Imagine you are a pilot sitting in the cockpit. The engines are running. Passengers are buckled in. You are ready to take off.</a:t>
            </a:r>
          </a:p>
          <a:p>
            <a:r>
              <a:rPr lang="en-US" dirty="0"/>
              <a:t>But before you touch the throttle, you pull out a checklist. And sitting next to you is a co-pilot verifying every switch and dial.</a:t>
            </a:r>
          </a:p>
          <a:p>
            <a:r>
              <a:rPr lang="en-US" dirty="0"/>
              <a:t>Or think about publishing. Even a Pulitzer Prize-winning writer has an editor review the final draft before it goes to print.</a:t>
            </a:r>
          </a:p>
          <a:p>
            <a:r>
              <a:rPr lang="en-US" dirty="0"/>
              <a:t>Why?</a:t>
            </a:r>
          </a:p>
          <a:p>
            <a:r>
              <a:rPr lang="en-US" dirty="0"/>
              <a:t>Because humans are prone to error.</a:t>
            </a:r>
          </a:p>
          <a:p>
            <a:r>
              <a:rPr lang="en-US" dirty="0"/>
              <a:t>No matter how experienced we are, when we are close to our own work, we can miss things.</a:t>
            </a:r>
          </a:p>
          <a:p>
            <a:r>
              <a:rPr lang="en-US" dirty="0"/>
              <a:t>In auditing, that final safeguard — that second set of independent eyes — is called the </a:t>
            </a:r>
            <a:r>
              <a:rPr lang="en-US" b="1" dirty="0"/>
              <a:t>Engagement Quality Review</a:t>
            </a:r>
            <a:r>
              <a:rPr lang="en-US" dirty="0"/>
              <a:t>, or EQR.</a:t>
            </a:r>
          </a:p>
          <a:p>
            <a:r>
              <a:rPr lang="en-US" dirty="0"/>
              <a:t>Now let’s define exactly what that 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4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Is an Engagement Quality Review (EQR)?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The standards define an engagement quality review very precisely.</a:t>
            </a:r>
          </a:p>
          <a:p>
            <a:r>
              <a:rPr lang="en-US" dirty="0"/>
              <a:t>It is an </a:t>
            </a:r>
            <a:r>
              <a:rPr lang="en-US" b="1" dirty="0"/>
              <a:t>independent and objective assessment</a:t>
            </a:r>
            <a:r>
              <a:rPr lang="en-US" dirty="0"/>
              <a:t> of the significant judgments made by the engagement team and the conclusions they reached.</a:t>
            </a:r>
          </a:p>
          <a:p>
            <a:r>
              <a:rPr lang="en-US" dirty="0"/>
              <a:t>Notice something important.</a:t>
            </a:r>
          </a:p>
          <a:p>
            <a:r>
              <a:rPr lang="en-US" dirty="0"/>
              <a:t>The reviewer is not recalculating every invoice or repeating the entire audit.</a:t>
            </a:r>
          </a:p>
          <a:p>
            <a:r>
              <a:rPr lang="en-US" dirty="0"/>
              <a:t>They are assessing the </a:t>
            </a:r>
            <a:r>
              <a:rPr lang="en-US" b="1" dirty="0"/>
              <a:t>judgments</a:t>
            </a:r>
            <a:r>
              <a:rPr lang="en-US" dirty="0"/>
              <a:t> and the </a:t>
            </a:r>
            <a:r>
              <a:rPr lang="en-US" b="1" dirty="0"/>
              <a:t>conclusions</a:t>
            </a:r>
            <a:r>
              <a:rPr lang="en-US" dirty="0"/>
              <a:t>.</a:t>
            </a:r>
          </a:p>
          <a:p>
            <a:r>
              <a:rPr lang="en-US" dirty="0"/>
              <a:t>And there is one critical timing rule.</a:t>
            </a:r>
          </a:p>
          <a:p>
            <a:r>
              <a:rPr lang="en-US" dirty="0"/>
              <a:t>The EQR must be completed </a:t>
            </a:r>
            <a:r>
              <a:rPr lang="en-US" b="1" dirty="0"/>
              <a:t>before the report is issued</a:t>
            </a:r>
            <a:r>
              <a:rPr lang="en-US" dirty="0"/>
              <a:t>.</a:t>
            </a:r>
          </a:p>
          <a:p>
            <a:r>
              <a:rPr lang="en-US" dirty="0"/>
              <a:t>If the review is not complete, the report does not go out the door.</a:t>
            </a:r>
          </a:p>
          <a:p>
            <a:r>
              <a:rPr lang="en-US" dirty="0"/>
              <a:t>This is not a post-mortem review.</a:t>
            </a:r>
            <a:br>
              <a:rPr lang="en-US" dirty="0"/>
            </a:br>
            <a:r>
              <a:rPr lang="en-US" dirty="0"/>
              <a:t>It is a pre-release gatekeeper.</a:t>
            </a:r>
          </a:p>
          <a:p>
            <a:r>
              <a:rPr lang="en-US" dirty="0"/>
              <a:t>Now let’s clarify what the EQR is not.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55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the EQR Is NOT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Many students assume the EQR is simply a second audit.</a:t>
            </a:r>
          </a:p>
          <a:p>
            <a:r>
              <a:rPr lang="en-US" dirty="0"/>
              <a:t>It is not.</a:t>
            </a:r>
          </a:p>
          <a:p>
            <a:r>
              <a:rPr lang="en-US" dirty="0"/>
              <a:t>The reviewer does not redo every procedure.</a:t>
            </a:r>
            <a:br>
              <a:rPr lang="en-US" dirty="0"/>
            </a:br>
            <a:r>
              <a:rPr lang="en-US" dirty="0"/>
              <a:t>They do not reperform all calculations.</a:t>
            </a:r>
          </a:p>
          <a:p>
            <a:r>
              <a:rPr lang="en-US" dirty="0"/>
              <a:t>Instead, the EQR is highly focused.</a:t>
            </a:r>
          </a:p>
          <a:p>
            <a:r>
              <a:rPr lang="en-US" dirty="0"/>
              <a:t>It targets complex areas, high-risk decisions, and major professional judgments.</a:t>
            </a:r>
          </a:p>
          <a:p>
            <a:r>
              <a:rPr lang="en-US" dirty="0"/>
              <a:t>The purpose is efficiency and effectiveness.</a:t>
            </a:r>
          </a:p>
          <a:p>
            <a:r>
              <a:rPr lang="en-US" dirty="0"/>
              <a:t>We are not looking for arithmetic mistakes — we are evaluating whether key decisions are defensible.</a:t>
            </a:r>
          </a:p>
          <a:p>
            <a:r>
              <a:rPr lang="en-US" dirty="0"/>
              <a:t>So why is the focus always on “significant judgments”?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88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Why Focus on Significant Judgments?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In auditing, some things are objective.</a:t>
            </a:r>
          </a:p>
          <a:p>
            <a:r>
              <a:rPr lang="en-US" dirty="0"/>
              <a:t>Cash can be counted.</a:t>
            </a:r>
            <a:br>
              <a:rPr lang="en-US" dirty="0"/>
            </a:br>
            <a:r>
              <a:rPr lang="en-US" dirty="0"/>
              <a:t>Invoices can be confirmed.</a:t>
            </a:r>
            <a:br>
              <a:rPr lang="en-US" dirty="0"/>
            </a:br>
            <a:r>
              <a:rPr lang="en-US" dirty="0"/>
              <a:t>Mathematics can be recalculated.</a:t>
            </a:r>
          </a:p>
          <a:p>
            <a:r>
              <a:rPr lang="en-US" dirty="0"/>
              <a:t>But consider valuation of goodwill.</a:t>
            </a:r>
            <a:br>
              <a:rPr lang="en-US" dirty="0"/>
            </a:br>
            <a:r>
              <a:rPr lang="en-US" dirty="0"/>
              <a:t>Revenue recognition for complex contracts.</a:t>
            </a:r>
            <a:br>
              <a:rPr lang="en-US" dirty="0"/>
            </a:br>
            <a:r>
              <a:rPr lang="en-US" dirty="0"/>
              <a:t>Litigation reserves.</a:t>
            </a:r>
            <a:br>
              <a:rPr lang="en-US" dirty="0"/>
            </a:br>
            <a:r>
              <a:rPr lang="en-US" dirty="0"/>
              <a:t>Fair value estimates.</a:t>
            </a:r>
          </a:p>
          <a:p>
            <a:r>
              <a:rPr lang="en-US" dirty="0"/>
              <a:t>These involve assumptions.</a:t>
            </a:r>
          </a:p>
          <a:p>
            <a:r>
              <a:rPr lang="en-US" dirty="0"/>
              <a:t>They involve professional judgment.</a:t>
            </a:r>
          </a:p>
          <a:p>
            <a:r>
              <a:rPr lang="en-US" dirty="0"/>
              <a:t>And judgment is where error — or bias — can creep in.</a:t>
            </a:r>
          </a:p>
          <a:p>
            <a:r>
              <a:rPr lang="en-US" dirty="0"/>
              <a:t>The EQR exists to challenge those judgments.</a:t>
            </a:r>
          </a:p>
          <a:p>
            <a:r>
              <a:rPr lang="en-US" dirty="0"/>
              <a:t>Now, who is qualified to play this powerful role?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62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Who Can Be an Engagement Quality Reviewer?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The standards set a very high bar.</a:t>
            </a:r>
          </a:p>
          <a:p>
            <a:r>
              <a:rPr lang="en-US" dirty="0"/>
              <a:t>The reviewer must be a partner or another qualified individual with sufficient competence and experience.</a:t>
            </a:r>
          </a:p>
          <a:p>
            <a:r>
              <a:rPr lang="en-US" dirty="0"/>
              <a:t>They must comply with all ethical and independence requirements.</a:t>
            </a:r>
          </a:p>
          <a:p>
            <a:r>
              <a:rPr lang="en-US" dirty="0"/>
              <a:t>And here is the golden rule:</a:t>
            </a:r>
          </a:p>
          <a:p>
            <a:r>
              <a:rPr lang="en-US" dirty="0"/>
              <a:t>They cannot be part of the engagement team.</a:t>
            </a:r>
          </a:p>
          <a:p>
            <a:r>
              <a:rPr lang="en-US" dirty="0"/>
              <a:t>You cannot review your own work.</a:t>
            </a:r>
          </a:p>
          <a:p>
            <a:r>
              <a:rPr lang="en-US" dirty="0"/>
              <a:t>Independence is foundational. Let’s expand on that.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54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Independence: The Load-Bearing Requirement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If independence is compromised, the entire process collapses.</a:t>
            </a:r>
          </a:p>
          <a:p>
            <a:r>
              <a:rPr lang="en-US" dirty="0"/>
              <a:t>If you helped determine the allowance for doubtful accounts, you cannot objectively review that estimate later.</a:t>
            </a:r>
          </a:p>
          <a:p>
            <a:r>
              <a:rPr lang="en-US" dirty="0"/>
              <a:t>That would create a self-review threat.</a:t>
            </a:r>
          </a:p>
          <a:p>
            <a:r>
              <a:rPr lang="en-US" dirty="0"/>
              <a:t>The reviewer must be an outsider on the inside.</a:t>
            </a:r>
          </a:p>
          <a:p>
            <a:r>
              <a:rPr lang="en-US" dirty="0"/>
              <a:t>They are inside the firm — but outside the engagement.</a:t>
            </a:r>
          </a:p>
          <a:p>
            <a:r>
              <a:rPr lang="en-US" dirty="0"/>
              <a:t>This structure preserves objectivity and skepticism.</a:t>
            </a:r>
          </a:p>
          <a:p>
            <a:r>
              <a:rPr lang="en-US" dirty="0"/>
              <a:t>Now, partners are busy. Can the reviewer get help?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50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Can the Reviewer Use Assistants?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Yes, assistance is permitted.</a:t>
            </a:r>
          </a:p>
          <a:p>
            <a:r>
              <a:rPr lang="en-US" dirty="0"/>
              <a:t>But responsibility cannot be delegated.</a:t>
            </a:r>
          </a:p>
          <a:p>
            <a:r>
              <a:rPr lang="en-US" dirty="0"/>
              <a:t>The engagement quality reviewer retains overall responsibility for the review.</a:t>
            </a:r>
          </a:p>
          <a:p>
            <a:r>
              <a:rPr lang="en-US" dirty="0"/>
              <a:t>They determine how much supervision is required.</a:t>
            </a:r>
          </a:p>
          <a:p>
            <a:r>
              <a:rPr lang="en-US" dirty="0"/>
              <a:t>If something is missed, the reviewer cannot blame the assistant.</a:t>
            </a:r>
          </a:p>
          <a:p>
            <a:r>
              <a:rPr lang="en-US" dirty="0"/>
              <a:t>The accountability remains with the reviewer.</a:t>
            </a:r>
          </a:p>
          <a:p>
            <a:r>
              <a:rPr lang="en-US" dirty="0"/>
              <a:t>Now let’s talk about when this review is required.</a:t>
            </a:r>
          </a:p>
          <a:p>
            <a:r>
              <a:rPr lang="en-US" dirty="0"/>
              <a:t>Does every audit need one?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17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When Is an EQR Required? (Legal Requirements)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Some engagements require an EQR because the law says so.</a:t>
            </a:r>
          </a:p>
          <a:p>
            <a:r>
              <a:rPr lang="en-US" dirty="0"/>
              <a:t>Examples include:</a:t>
            </a:r>
          </a:p>
          <a:p>
            <a:r>
              <a:rPr lang="en-US" dirty="0"/>
              <a:t>Governmental entities.</a:t>
            </a:r>
            <a:br>
              <a:rPr lang="en-US" dirty="0"/>
            </a:br>
            <a:r>
              <a:rPr lang="en-US" dirty="0"/>
              <a:t>Financial institutions such as banks.</a:t>
            </a:r>
            <a:br>
              <a:rPr lang="en-US" dirty="0"/>
            </a:br>
            <a:r>
              <a:rPr lang="en-US" dirty="0"/>
              <a:t>Entities under court supervision, like liquidations.</a:t>
            </a:r>
          </a:p>
          <a:p>
            <a:r>
              <a:rPr lang="en-US" dirty="0"/>
              <a:t>These involve public interest and systemic risk.</a:t>
            </a:r>
          </a:p>
          <a:p>
            <a:r>
              <a:rPr lang="en-US" dirty="0"/>
              <a:t>When taxpayer money or the banking system is involved, an additional safeguard is mandatory.</a:t>
            </a:r>
          </a:p>
          <a:p>
            <a:r>
              <a:rPr lang="en-US" dirty="0"/>
              <a:t>But not all triggers are legal. Some are risk-based.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99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When Is an EQR Required? (Risk-Based)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Firms must also consider risk.</a:t>
            </a:r>
          </a:p>
          <a:p>
            <a:r>
              <a:rPr lang="en-US" dirty="0"/>
              <a:t>An EQR may be required when:</a:t>
            </a:r>
          </a:p>
          <a:p>
            <a:r>
              <a:rPr lang="en-US" dirty="0"/>
              <a:t>The engagement is highly complex.</a:t>
            </a:r>
            <a:br>
              <a:rPr lang="en-US" dirty="0"/>
            </a:br>
            <a:r>
              <a:rPr lang="en-US" dirty="0"/>
              <a:t>Significant professional judgment is involved.</a:t>
            </a:r>
            <a:br>
              <a:rPr lang="en-US" dirty="0"/>
            </a:br>
            <a:r>
              <a:rPr lang="en-US" dirty="0"/>
              <a:t>Significant issues have already been identified.</a:t>
            </a:r>
          </a:p>
          <a:p>
            <a:r>
              <a:rPr lang="en-US" dirty="0"/>
              <a:t>For example:</a:t>
            </a:r>
          </a:p>
          <a:p>
            <a:r>
              <a:rPr lang="en-US" dirty="0"/>
              <a:t>A technology company with complex revenue arrangements.</a:t>
            </a:r>
            <a:br>
              <a:rPr lang="en-US" dirty="0"/>
            </a:br>
            <a:r>
              <a:rPr lang="en-US" dirty="0"/>
              <a:t>A company with prior restatements.</a:t>
            </a:r>
            <a:br>
              <a:rPr lang="en-US" dirty="0"/>
            </a:br>
            <a:r>
              <a:rPr lang="en-US" dirty="0"/>
              <a:t>An entity with material internal control weaknesses.</a:t>
            </a:r>
          </a:p>
          <a:p>
            <a:r>
              <a:rPr lang="en-US" dirty="0"/>
              <a:t>The greater the risk, the greater the need for independent review.</a:t>
            </a:r>
          </a:p>
          <a:p>
            <a:r>
              <a:rPr lang="en-US" dirty="0"/>
              <a:t>So what does the reviewer actually do once appointed?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7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– The Core Mission: Protecting Public Interest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Before we discuss procedures, let’s remember the purpose.</a:t>
            </a:r>
          </a:p>
          <a:p>
            <a:r>
              <a:rPr lang="en-US" dirty="0"/>
              <a:t>The EQR protects the public interest.</a:t>
            </a:r>
          </a:p>
          <a:p>
            <a:r>
              <a:rPr lang="en-US" dirty="0"/>
              <a:t>It ensures engagements are performed consistently and at a high level of quality.</a:t>
            </a:r>
          </a:p>
          <a:p>
            <a:r>
              <a:rPr lang="en-US" dirty="0"/>
              <a:t>It transforms “Trust me” into “Trust the process.”</a:t>
            </a:r>
          </a:p>
          <a:p>
            <a:r>
              <a:rPr lang="en-US" dirty="0"/>
              <a:t>Now let’s examine what the reviewer actually does in practice.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07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Does the Reviewer Actually Do?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The reviewer begins by understanding the entity and the engagement.</a:t>
            </a:r>
          </a:p>
          <a:p>
            <a:r>
              <a:rPr lang="en-US" dirty="0"/>
              <a:t>They discuss significant matters with the engagement partner.</a:t>
            </a:r>
          </a:p>
          <a:p>
            <a:r>
              <a:rPr lang="en-US" dirty="0"/>
              <a:t>They review documentation related to significant judgments.</a:t>
            </a:r>
          </a:p>
          <a:p>
            <a:r>
              <a:rPr lang="en-US" dirty="0"/>
              <a:t>They evaluate compliance with ethical and independence requirements.</a:t>
            </a:r>
          </a:p>
          <a:p>
            <a:r>
              <a:rPr lang="en-US" dirty="0"/>
              <a:t>They assess whether appropriate consultation occurred.</a:t>
            </a:r>
          </a:p>
          <a:p>
            <a:r>
              <a:rPr lang="en-US" dirty="0"/>
              <a:t>They review financial statements.</a:t>
            </a:r>
          </a:p>
          <a:p>
            <a:r>
              <a:rPr lang="en-US" dirty="0"/>
              <a:t>For GAAS engagements, they evaluate whether the engagement partner was sufficiently involved.</a:t>
            </a:r>
          </a:p>
          <a:p>
            <a:r>
              <a:rPr lang="en-US" dirty="0"/>
              <a:t>Notice the theme — focus on judgment, leadership, and quality.</a:t>
            </a:r>
          </a:p>
          <a:p>
            <a:r>
              <a:rPr lang="en-US" dirty="0"/>
              <a:t>Let’s zoom in on consultation.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41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Evaluating Consultation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Did the team consult specialists when necessary?</a:t>
            </a:r>
          </a:p>
          <a:p>
            <a:r>
              <a:rPr lang="en-US" dirty="0"/>
              <a:t>Did they involve tax experts for complex tax matters?</a:t>
            </a:r>
          </a:p>
          <a:p>
            <a:r>
              <a:rPr lang="en-US" dirty="0"/>
              <a:t>Did they use valuation experts when estimating fair value?</a:t>
            </a:r>
          </a:p>
          <a:p>
            <a:r>
              <a:rPr lang="en-US" dirty="0"/>
              <a:t>And just as important — did they follow the advice they received?</a:t>
            </a:r>
          </a:p>
          <a:p>
            <a:r>
              <a:rPr lang="en-US" dirty="0"/>
              <a:t>Failure to consult may signal overconfidence or negligence.</a:t>
            </a:r>
          </a:p>
          <a:p>
            <a:r>
              <a:rPr lang="en-US" dirty="0"/>
              <a:t>The reviewer checks for humility and proper escalation.</a:t>
            </a:r>
          </a:p>
          <a:p>
            <a:r>
              <a:rPr lang="en-US" dirty="0"/>
              <a:t>Now, for GAAS engagements, there is another key check.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1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Evaluating Partner Involvement (GAAS)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The reviewer must assess whether the engagement partner was sufficiently involved.</a:t>
            </a:r>
          </a:p>
          <a:p>
            <a:r>
              <a:rPr lang="en-US" dirty="0"/>
              <a:t>Was the partner directing strategy?</a:t>
            </a:r>
          </a:p>
          <a:p>
            <a:r>
              <a:rPr lang="en-US" dirty="0"/>
              <a:t>Were they engaged at key stages?</a:t>
            </a:r>
          </a:p>
          <a:p>
            <a:r>
              <a:rPr lang="en-US" dirty="0"/>
              <a:t>Or did they simply appear at the end to sign the report?</a:t>
            </a:r>
          </a:p>
          <a:p>
            <a:r>
              <a:rPr lang="en-US" dirty="0"/>
              <a:t>Leadership involvement is essential for audit quality.</a:t>
            </a:r>
          </a:p>
          <a:p>
            <a:r>
              <a:rPr lang="en-US" dirty="0"/>
              <a:t>Now, what if the reviewer themselves becomes impaired?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43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Impairment of the Reviewer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Reviewers are human.</a:t>
            </a:r>
          </a:p>
          <a:p>
            <a:r>
              <a:rPr lang="en-US" dirty="0"/>
              <a:t>They may become impaired due to:</a:t>
            </a:r>
          </a:p>
          <a:p>
            <a:r>
              <a:rPr lang="en-US" dirty="0"/>
              <a:t>Changes in circumstances affecting competence.</a:t>
            </a:r>
            <a:br>
              <a:rPr lang="en-US" dirty="0"/>
            </a:br>
            <a:r>
              <a:rPr lang="en-US" dirty="0"/>
              <a:t>Insufficient time due to other commitments.</a:t>
            </a:r>
            <a:br>
              <a:rPr lang="en-US" dirty="0"/>
            </a:br>
            <a:r>
              <a:rPr lang="en-US" dirty="0"/>
              <a:t>Conflicts of interest.</a:t>
            </a:r>
          </a:p>
          <a:p>
            <a:r>
              <a:rPr lang="en-US" dirty="0"/>
              <a:t>If impaired, the firm must replace the reviewer.</a:t>
            </a:r>
          </a:p>
          <a:p>
            <a:r>
              <a:rPr lang="en-US" dirty="0"/>
              <a:t>The review cannot be skipped.</a:t>
            </a:r>
          </a:p>
          <a:p>
            <a:r>
              <a:rPr lang="en-US" dirty="0"/>
              <a:t>Quality cannot be compromised due to scheduling pressure.</a:t>
            </a:r>
          </a:p>
          <a:p>
            <a:r>
              <a:rPr lang="en-US" dirty="0"/>
              <a:t>Now we reach the most powerful aspect of the EQR.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85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Hard Stop Power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If the reviewer identifies unresolved concerns:</a:t>
            </a:r>
          </a:p>
          <a:p>
            <a:r>
              <a:rPr lang="en-US" dirty="0"/>
              <a:t>They notify the engagement partner.</a:t>
            </a:r>
          </a:p>
          <a:p>
            <a:r>
              <a:rPr lang="en-US" dirty="0"/>
              <a:t>If the issue is not resolved, it escalates to the firm.</a:t>
            </a:r>
          </a:p>
          <a:p>
            <a:r>
              <a:rPr lang="en-US" dirty="0"/>
              <a:t>And here is the critical rule:</a:t>
            </a:r>
          </a:p>
          <a:p>
            <a:r>
              <a:rPr lang="en-US" dirty="0"/>
              <a:t>The report cannot be issued until the review is complete and concerns are resolved.</a:t>
            </a:r>
          </a:p>
          <a:p>
            <a:r>
              <a:rPr lang="en-US" dirty="0"/>
              <a:t>This is veto power.</a:t>
            </a:r>
          </a:p>
          <a:p>
            <a:r>
              <a:rPr lang="en-US" dirty="0"/>
              <a:t>No earnings release.</a:t>
            </a:r>
            <a:br>
              <a:rPr lang="en-US" dirty="0"/>
            </a:br>
            <a:r>
              <a:rPr lang="en-US" dirty="0"/>
              <a:t>No filing.</a:t>
            </a:r>
            <a:br>
              <a:rPr lang="en-US" dirty="0"/>
            </a:br>
            <a:r>
              <a:rPr lang="en-US" dirty="0"/>
              <a:t>No report issuance.</a:t>
            </a:r>
          </a:p>
          <a:p>
            <a:r>
              <a:rPr lang="en-US" dirty="0"/>
              <a:t>The EQR is a mandatory firewall.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24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Firewall Effect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This friction is intentional.</a:t>
            </a:r>
          </a:p>
          <a:p>
            <a:r>
              <a:rPr lang="en-US" dirty="0"/>
              <a:t>It slows the process down at exactly the right moment.</a:t>
            </a:r>
          </a:p>
          <a:p>
            <a:r>
              <a:rPr lang="en-US" dirty="0"/>
              <a:t>It ensures errors are caught before they reach investors, lenders, and regulators.</a:t>
            </a:r>
          </a:p>
          <a:p>
            <a:r>
              <a:rPr lang="en-US" dirty="0"/>
              <a:t>In auditing, slowing down is often a feature — not a flaw.</a:t>
            </a:r>
          </a:p>
          <a:p>
            <a:r>
              <a:rPr lang="en-US" dirty="0"/>
              <a:t>Now let’s talk about documentation.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60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Experienced Practitioner Standard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Documentation must meet the experienced practitioner standard.</a:t>
            </a:r>
          </a:p>
          <a:p>
            <a:r>
              <a:rPr lang="en-US" dirty="0"/>
              <a:t>That means an experienced auditor with no prior involvement must be able to:</a:t>
            </a:r>
          </a:p>
          <a:p>
            <a:r>
              <a:rPr lang="en-US" dirty="0"/>
              <a:t>Understand the procedures performed.</a:t>
            </a:r>
            <a:br>
              <a:rPr lang="en-US" dirty="0"/>
            </a:br>
            <a:r>
              <a:rPr lang="en-US" dirty="0"/>
              <a:t>Understand their timing and extent.</a:t>
            </a:r>
            <a:br>
              <a:rPr lang="en-US" dirty="0"/>
            </a:br>
            <a:r>
              <a:rPr lang="en-US" dirty="0"/>
              <a:t>Understand the conclusions reached.</a:t>
            </a:r>
          </a:p>
          <a:p>
            <a:r>
              <a:rPr lang="en-US" dirty="0"/>
              <a:t>If it is not documented, it did not happen.</a:t>
            </a:r>
          </a:p>
          <a:p>
            <a:r>
              <a:rPr lang="en-US" dirty="0"/>
              <a:t>This is fundamental in auditing.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56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Required Documentation Elements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Documentation must include:</a:t>
            </a:r>
          </a:p>
          <a:p>
            <a:r>
              <a:rPr lang="en-US" dirty="0"/>
              <a:t>Names of the reviewer and assistants.</a:t>
            </a:r>
            <a:br>
              <a:rPr lang="en-US" dirty="0"/>
            </a:br>
            <a:r>
              <a:rPr lang="en-US" dirty="0"/>
              <a:t>Identification of documents reviewed.</a:t>
            </a:r>
            <a:br>
              <a:rPr lang="en-US" dirty="0"/>
            </a:br>
            <a:r>
              <a:rPr lang="en-US" dirty="0"/>
              <a:t>Concerns identified and how resolved.</a:t>
            </a:r>
            <a:br>
              <a:rPr lang="en-US" dirty="0"/>
            </a:br>
            <a:r>
              <a:rPr lang="en-US" dirty="0"/>
              <a:t>Confirmation the review complied with the firm’s quality management system.</a:t>
            </a:r>
            <a:br>
              <a:rPr lang="en-US" dirty="0"/>
            </a:br>
            <a:r>
              <a:rPr lang="en-US" dirty="0"/>
              <a:t>Date of completion.</a:t>
            </a:r>
          </a:p>
          <a:p>
            <a:r>
              <a:rPr lang="en-US" dirty="0"/>
              <a:t>And remember:</a:t>
            </a:r>
          </a:p>
          <a:p>
            <a:r>
              <a:rPr lang="en-US" dirty="0"/>
              <a:t>The EQR completion date must be on or before the report date.</a:t>
            </a:r>
          </a:p>
          <a:p>
            <a:r>
              <a:rPr lang="en-US" dirty="0"/>
              <a:t>The timeline must be provable.</a:t>
            </a:r>
          </a:p>
          <a:p>
            <a:r>
              <a:rPr lang="en-US" dirty="0"/>
              <a:t>Now let’s step back and see the big picture.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26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Big Picture: Process Over Personality</a:t>
            </a:r>
          </a:p>
          <a:p>
            <a:r>
              <a:rPr lang="en-US" b="1" dirty="0"/>
              <a:t>Presenter Transcript:</a:t>
            </a:r>
            <a:endParaRPr lang="en-US" dirty="0"/>
          </a:p>
          <a:p>
            <a:r>
              <a:rPr lang="en-US" dirty="0"/>
              <a:t>Audit quality does not depend on one brilliant partner.</a:t>
            </a:r>
          </a:p>
          <a:p>
            <a:r>
              <a:rPr lang="en-US" dirty="0"/>
              <a:t>It depends on structure.</a:t>
            </a:r>
          </a:p>
          <a:p>
            <a:r>
              <a:rPr lang="en-US" dirty="0"/>
              <a:t>Independence.</a:t>
            </a:r>
            <a:br>
              <a:rPr lang="en-US" dirty="0"/>
            </a:br>
            <a:r>
              <a:rPr lang="en-US" dirty="0"/>
              <a:t>Review.</a:t>
            </a:r>
            <a:br>
              <a:rPr lang="en-US" dirty="0"/>
            </a:br>
            <a:r>
              <a:rPr lang="en-US" dirty="0"/>
              <a:t>Escalation.</a:t>
            </a:r>
            <a:br>
              <a:rPr lang="en-US" dirty="0"/>
            </a:br>
            <a:r>
              <a:rPr lang="en-US" dirty="0"/>
              <a:t>Documentation.</a:t>
            </a:r>
          </a:p>
          <a:p>
            <a:r>
              <a:rPr lang="en-US" dirty="0"/>
              <a:t>The EQR institutionalizes professional skepticism.</a:t>
            </a:r>
          </a:p>
          <a:p>
            <a:r>
              <a:rPr lang="en-US" dirty="0"/>
              <a:t>It ensures that significant judgments are vetted — not assumed.</a:t>
            </a:r>
          </a:p>
          <a:p>
            <a:r>
              <a:rPr lang="en-US" dirty="0"/>
              <a:t>And that brings us to a final thought.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484996-7748-4ED3-AEA1-AB698CA9477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80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91420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Universal Safety Net: </a:t>
            </a:r>
            <a:br>
              <a:rPr lang="en-US" b="1" dirty="0"/>
            </a:br>
            <a:r>
              <a:rPr lang="en-US" b="1" dirty="0"/>
              <a:t>Engagement Quality Review (EQR)?</a:t>
            </a:r>
            <a:br>
              <a:rPr lang="en-US" b="1" dirty="0"/>
            </a:br>
            <a:br>
              <a:rPr lang="en-US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2" y="1189343"/>
            <a:ext cx="7211972" cy="51454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Think Like a Pilot or Editor</a:t>
            </a:r>
          </a:p>
          <a:p>
            <a:r>
              <a:rPr lang="en-US" dirty="0"/>
              <a:t>Before takeoff:</a:t>
            </a:r>
          </a:p>
          <a:p>
            <a:pPr lvl="1"/>
            <a:r>
              <a:rPr lang="en-US" dirty="0"/>
              <a:t>A pilot uses a checklist.</a:t>
            </a:r>
          </a:p>
          <a:p>
            <a:pPr lvl="1"/>
            <a:r>
              <a:rPr lang="en-US" dirty="0"/>
              <a:t>A co-pilot verifies every control.</a:t>
            </a:r>
          </a:p>
          <a:p>
            <a:pPr lvl="1"/>
            <a:r>
              <a:rPr lang="en-US" dirty="0"/>
              <a:t>No shortcuts.</a:t>
            </a:r>
          </a:p>
          <a:p>
            <a:r>
              <a:rPr lang="en-US" dirty="0"/>
              <a:t>Before publication:</a:t>
            </a:r>
          </a:p>
          <a:p>
            <a:pPr lvl="1"/>
            <a:r>
              <a:rPr lang="en-US" dirty="0"/>
              <a:t>Even award-winning writers are reviewed by editors.</a:t>
            </a:r>
          </a:p>
          <a:p>
            <a:pPr lvl="1"/>
            <a:r>
              <a:rPr lang="en-US" dirty="0"/>
              <a:t>A second set of eyes protects credibility.</a:t>
            </a:r>
          </a:p>
          <a:p>
            <a:r>
              <a:rPr lang="en-US" b="1" dirty="0"/>
              <a:t>Core Principle</a:t>
            </a:r>
          </a:p>
          <a:p>
            <a:r>
              <a:rPr lang="en-US" dirty="0"/>
              <a:t>Humans are prone to error.</a:t>
            </a:r>
            <a:br>
              <a:rPr lang="en-US" dirty="0"/>
            </a:br>
            <a:r>
              <a:rPr lang="en-US" dirty="0"/>
              <a:t>Complex work requires an independent final review.</a:t>
            </a:r>
          </a:p>
          <a:p>
            <a:r>
              <a:rPr lang="en-US" b="1" dirty="0"/>
              <a:t>In auditing, that final safeguard is the Engagement Quality Review (EQR).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42B536-0BCC-C926-BAB5-F7A4E092B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684" y="1429734"/>
            <a:ext cx="4338560" cy="430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Is an Engagement </a:t>
            </a:r>
            <a:br>
              <a:rPr lang="en-US" b="1" dirty="0"/>
            </a:br>
            <a:r>
              <a:rPr lang="en-US" b="1" dirty="0"/>
              <a:t>Quality Review (EQR)?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76" y="1131833"/>
            <a:ext cx="6563172" cy="5145437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Formal Definition</a:t>
            </a:r>
          </a:p>
          <a:p>
            <a:r>
              <a:rPr lang="en-US" dirty="0"/>
              <a:t>An EQR is:</a:t>
            </a:r>
          </a:p>
          <a:p>
            <a:pPr lvl="1"/>
            <a:r>
              <a:rPr lang="en-US" dirty="0"/>
              <a:t>An </a:t>
            </a:r>
            <a:r>
              <a:rPr lang="en-US" b="1" dirty="0"/>
              <a:t>independent</a:t>
            </a:r>
            <a:endParaRPr lang="en-US" dirty="0"/>
          </a:p>
          <a:p>
            <a:pPr lvl="1"/>
            <a:r>
              <a:rPr lang="en-US" b="1" dirty="0"/>
              <a:t>Objective</a:t>
            </a:r>
            <a:endParaRPr lang="en-US" dirty="0"/>
          </a:p>
          <a:p>
            <a:pPr lvl="1"/>
            <a:r>
              <a:rPr lang="en-US" dirty="0"/>
              <a:t>Assessment of:</a:t>
            </a:r>
          </a:p>
          <a:p>
            <a:pPr lvl="2"/>
            <a:r>
              <a:rPr lang="en-US" dirty="0"/>
              <a:t>Significant judgments</a:t>
            </a:r>
          </a:p>
          <a:p>
            <a:pPr lvl="2"/>
            <a:r>
              <a:rPr lang="en-US" dirty="0"/>
              <a:t>Conclusions reached by the engagement team</a:t>
            </a:r>
          </a:p>
          <a:p>
            <a:r>
              <a:rPr lang="en-US" b="1" dirty="0"/>
              <a:t>Critical Timing Element</a:t>
            </a:r>
          </a:p>
          <a:p>
            <a:pPr lvl="1"/>
            <a:r>
              <a:rPr lang="en-US" dirty="0"/>
              <a:t>Must be completed </a:t>
            </a:r>
            <a:r>
              <a:rPr lang="en-US" b="1" dirty="0"/>
              <a:t>before</a:t>
            </a:r>
            <a:r>
              <a:rPr lang="en-US" dirty="0"/>
              <a:t> the report is issued.</a:t>
            </a:r>
          </a:p>
          <a:p>
            <a:pPr lvl="1"/>
            <a:r>
              <a:rPr lang="en-US" dirty="0"/>
              <a:t>If the review is incomplete → </a:t>
            </a:r>
            <a:r>
              <a:rPr lang="en-US" b="1" dirty="0"/>
              <a:t>No report release.</a:t>
            </a:r>
            <a:endParaRPr lang="en-US" dirty="0"/>
          </a:p>
          <a:p>
            <a:r>
              <a:rPr lang="en-US" dirty="0"/>
              <a:t>This is a </a:t>
            </a:r>
            <a:r>
              <a:rPr lang="en-US" b="1" dirty="0"/>
              <a:t>pre-release gatekeeper</a:t>
            </a:r>
            <a:r>
              <a:rPr lang="en-US" dirty="0"/>
              <a:t>, not a post-mortem.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8E1FD3-3856-973E-58BF-F7F5685F5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098" y="1314099"/>
            <a:ext cx="4572000" cy="452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the EQR Is NOT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81" y="1121439"/>
            <a:ext cx="7958479" cy="5145437"/>
          </a:xfrm>
        </p:spPr>
        <p:txBody>
          <a:bodyPr>
            <a:normAutofit/>
          </a:bodyPr>
          <a:lstStyle/>
          <a:p>
            <a:r>
              <a:rPr lang="en-US" dirty="0"/>
              <a:t>It is NOT:</a:t>
            </a:r>
          </a:p>
          <a:p>
            <a:pPr lvl="1"/>
            <a:r>
              <a:rPr lang="en-US" dirty="0"/>
              <a:t>A second audit</a:t>
            </a:r>
          </a:p>
          <a:p>
            <a:pPr lvl="1"/>
            <a:r>
              <a:rPr lang="en-US" dirty="0"/>
              <a:t>A re-performance of every procedure</a:t>
            </a:r>
          </a:p>
          <a:p>
            <a:pPr lvl="1"/>
            <a:r>
              <a:rPr lang="en-US" dirty="0"/>
              <a:t>A clerical recheck of arithmetic</a:t>
            </a:r>
          </a:p>
          <a:p>
            <a:r>
              <a:rPr lang="en-US" b="1" dirty="0"/>
              <a:t>What It IS:</a:t>
            </a:r>
          </a:p>
          <a:p>
            <a:r>
              <a:rPr lang="en-US" dirty="0"/>
              <a:t>A focused review of:</a:t>
            </a:r>
          </a:p>
          <a:p>
            <a:pPr lvl="1"/>
            <a:r>
              <a:rPr lang="en-US" dirty="0"/>
              <a:t>Complex areas</a:t>
            </a:r>
          </a:p>
          <a:p>
            <a:pPr lvl="1"/>
            <a:r>
              <a:rPr lang="en-US" dirty="0"/>
              <a:t>High-risk judgments</a:t>
            </a:r>
          </a:p>
          <a:p>
            <a:pPr lvl="1"/>
            <a:r>
              <a:rPr lang="en-US" dirty="0"/>
              <a:t>Ethical compliance</a:t>
            </a:r>
          </a:p>
          <a:p>
            <a:pPr lvl="1"/>
            <a:r>
              <a:rPr lang="en-US" dirty="0"/>
              <a:t>Sufficiency of partner involvement</a:t>
            </a:r>
          </a:p>
          <a:p>
            <a:r>
              <a:rPr lang="en-US" dirty="0"/>
              <a:t>The EQR targets where </a:t>
            </a:r>
            <a:r>
              <a:rPr lang="en-US" b="1" dirty="0"/>
              <a:t>risk lives: professional judgment.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FAA51-9E43-CFE0-CFB7-F6508826A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2497" y="1408277"/>
            <a:ext cx="4091535" cy="393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Why Focus on </a:t>
            </a:r>
            <a:br>
              <a:rPr lang="en-US" b="1" dirty="0"/>
            </a:br>
            <a:r>
              <a:rPr lang="en-US" b="1" dirty="0"/>
              <a:t>“Significant Judgments”?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47" y="1189343"/>
            <a:ext cx="795847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auditing:</a:t>
            </a:r>
          </a:p>
          <a:p>
            <a:pPr lvl="1"/>
            <a:r>
              <a:rPr lang="en-US" dirty="0"/>
              <a:t>Cash → Objective.</a:t>
            </a:r>
          </a:p>
          <a:p>
            <a:pPr lvl="1"/>
            <a:r>
              <a:rPr lang="en-US" dirty="0"/>
              <a:t>Confirmations → Verifiable.</a:t>
            </a:r>
          </a:p>
          <a:p>
            <a:pPr lvl="1"/>
            <a:r>
              <a:rPr lang="en-US" dirty="0"/>
              <a:t>Mathematical totals → Recalculable.</a:t>
            </a:r>
          </a:p>
          <a:p>
            <a:r>
              <a:rPr lang="en-US" dirty="0"/>
              <a:t>But consider:</a:t>
            </a:r>
          </a:p>
          <a:p>
            <a:pPr lvl="1"/>
            <a:r>
              <a:rPr lang="en-US" dirty="0"/>
              <a:t>Revenue recognition for complex contracts.</a:t>
            </a:r>
          </a:p>
          <a:p>
            <a:pPr lvl="1"/>
            <a:r>
              <a:rPr lang="en-US" dirty="0"/>
              <a:t>Valuation of goodwill.</a:t>
            </a:r>
          </a:p>
          <a:p>
            <a:pPr lvl="1"/>
            <a:r>
              <a:rPr lang="en-US" dirty="0"/>
              <a:t>Estimating litigation reserves.</a:t>
            </a:r>
          </a:p>
          <a:p>
            <a:pPr lvl="1"/>
            <a:r>
              <a:rPr lang="en-US" dirty="0"/>
              <a:t>Fair value of derivatives.</a:t>
            </a:r>
          </a:p>
          <a:p>
            <a:r>
              <a:rPr lang="en-US" dirty="0"/>
              <a:t>These involve:</a:t>
            </a:r>
          </a:p>
          <a:p>
            <a:pPr lvl="1"/>
            <a:r>
              <a:rPr lang="en-US" dirty="0"/>
              <a:t>Assumptions</a:t>
            </a:r>
          </a:p>
          <a:p>
            <a:pPr lvl="1"/>
            <a:r>
              <a:rPr lang="en-US" dirty="0"/>
              <a:t>Estimates</a:t>
            </a:r>
          </a:p>
          <a:p>
            <a:pPr lvl="1"/>
            <a:r>
              <a:rPr lang="en-US" dirty="0"/>
              <a:t>Professional skepticism</a:t>
            </a:r>
          </a:p>
          <a:p>
            <a:r>
              <a:rPr lang="en-US" b="1" dirty="0"/>
              <a:t>Judgment is where error and bias are most likely.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1B97D3-131E-1FDD-E6BD-1960D7CFD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995" y="1475321"/>
            <a:ext cx="3469153" cy="390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1224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Who Can Be an </a:t>
            </a:r>
            <a:br>
              <a:rPr lang="en-US" b="1" dirty="0"/>
            </a:br>
            <a:r>
              <a:rPr lang="en-US" b="1" dirty="0"/>
              <a:t>Engagement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77" y="1298310"/>
            <a:ext cx="7753758" cy="5145437"/>
          </a:xfrm>
        </p:spPr>
        <p:txBody>
          <a:bodyPr>
            <a:normAutofit/>
          </a:bodyPr>
          <a:lstStyle/>
          <a:p>
            <a:r>
              <a:rPr lang="en-US" b="1" dirty="0"/>
              <a:t>Reviewer?</a:t>
            </a:r>
          </a:p>
          <a:p>
            <a:r>
              <a:rPr lang="en-US" dirty="0"/>
              <a:t>The standards set a very high bar.</a:t>
            </a:r>
          </a:p>
          <a:p>
            <a:r>
              <a:rPr lang="en-US" dirty="0"/>
              <a:t>The reviewer must:</a:t>
            </a:r>
          </a:p>
          <a:p>
            <a:pPr lvl="1"/>
            <a:r>
              <a:rPr lang="en-US" dirty="0"/>
              <a:t>Be a partner or qualified individual.</a:t>
            </a:r>
          </a:p>
          <a:p>
            <a:pPr lvl="1"/>
            <a:r>
              <a:rPr lang="en-US" dirty="0"/>
              <a:t>Possess sufficient competence and experience.</a:t>
            </a:r>
          </a:p>
          <a:p>
            <a:pPr lvl="1"/>
            <a:r>
              <a:rPr lang="en-US" dirty="0"/>
              <a:t>Comply with ethical and independence requirements.</a:t>
            </a:r>
          </a:p>
          <a:p>
            <a:pPr lvl="1"/>
            <a:r>
              <a:rPr lang="en-US" dirty="0"/>
              <a:t>Not be part of the engagement team.</a:t>
            </a:r>
          </a:p>
          <a:p>
            <a:r>
              <a:rPr lang="en-US" b="1" dirty="0"/>
              <a:t>Golden Rule:</a:t>
            </a:r>
          </a:p>
          <a:p>
            <a:r>
              <a:rPr lang="en-US" dirty="0"/>
              <a:t>You cannot review your own work.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0F7C5-B67F-70C7-1F8D-C1A9C79E9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4635" y="1020645"/>
            <a:ext cx="4112957" cy="47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962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Independence: The Load-Bearing </a:t>
            </a:r>
            <a:br>
              <a:rPr lang="en-US" b="1" dirty="0"/>
            </a:br>
            <a:r>
              <a:rPr lang="en-US" b="1" dirty="0"/>
              <a:t>Requirement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82" y="1229710"/>
            <a:ext cx="7705921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independence is compromised:</a:t>
            </a:r>
          </a:p>
          <a:p>
            <a:pPr lvl="1"/>
            <a:r>
              <a:rPr lang="en-US" dirty="0"/>
              <a:t>The entire review collapses.</a:t>
            </a:r>
          </a:p>
          <a:p>
            <a:pPr lvl="1"/>
            <a:r>
              <a:rPr lang="en-US" dirty="0"/>
              <a:t>Threat avoided:</a:t>
            </a:r>
          </a:p>
          <a:p>
            <a:pPr lvl="2"/>
            <a:r>
              <a:rPr lang="en-US" b="1" dirty="0"/>
              <a:t>Self-review threat</a:t>
            </a:r>
            <a:endParaRPr lang="en-US" dirty="0"/>
          </a:p>
          <a:p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If the reviewer helped determine the allowance for doubtful accounts,</a:t>
            </a:r>
            <a:br>
              <a:rPr lang="en-US" dirty="0"/>
            </a:br>
            <a:r>
              <a:rPr lang="en-US" dirty="0"/>
              <a:t>they cannot objectively assess whether it was reasonable.</a:t>
            </a:r>
          </a:p>
          <a:p>
            <a:r>
              <a:rPr lang="en-US" dirty="0"/>
              <a:t>Independence ensures:</a:t>
            </a:r>
          </a:p>
          <a:p>
            <a:pPr lvl="1"/>
            <a:r>
              <a:rPr lang="en-US" dirty="0"/>
              <a:t>Fresh perspective</a:t>
            </a:r>
          </a:p>
          <a:p>
            <a:pPr lvl="1"/>
            <a:r>
              <a:rPr lang="en-US" dirty="0"/>
              <a:t>Unbiased challenge</a:t>
            </a:r>
          </a:p>
          <a:p>
            <a:pPr lvl="1"/>
            <a:r>
              <a:rPr lang="en-US" dirty="0"/>
              <a:t>Professional skepticism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0D2E46-AC73-62CB-F5EA-C7A5698EE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0249" y="1808416"/>
            <a:ext cx="3723016" cy="319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78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Can the Reviewer Use Assistants?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28" y="1330781"/>
            <a:ext cx="5579407" cy="5145437"/>
          </a:xfrm>
        </p:spPr>
        <p:txBody>
          <a:bodyPr>
            <a:normAutofit/>
          </a:bodyPr>
          <a:lstStyle/>
          <a:p>
            <a:r>
              <a:rPr lang="en-US" dirty="0"/>
              <a:t>Yes, assistance is allowed.</a:t>
            </a:r>
          </a:p>
          <a:p>
            <a:r>
              <a:rPr lang="en-US" dirty="0"/>
              <a:t>However:</a:t>
            </a:r>
          </a:p>
          <a:p>
            <a:pPr lvl="1"/>
            <a:r>
              <a:rPr lang="en-US" dirty="0"/>
              <a:t>The EQR holds </a:t>
            </a:r>
            <a:r>
              <a:rPr lang="en-US" b="1" dirty="0"/>
              <a:t>overall responsibility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Determines level of supervision.</a:t>
            </a:r>
          </a:p>
          <a:p>
            <a:pPr lvl="1"/>
            <a:r>
              <a:rPr lang="en-US" dirty="0"/>
              <a:t>Cannot delegate accountability.</a:t>
            </a:r>
          </a:p>
          <a:p>
            <a:r>
              <a:rPr lang="en-US" dirty="0"/>
              <a:t>If an assistant misses an issue →</a:t>
            </a:r>
            <a:br>
              <a:rPr lang="en-US" dirty="0"/>
            </a:br>
            <a:r>
              <a:rPr lang="en-US" dirty="0"/>
              <a:t>Responsibility remains with the EQR.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C79D9F-02DD-6839-2C2A-84CDD0867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504" y="864634"/>
            <a:ext cx="4539296" cy="520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26080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When Is an EQR Required?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8501473" cy="5145437"/>
          </a:xfrm>
        </p:spPr>
        <p:txBody>
          <a:bodyPr>
            <a:normAutofit/>
          </a:bodyPr>
          <a:lstStyle/>
          <a:p>
            <a:r>
              <a:rPr lang="en-US" dirty="0"/>
              <a:t>Two major categories:</a:t>
            </a:r>
          </a:p>
          <a:p>
            <a:pPr lvl="1"/>
            <a:r>
              <a:rPr lang="en-US" b="1" dirty="0"/>
              <a:t>1. Required by Law/Regulation or</a:t>
            </a:r>
          </a:p>
          <a:p>
            <a:pPr lvl="1"/>
            <a:r>
              <a:rPr lang="en-US" b="1" dirty="0"/>
              <a:t>2. Due to Risk</a:t>
            </a:r>
          </a:p>
          <a:p>
            <a:r>
              <a:rPr lang="en-US" dirty="0"/>
              <a:t>Examples of law/Regulation:</a:t>
            </a:r>
          </a:p>
          <a:p>
            <a:pPr lvl="1"/>
            <a:r>
              <a:rPr lang="en-US" dirty="0"/>
              <a:t>Government audits</a:t>
            </a:r>
          </a:p>
          <a:p>
            <a:pPr lvl="1"/>
            <a:r>
              <a:rPr lang="en-US" dirty="0"/>
              <a:t>Financial institutions (banks)</a:t>
            </a:r>
          </a:p>
          <a:p>
            <a:pPr lvl="1"/>
            <a:r>
              <a:rPr lang="en-US" dirty="0"/>
              <a:t>Court-supervised entities (e.g., liquidation)</a:t>
            </a:r>
          </a:p>
          <a:p>
            <a:pPr lvl="1"/>
            <a:r>
              <a:rPr lang="en-US" dirty="0"/>
              <a:t>These involve high public interest and systemic risk.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18ACDA-3496-B627-D10E-175886EE5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408" y="1376358"/>
            <a:ext cx="2939147" cy="339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6F836-BA7D-5A38-0BD1-AE5976B3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A16E-B59C-A1F2-4EF2-C9AE3723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Required Due to Risk </a:t>
            </a:r>
            <a:br>
              <a:rPr lang="en-US" b="1" dirty="0"/>
            </a:br>
            <a:r>
              <a:rPr lang="en-US" b="1" dirty="0"/>
              <a:t>(Professional Judgment)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AE790-9BBC-56A7-1E2C-BB792EAD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7" y="1353941"/>
            <a:ext cx="7634138" cy="5145437"/>
          </a:xfrm>
        </p:spPr>
        <p:txBody>
          <a:bodyPr>
            <a:normAutofit/>
          </a:bodyPr>
          <a:lstStyle/>
          <a:p>
            <a:r>
              <a:rPr lang="en-US" dirty="0"/>
              <a:t>An EQR may be required when:</a:t>
            </a:r>
          </a:p>
          <a:p>
            <a:pPr lvl="1"/>
            <a:r>
              <a:rPr lang="en-US" dirty="0"/>
              <a:t>The engagement is highly complex.</a:t>
            </a:r>
          </a:p>
          <a:p>
            <a:pPr lvl="1"/>
            <a:r>
              <a:rPr lang="en-US" dirty="0"/>
              <a:t>Significant professional judgment is involved.</a:t>
            </a:r>
          </a:p>
          <a:p>
            <a:pPr lvl="1"/>
            <a:r>
              <a:rPr lang="en-US" dirty="0"/>
              <a:t>Significant issues were identified.</a:t>
            </a:r>
          </a:p>
          <a:p>
            <a:r>
              <a:rPr lang="en-US" b="1" dirty="0"/>
              <a:t>Example:</a:t>
            </a:r>
          </a:p>
          <a:p>
            <a:pPr lvl="1"/>
            <a:r>
              <a:rPr lang="en-US" dirty="0"/>
              <a:t>Tech company with multiple-element revenue arrangements.</a:t>
            </a:r>
          </a:p>
          <a:p>
            <a:pPr lvl="1"/>
            <a:r>
              <a:rPr lang="en-US" dirty="0"/>
              <a:t>Company with prior restatements.</a:t>
            </a:r>
          </a:p>
          <a:p>
            <a:pPr lvl="1"/>
            <a:r>
              <a:rPr lang="en-US" dirty="0"/>
              <a:t>Entity with material internal control weaknesses.</a:t>
            </a:r>
          </a:p>
          <a:p>
            <a:r>
              <a:rPr lang="en-US" dirty="0"/>
              <a:t>Risk triggers review.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A7003-10D9-3EFB-6812-F6EECC3EF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BABC1F-1A7E-681C-4EB3-B2D51DDEB07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FF8CA8-0C95-4D0F-7BC2-92FC091FD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441" y="1759547"/>
            <a:ext cx="4343542" cy="310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8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7CD-8B2F-CB17-1037-7C4D0810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A2AA-50E0-CDC7-35D7-E31CB77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27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Core Mission: </a:t>
            </a:r>
            <a:br>
              <a:rPr lang="en-US" b="1" dirty="0"/>
            </a:br>
            <a:r>
              <a:rPr lang="en-US" b="1" dirty="0"/>
              <a:t>Protecting Public Interest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6C2B-72F2-4224-61BD-277D23FB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97" y="1447106"/>
            <a:ext cx="7044842" cy="5145437"/>
          </a:xfrm>
        </p:spPr>
        <p:txBody>
          <a:bodyPr>
            <a:normAutofit/>
          </a:bodyPr>
          <a:lstStyle/>
          <a:p>
            <a:r>
              <a:rPr lang="en-US" dirty="0"/>
              <a:t>EQR exists to:</a:t>
            </a:r>
          </a:p>
          <a:p>
            <a:pPr lvl="1"/>
            <a:r>
              <a:rPr lang="en-US" dirty="0"/>
              <a:t>Protect investors</a:t>
            </a:r>
          </a:p>
          <a:p>
            <a:pPr lvl="1"/>
            <a:r>
              <a:rPr lang="en-US" dirty="0"/>
              <a:t>Protect lenders</a:t>
            </a:r>
          </a:p>
          <a:p>
            <a:pPr lvl="1"/>
            <a:r>
              <a:rPr lang="en-US" dirty="0"/>
              <a:t>Protect financial markets</a:t>
            </a:r>
          </a:p>
          <a:p>
            <a:pPr lvl="1"/>
            <a:r>
              <a:rPr lang="en-US" dirty="0"/>
              <a:t>Promote consistency across engagements</a:t>
            </a:r>
          </a:p>
          <a:p>
            <a:r>
              <a:rPr lang="en-US" dirty="0"/>
              <a:t>It transforms:</a:t>
            </a:r>
          </a:p>
          <a:p>
            <a:r>
              <a:rPr lang="en-US" dirty="0"/>
              <a:t>“Trust me”</a:t>
            </a:r>
          </a:p>
          <a:p>
            <a:pPr lvl="1"/>
            <a:r>
              <a:rPr lang="en-US" dirty="0"/>
              <a:t>Into</a:t>
            </a:r>
          </a:p>
          <a:p>
            <a:pPr lvl="1"/>
            <a:r>
              <a:rPr lang="en-US" dirty="0"/>
              <a:t>“Trust the system.”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EE1E-1053-AB39-74A1-2253B88D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56AD-6FBE-0F29-BA3C-EEDA5A4CD80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486660-E0B5-8B31-6D16-A93D7FDD4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159" y="1447106"/>
            <a:ext cx="4500179" cy="437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664F-7C66-02B6-D761-D8965922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AA58-BE89-D9C6-4D92-75069677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Does the Reviewer Actually Do?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36304-DEBF-6437-3D4D-C44EB555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574633" cy="5145437"/>
          </a:xfrm>
        </p:spPr>
        <p:txBody>
          <a:bodyPr>
            <a:normAutofit/>
          </a:bodyPr>
          <a:lstStyle/>
          <a:p>
            <a:r>
              <a:rPr lang="en-US" dirty="0"/>
              <a:t>The reviewer must:</a:t>
            </a:r>
          </a:p>
          <a:p>
            <a:pPr lvl="1"/>
            <a:r>
              <a:rPr lang="en-US" dirty="0"/>
              <a:t>Obtain understanding of the entity and engagement.</a:t>
            </a:r>
          </a:p>
          <a:p>
            <a:pPr lvl="1"/>
            <a:r>
              <a:rPr lang="en-US" dirty="0"/>
              <a:t>Discuss significant matters with engagement partner.</a:t>
            </a:r>
          </a:p>
          <a:p>
            <a:pPr lvl="1"/>
            <a:r>
              <a:rPr lang="en-US" dirty="0"/>
              <a:t>Review documentation of significant judgments.</a:t>
            </a:r>
          </a:p>
          <a:p>
            <a:pPr lvl="1"/>
            <a:r>
              <a:rPr lang="en-US" dirty="0"/>
              <a:t>Evaluate compliance with ethics and independence.</a:t>
            </a:r>
          </a:p>
          <a:p>
            <a:pPr lvl="1"/>
            <a:r>
              <a:rPr lang="en-US" dirty="0"/>
              <a:t>Assess appropriateness of consultations.</a:t>
            </a:r>
          </a:p>
          <a:p>
            <a:pPr lvl="1"/>
            <a:r>
              <a:rPr lang="en-US" dirty="0"/>
              <a:t>Review financial statements.</a:t>
            </a:r>
          </a:p>
          <a:p>
            <a:pPr lvl="1"/>
            <a:r>
              <a:rPr lang="en-US" dirty="0"/>
              <a:t>Evaluate partner involvement (GAAS engagements).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09B6A-D1E3-5C72-C331-BBB2E3FC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A5DFA7-FACA-8B58-87EB-88F3B45DBA1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76064C-7A30-87A7-5BCE-278EABE0F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952" y="629508"/>
            <a:ext cx="3928485" cy="515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9CE84-6D3E-0EDE-4170-EAD9F401E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AC9D-62FF-17BF-EBAC-A7B9B5E5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296" y="2391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Evaluating Consultation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52B5-3153-D3A0-70B4-89A9BF206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648" y="1229710"/>
            <a:ext cx="6195111" cy="5145437"/>
          </a:xfrm>
        </p:spPr>
        <p:txBody>
          <a:bodyPr>
            <a:normAutofit/>
          </a:bodyPr>
          <a:lstStyle/>
          <a:p>
            <a:r>
              <a:rPr lang="en-US" dirty="0"/>
              <a:t>The reviewer assesses:</a:t>
            </a:r>
          </a:p>
          <a:p>
            <a:pPr lvl="1"/>
            <a:r>
              <a:rPr lang="en-US" dirty="0"/>
              <a:t>Did the team consult specialists?</a:t>
            </a:r>
          </a:p>
          <a:p>
            <a:pPr lvl="1"/>
            <a:r>
              <a:rPr lang="en-US" dirty="0"/>
              <a:t>Were complex tax matters reviewed by tax experts?</a:t>
            </a:r>
          </a:p>
          <a:p>
            <a:pPr lvl="1"/>
            <a:r>
              <a:rPr lang="en-US" dirty="0"/>
              <a:t>Were valuation specialists used when needed?</a:t>
            </a:r>
          </a:p>
          <a:p>
            <a:pPr lvl="1"/>
            <a:r>
              <a:rPr lang="en-US" dirty="0"/>
              <a:t>Did the team follow expert advice?</a:t>
            </a:r>
          </a:p>
          <a:p>
            <a:r>
              <a:rPr lang="en-US" dirty="0"/>
              <a:t>Failure to consult may indicate:</a:t>
            </a:r>
          </a:p>
          <a:p>
            <a:pPr lvl="1"/>
            <a:r>
              <a:rPr lang="en-US" dirty="0"/>
              <a:t>Negligence</a:t>
            </a:r>
          </a:p>
          <a:p>
            <a:pPr lvl="1"/>
            <a:r>
              <a:rPr lang="en-US" dirty="0"/>
              <a:t>Overconfidence</a:t>
            </a:r>
          </a:p>
          <a:p>
            <a:pPr lvl="1"/>
            <a:r>
              <a:rPr lang="en-US" dirty="0"/>
              <a:t>Risk exposure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449CE-8D13-7234-6739-CB968F2F2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C2E0C2-DFCE-DD62-4EE3-A01829FA3FA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A3E01-5FE9-DFB8-0095-79D2EC130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000" y="1229710"/>
            <a:ext cx="5204352" cy="444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8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90873-7B21-9490-12D5-640D9EEF9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8242-C05C-F86E-36A4-BDE7E408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41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Evaluating Engagement Partner </a:t>
            </a:r>
            <a:br>
              <a:rPr lang="en-US" b="1" dirty="0"/>
            </a:br>
            <a:r>
              <a:rPr lang="en-US" b="1" dirty="0"/>
              <a:t>Involvement (GAAS)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997A-EFEE-0B23-F20A-4CFDC075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96" y="1447106"/>
            <a:ext cx="7299880" cy="5145437"/>
          </a:xfrm>
        </p:spPr>
        <p:txBody>
          <a:bodyPr>
            <a:normAutofit/>
          </a:bodyPr>
          <a:lstStyle/>
          <a:p>
            <a:r>
              <a:rPr lang="en-US" dirty="0"/>
              <a:t>The reviewer assesses whether:</a:t>
            </a:r>
          </a:p>
          <a:p>
            <a:pPr lvl="1"/>
            <a:r>
              <a:rPr lang="en-US" dirty="0"/>
              <a:t>The partner was meaningfully involved.</a:t>
            </a:r>
          </a:p>
          <a:p>
            <a:pPr lvl="1"/>
            <a:r>
              <a:rPr lang="en-US" dirty="0"/>
              <a:t>Key decisions were directed by leadership.</a:t>
            </a:r>
          </a:p>
          <a:p>
            <a:pPr lvl="1"/>
            <a:r>
              <a:rPr lang="en-US" dirty="0"/>
              <a:t>Supervision was appropriate.</a:t>
            </a:r>
          </a:p>
          <a:p>
            <a:pPr lvl="1"/>
            <a:r>
              <a:rPr lang="en-US" dirty="0"/>
              <a:t>Review occurred at appropriate stages.</a:t>
            </a:r>
          </a:p>
          <a:p>
            <a:r>
              <a:rPr lang="en-US" dirty="0"/>
              <a:t>A partner cannot simply:</a:t>
            </a:r>
            <a:br>
              <a:rPr lang="en-US" dirty="0"/>
            </a:br>
            <a:r>
              <a:rPr lang="en-US" dirty="0"/>
              <a:t>“Appear at the end to sign.”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91A7F4-0361-16F1-04A6-BFFB37294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142EB2-17EE-14B9-0C96-B9FE5CD5D81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AB10A1-4DE2-AC4D-CE64-A4761E9C6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519" y="1256595"/>
            <a:ext cx="4274785" cy="41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FE39-C1EE-DA3E-606D-5839007F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E6B3-256E-5186-C59B-513CF1DF8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Impairment of the Reviewer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CB864-8F55-99CB-59E0-1955EECE7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14" y="1037053"/>
            <a:ext cx="8122029" cy="5145437"/>
          </a:xfrm>
        </p:spPr>
        <p:txBody>
          <a:bodyPr>
            <a:normAutofit/>
          </a:bodyPr>
          <a:lstStyle/>
          <a:p>
            <a:r>
              <a:rPr lang="en-US" dirty="0"/>
              <a:t>A reviewer may become impaired due to:</a:t>
            </a:r>
          </a:p>
          <a:p>
            <a:pPr lvl="1"/>
            <a:r>
              <a:rPr lang="en-US" dirty="0"/>
              <a:t>Loss of competence relevance (circumstance change)</a:t>
            </a:r>
          </a:p>
          <a:p>
            <a:pPr lvl="1"/>
            <a:r>
              <a:rPr lang="en-US" dirty="0"/>
              <a:t>Insufficient time</a:t>
            </a:r>
          </a:p>
          <a:p>
            <a:pPr lvl="1"/>
            <a:r>
              <a:rPr lang="en-US" dirty="0"/>
              <a:t>Conflicts of interest</a:t>
            </a:r>
          </a:p>
          <a:p>
            <a:pPr lvl="1"/>
            <a:r>
              <a:rPr lang="en-US" dirty="0"/>
              <a:t>Other impairments affecting objectivity</a:t>
            </a:r>
          </a:p>
          <a:p>
            <a:r>
              <a:rPr lang="en-US" dirty="0"/>
              <a:t>If impaired:</a:t>
            </a:r>
          </a:p>
          <a:p>
            <a:pPr lvl="1"/>
            <a:r>
              <a:rPr lang="en-US" dirty="0"/>
              <a:t>The firm must replace the reviewer.</a:t>
            </a:r>
          </a:p>
          <a:p>
            <a:r>
              <a:rPr lang="en-US" dirty="0"/>
              <a:t>The review cannot be skipped.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40B93F-8F6D-8841-DCA3-007C54CDC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826C84-4086-4D65-4910-05355649D5C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BCF236-2D64-4F8E-6C06-E51D65167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180" y="1037053"/>
            <a:ext cx="3349694" cy="41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8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F636-65D7-9B49-A717-F47271FCC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92C5-9164-AE9D-1102-DCFD64F2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38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Hard Stop Power </a:t>
            </a:r>
            <a:br>
              <a:rPr lang="en-US" b="1" dirty="0"/>
            </a:br>
            <a:r>
              <a:rPr lang="en-US" b="1" dirty="0"/>
              <a:t>(Veto Authority)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391C1-D576-6ABB-1EB4-027922F17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7176526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the reviewer identifies unresolved concerns: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Notify engagement partner.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Attempt resolution.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If unresolved → escalate to firm.</a:t>
            </a:r>
          </a:p>
          <a:p>
            <a:r>
              <a:rPr lang="en-US" b="1" dirty="0"/>
              <a:t>Critical Rule:</a:t>
            </a:r>
          </a:p>
          <a:p>
            <a:r>
              <a:rPr lang="en-US" dirty="0"/>
              <a:t>The report cannot be issued until the review is completed.</a:t>
            </a:r>
          </a:p>
          <a:p>
            <a:r>
              <a:rPr lang="en-US" dirty="0"/>
              <a:t>This is absolute.</a:t>
            </a:r>
          </a:p>
          <a:p>
            <a:r>
              <a:rPr lang="en-US" dirty="0"/>
              <a:t>No exceptions due to:</a:t>
            </a:r>
          </a:p>
          <a:p>
            <a:pPr lvl="1"/>
            <a:r>
              <a:rPr lang="en-US" dirty="0"/>
              <a:t>Client pressure</a:t>
            </a:r>
          </a:p>
          <a:p>
            <a:pPr lvl="1"/>
            <a:r>
              <a:rPr lang="en-US" dirty="0"/>
              <a:t>Earnings release deadlines</a:t>
            </a:r>
          </a:p>
          <a:p>
            <a:pPr lvl="1"/>
            <a:r>
              <a:rPr lang="en-US" dirty="0"/>
              <a:t>Market timing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7BC18-F1D3-D1AA-65D5-40E5F9675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BCB082-53E0-DB2D-F74F-D4B5AA75FE8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EBB17B-A12B-303C-02B6-D844A17249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845" y="1552240"/>
            <a:ext cx="4335629" cy="359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47D6-4F0D-EADA-5FB6-801216E5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289B-D884-4005-9A01-E4026BCC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Firewall Effect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54348-1706-419D-F13A-1490B1AFB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45" y="1189343"/>
            <a:ext cx="5594077" cy="5145437"/>
          </a:xfrm>
        </p:spPr>
        <p:txBody>
          <a:bodyPr>
            <a:normAutofit/>
          </a:bodyPr>
          <a:lstStyle/>
          <a:p>
            <a:r>
              <a:rPr lang="en-US" dirty="0"/>
              <a:t>The EQR functions as:</a:t>
            </a:r>
          </a:p>
          <a:p>
            <a:pPr lvl="1"/>
            <a:r>
              <a:rPr lang="en-US" dirty="0"/>
              <a:t>A mandatory firewall</a:t>
            </a:r>
          </a:p>
          <a:p>
            <a:pPr lvl="1"/>
            <a:r>
              <a:rPr lang="en-US" dirty="0"/>
              <a:t>A pre-release safeguard</a:t>
            </a:r>
          </a:p>
          <a:p>
            <a:pPr lvl="1"/>
            <a:r>
              <a:rPr lang="en-US" dirty="0"/>
              <a:t>A systemic quality checkpoint</a:t>
            </a:r>
          </a:p>
          <a:p>
            <a:r>
              <a:rPr lang="en-US" dirty="0"/>
              <a:t>It prevents errors from becoming public.</a:t>
            </a:r>
          </a:p>
          <a:p>
            <a:r>
              <a:rPr lang="en-US" dirty="0"/>
              <a:t>This friction is intentional.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33A60-D8A4-6E94-A93D-DEBCF3954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484735-371A-BD4B-ED5B-AF194F3BD73B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17D87A-B951-D246-208B-A0FAB92EC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902" y="1668038"/>
            <a:ext cx="4462273" cy="337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6DEA3-16A2-26CB-683E-6AA8EAF90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BC9C2-9925-F6DF-3FFE-0BA0C48F6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270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Documentation: The Experienced </a:t>
            </a:r>
            <a:br>
              <a:rPr lang="en-US" b="1" dirty="0"/>
            </a:br>
            <a:r>
              <a:rPr lang="en-US" b="1" dirty="0"/>
              <a:t>Practitioner Standard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9C24B-2B90-4BB8-61F6-F619C86CC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96" y="1447106"/>
            <a:ext cx="5976575" cy="5145437"/>
          </a:xfrm>
        </p:spPr>
        <p:txBody>
          <a:bodyPr>
            <a:normAutofit/>
          </a:bodyPr>
          <a:lstStyle/>
          <a:p>
            <a:r>
              <a:rPr lang="en-US" dirty="0"/>
              <a:t>Documentation must allow:</a:t>
            </a:r>
          </a:p>
          <a:p>
            <a:r>
              <a:rPr lang="en-US" dirty="0"/>
              <a:t>An experienced practitioner, with no prior involvement,</a:t>
            </a:r>
            <a:br>
              <a:rPr lang="en-US" dirty="0"/>
            </a:br>
            <a:r>
              <a:rPr lang="en-US" dirty="0"/>
              <a:t>to understand:</a:t>
            </a:r>
          </a:p>
          <a:p>
            <a:pPr lvl="1"/>
            <a:r>
              <a:rPr lang="en-US" dirty="0"/>
              <a:t>Nature of procedures</a:t>
            </a:r>
          </a:p>
          <a:p>
            <a:pPr lvl="1"/>
            <a:r>
              <a:rPr lang="en-US" dirty="0"/>
              <a:t>Extent of procedures</a:t>
            </a:r>
          </a:p>
          <a:p>
            <a:pPr lvl="1"/>
            <a:r>
              <a:rPr lang="en-US" dirty="0"/>
              <a:t>Timing of procedures</a:t>
            </a:r>
          </a:p>
          <a:p>
            <a:pPr lvl="1"/>
            <a:r>
              <a:rPr lang="en-US" dirty="0"/>
              <a:t>Conclusions reached</a:t>
            </a:r>
          </a:p>
          <a:p>
            <a:r>
              <a:rPr lang="en-US" dirty="0"/>
              <a:t>If it is not documented → It did not happen.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B0E400-8B08-65CF-0617-ADBE6A7FE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CAD535-7CF4-3577-F95B-3549DE501E3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19B337-6831-F0AB-7A4A-A35C3509E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967" y="1447106"/>
            <a:ext cx="5605153" cy="454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9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DF216-82A5-AE00-1BF1-49F0D2FA3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1108-C15F-5BBA-CF8B-35FC2ED4B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26080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Required Documentation Elements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087C7-1151-2952-CE4A-6C65EF360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5792545" cy="5145437"/>
          </a:xfrm>
        </p:spPr>
        <p:txBody>
          <a:bodyPr>
            <a:normAutofit/>
          </a:bodyPr>
          <a:lstStyle/>
          <a:p>
            <a:r>
              <a:rPr lang="en-US" dirty="0"/>
              <a:t>Must include:</a:t>
            </a:r>
          </a:p>
          <a:p>
            <a:pPr lvl="1"/>
            <a:r>
              <a:rPr lang="en-US" dirty="0"/>
              <a:t>Name of reviewer and assistants</a:t>
            </a:r>
          </a:p>
          <a:p>
            <a:pPr lvl="1"/>
            <a:r>
              <a:rPr lang="en-US" dirty="0"/>
              <a:t>Specific documentation reviewed</a:t>
            </a:r>
          </a:p>
          <a:p>
            <a:pPr lvl="1"/>
            <a:r>
              <a:rPr lang="en-US" dirty="0"/>
              <a:t>Concerns identified</a:t>
            </a:r>
          </a:p>
          <a:p>
            <a:pPr lvl="1"/>
            <a:r>
              <a:rPr lang="en-US" dirty="0"/>
              <a:t>Resolution of concerns</a:t>
            </a:r>
          </a:p>
          <a:p>
            <a:pPr lvl="1"/>
            <a:r>
              <a:rPr lang="en-US" dirty="0"/>
              <a:t>Confirmation review completed per firm SQMS</a:t>
            </a:r>
          </a:p>
          <a:p>
            <a:pPr lvl="1"/>
            <a:r>
              <a:rPr lang="en-US" dirty="0"/>
              <a:t>Date of completion</a:t>
            </a:r>
          </a:p>
          <a:p>
            <a:r>
              <a:rPr lang="en-US" b="1" dirty="0"/>
              <a:t>Timing Rule:</a:t>
            </a:r>
          </a:p>
          <a:p>
            <a:r>
              <a:rPr lang="en-US" dirty="0"/>
              <a:t>EQR completion date must be on or before re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AE93D-21A7-2164-7095-207B3298A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DB922C-C283-A9BA-D529-486BE84D041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5A430A-4EDD-8B89-6E5B-3EF01F409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6756" y="1494739"/>
            <a:ext cx="5087080" cy="412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A3E39-E258-CD1D-F716-ABC7469E2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F73AA-9E62-0E20-768E-D230AC64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Big Picture: Process Over Personality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50A1D-4B2E-2ED3-D602-7F8F2FC45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6884167" cy="5145437"/>
          </a:xfrm>
        </p:spPr>
        <p:txBody>
          <a:bodyPr>
            <a:normAutofit/>
          </a:bodyPr>
          <a:lstStyle/>
          <a:p>
            <a:r>
              <a:rPr lang="en-US" dirty="0"/>
              <a:t>Auditing quality does not depend on:</a:t>
            </a:r>
          </a:p>
          <a:p>
            <a:pPr lvl="1"/>
            <a:r>
              <a:rPr lang="en-US" dirty="0"/>
              <a:t>One smart partner</a:t>
            </a:r>
          </a:p>
          <a:p>
            <a:pPr lvl="1"/>
            <a:r>
              <a:rPr lang="en-US" dirty="0"/>
              <a:t>One strong team</a:t>
            </a:r>
          </a:p>
          <a:p>
            <a:pPr lvl="1"/>
            <a:r>
              <a:rPr lang="en-US" dirty="0"/>
              <a:t>One client relationship</a:t>
            </a:r>
          </a:p>
          <a:p>
            <a:r>
              <a:rPr lang="en-US" dirty="0"/>
              <a:t>It depends on:</a:t>
            </a:r>
          </a:p>
          <a:p>
            <a:pPr lvl="1"/>
            <a:r>
              <a:rPr lang="en-US" dirty="0"/>
              <a:t>Structure</a:t>
            </a:r>
          </a:p>
          <a:p>
            <a:pPr lvl="1"/>
            <a:r>
              <a:rPr lang="en-US" dirty="0"/>
              <a:t>Independence</a:t>
            </a:r>
          </a:p>
          <a:p>
            <a:pPr lvl="1"/>
            <a:r>
              <a:rPr lang="en-US" dirty="0"/>
              <a:t>Review</a:t>
            </a:r>
          </a:p>
          <a:p>
            <a:pPr lvl="1"/>
            <a:r>
              <a:rPr lang="en-US" dirty="0"/>
              <a:t>Escalation</a:t>
            </a:r>
          </a:p>
          <a:p>
            <a:pPr lvl="1"/>
            <a:r>
              <a:rPr lang="en-US" dirty="0"/>
              <a:t>Documentation</a:t>
            </a:r>
          </a:p>
          <a:p>
            <a:r>
              <a:rPr lang="en-US" dirty="0"/>
              <a:t>The EQR institutionalizes skepticism.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3F7DCC-98F4-6D44-E50A-8BA9B8A2C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D687DB-12B7-2DE3-5735-31E51998CF9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8426B9-5206-06EB-A168-03EA92DBA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973" y="809437"/>
            <a:ext cx="4297333" cy="519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8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Stonebridge &amp; Co., CPAs, is auditing a publicly traded technology company with complex revenue contracts. Before issuing the audit report, a partner not involved in the engagement performs a review of selected documentation related to revenue recognition estimates and discusses significant judgments with the engagement partner.</a:t>
            </a:r>
          </a:p>
          <a:p>
            <a:r>
              <a:rPr lang="en-US" dirty="0"/>
              <a:t>Which of the following best describes the purpose of this review?</a:t>
            </a:r>
          </a:p>
          <a:p>
            <a:pPr marL="0" indent="0">
              <a:buNone/>
            </a:pPr>
            <a:r>
              <a:rPr lang="en-US" b="1" dirty="0"/>
              <a:t>(a)</a:t>
            </a:r>
            <a:r>
              <a:rPr lang="en-US" dirty="0"/>
              <a:t> To reperform all audit procedures related to revenue recognition.</a:t>
            </a:r>
            <a:br>
              <a:rPr lang="en-US" dirty="0"/>
            </a:br>
            <a:r>
              <a:rPr lang="en-US" b="1" dirty="0"/>
              <a:t>(b)</a:t>
            </a:r>
            <a:r>
              <a:rPr lang="en-US" dirty="0"/>
              <a:t> To provide an independent and objective evaluation of significant judgments and conclusions reached by the engagement team.</a:t>
            </a:r>
            <a:br>
              <a:rPr lang="en-US" dirty="0"/>
            </a:br>
            <a:r>
              <a:rPr lang="en-US" b="1" dirty="0"/>
              <a:t>(c)</a:t>
            </a:r>
            <a:r>
              <a:rPr lang="en-US" dirty="0"/>
              <a:t> To ensure compliance with internal control testing requirements under SOX.</a:t>
            </a:r>
            <a:br>
              <a:rPr lang="en-US" dirty="0"/>
            </a:br>
            <a:r>
              <a:rPr lang="en-US" b="1" dirty="0"/>
              <a:t>(d)</a:t>
            </a:r>
            <a:r>
              <a:rPr lang="en-US" dirty="0"/>
              <a:t> To replace the engagement partner’s responsibility for supervision and review.</a:t>
            </a:r>
          </a:p>
          <a:p>
            <a:r>
              <a:rPr lang="en-US" b="1" dirty="0"/>
              <a:t>Choice (b) is correct because</a:t>
            </a:r>
            <a:r>
              <a:rPr lang="en-US" dirty="0"/>
              <a:t> an engagement quality review is an independent and objective assessment of the significant judgments made by the engagement team and the conclusions reached, completed prior to report issuance.</a:t>
            </a:r>
          </a:p>
          <a:p>
            <a:r>
              <a:rPr lang="en-US" b="1" dirty="0"/>
              <a:t>Choice (a) is incorrect because</a:t>
            </a:r>
            <a:r>
              <a:rPr lang="en-US" dirty="0"/>
              <a:t> an EQR does not involve reperforming all audit procedures; it focuses on significant judgments and high-risk areas.</a:t>
            </a:r>
          </a:p>
          <a:p>
            <a:r>
              <a:rPr lang="en-US" b="1" dirty="0"/>
              <a:t>Choice (c) is incorrect because</a:t>
            </a:r>
            <a:r>
              <a:rPr lang="en-US" dirty="0"/>
              <a:t> while SOX compliance may be relevant to the engagement, the EQR’s purpose is broader and focuses on overall significant judgments, not solely internal control testing.</a:t>
            </a:r>
          </a:p>
          <a:p>
            <a:r>
              <a:rPr lang="en-US" b="1" dirty="0"/>
              <a:t>Choice (d) is incorrect because</a:t>
            </a:r>
            <a:r>
              <a:rPr lang="en-US" dirty="0"/>
              <a:t> the engagement partner retains responsibility for supervision and performance of the audit; the EQR does not replace that responsibility.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3660</Words>
  <Application>Microsoft Office PowerPoint</Application>
  <PresentationFormat>Widescreen</PresentationFormat>
  <Paragraphs>428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The Universal Safety Net:  Engagement Quality Review (EQR)?    </vt:lpstr>
      <vt:lpstr>What Is an Engagement  Quality Review (EQR)?  </vt:lpstr>
      <vt:lpstr>What the EQR Is NOT  </vt:lpstr>
      <vt:lpstr>Why Focus on  “Significant Judgments”?  </vt:lpstr>
      <vt:lpstr>Who Can Be an  Engagement Quality</vt:lpstr>
      <vt:lpstr>Independence: The Load-Bearing  Requirement  </vt:lpstr>
      <vt:lpstr>Can the Reviewer Use Assistants?  </vt:lpstr>
      <vt:lpstr>When Is an EQR Required?  </vt:lpstr>
      <vt:lpstr>Required Due to Risk  (Professional Judgment)  </vt:lpstr>
      <vt:lpstr>The Core Mission:  Protecting Public Interest  </vt:lpstr>
      <vt:lpstr>What Does the Reviewer Actually Do?  </vt:lpstr>
      <vt:lpstr> Evaluating Consultation  </vt:lpstr>
      <vt:lpstr>Evaluating Engagement Partner  Involvement (GAAS)  </vt:lpstr>
      <vt:lpstr>Impairment of the Reviewer  </vt:lpstr>
      <vt:lpstr>The Hard Stop Power  (Veto Authority)  </vt:lpstr>
      <vt:lpstr>The Firewall Effect  </vt:lpstr>
      <vt:lpstr>Documentation: The Experienced  Practitioner Standard  </vt:lpstr>
      <vt:lpstr>Required Documentation Elements  </vt:lpstr>
      <vt:lpstr>Big Picture: Process Over Personality 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2026-02-18T00:34:13Z</dcterms:modified>
</cp:coreProperties>
</file>