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71" r:id="rId2"/>
    <p:sldId id="272" r:id="rId3"/>
    <p:sldId id="259" r:id="rId4"/>
    <p:sldId id="260" r:id="rId5"/>
    <p:sldId id="261" r:id="rId6"/>
    <p:sldId id="262" r:id="rId7"/>
    <p:sldId id="263" r:id="rId8"/>
    <p:sldId id="273" r:id="rId9"/>
    <p:sldId id="274" r:id="rId10"/>
    <p:sldId id="275" r:id="rId11"/>
    <p:sldId id="276" r:id="rId12"/>
    <p:sldId id="277" r:id="rId13"/>
  </p:sldIdLst>
  <p:sldSz cx="12192000" cy="6858000"/>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057A62-BB8F-4613-9671-C3D247AE48FD}" v="7" dt="2026-10-12T16:19:13.5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597" autoAdjust="0"/>
  </p:normalViewPr>
  <p:slideViewPr>
    <p:cSldViewPr snapToGrid="0">
      <p:cViewPr varScale="1">
        <p:scale>
          <a:sx n="51" d="100"/>
          <a:sy n="51" d="100"/>
        </p:scale>
        <p:origin x="1647" y="48"/>
      </p:cViewPr>
      <p:guideLst/>
    </p:cSldViewPr>
  </p:slideViewPr>
  <p:notesTextViewPr>
    <p:cViewPr>
      <p:scale>
        <a:sx n="1" d="1"/>
        <a:sy n="1" d="1"/>
      </p:scale>
      <p:origin x="0" y="-33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9870B6C3-870B-4461-9F07-4C14A39E42A6}"/>
    <pc:docChg chg="custSel delSld modSld">
      <pc:chgData name="mansour farhat" userId="bed7c5799dc45719" providerId="LiveId" clId="{9870B6C3-870B-4461-9F07-4C14A39E42A6}" dt="2026-10-12T16:19:13.593" v="87" actId="20577"/>
      <pc:docMkLst>
        <pc:docMk/>
      </pc:docMkLst>
      <pc:sldChg chg="del">
        <pc:chgData name="mansour farhat" userId="bed7c5799dc45719" providerId="LiveId" clId="{9870B6C3-870B-4461-9F07-4C14A39E42A6}" dt="2026-10-12T14:38:41.543" v="0" actId="47"/>
        <pc:sldMkLst>
          <pc:docMk/>
          <pc:sldMk cId="665540041" sldId="256"/>
        </pc:sldMkLst>
      </pc:sldChg>
      <pc:sldChg chg="modNotesTx">
        <pc:chgData name="mansour farhat" userId="bed7c5799dc45719" providerId="LiveId" clId="{9870B6C3-870B-4461-9F07-4C14A39E42A6}" dt="2026-10-12T15:25:21.123" v="80" actId="20577"/>
        <pc:sldMkLst>
          <pc:docMk/>
          <pc:sldMk cId="3508484439" sldId="260"/>
        </pc:sldMkLst>
      </pc:sldChg>
      <pc:sldChg chg="addSp modSp">
        <pc:chgData name="mansour farhat" userId="bed7c5799dc45719" providerId="LiveId" clId="{9870B6C3-870B-4461-9F07-4C14A39E42A6}" dt="2026-10-12T16:19:13.593" v="87" actId="20577"/>
        <pc:sldMkLst>
          <pc:docMk/>
          <pc:sldMk cId="1870454660" sldId="271"/>
        </pc:sldMkLst>
        <pc:spChg chg="mod">
          <ac:chgData name="mansour farhat" userId="bed7c5799dc45719" providerId="LiveId" clId="{9870B6C3-870B-4461-9F07-4C14A39E42A6}" dt="2026-10-12T16:19:13.593" v="87" actId="20577"/>
          <ac:spMkLst>
            <pc:docMk/>
            <pc:sldMk cId="1870454660" sldId="271"/>
            <ac:spMk id="3" creationId="{7A3F05B1-6988-E5B3-D0F9-3342A5BC17BB}"/>
          </ac:spMkLst>
        </pc:spChg>
        <pc:inkChg chg="add">
          <ac:chgData name="mansour farhat" userId="bed7c5799dc45719" providerId="LiveId" clId="{9870B6C3-870B-4461-9F07-4C14A39E42A6}" dt="2026-10-12T16:19:05.189" v="81"/>
          <ac:inkMkLst>
            <pc:docMk/>
            <pc:sldMk cId="1870454660" sldId="271"/>
            <ac:inkMk id="6" creationId="{81EF7A50-40D1-C4A5-7B8A-2177189DB164}"/>
          </ac:inkMkLst>
        </pc:inkChg>
      </pc:sldChg>
    </pc:docChg>
  </pc:docChgLst>
</pc:chgInfo>
</file>

<file path=ppt/ink/ink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409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10-12T16:19:01.230"/>
    </inkml:context>
    <inkml:brush xml:id="br0">
      <inkml:brushProperty name="width" value="0.05292" units="cm"/>
      <inkml:brushProperty name="height" value="0.05292" units="cm"/>
      <inkml:brushProperty name="color" value="#FF0000"/>
    </inkml:brush>
  </inkml:definitions>
  <inkml:trace contextRef="#ctx0" brushRef="#br0">2197 16458 1888 0,'-2'5'0'0,"2"-4"0"0,0 1 0 0,0 1-26 0,0-2-5 0,0 2-1 0,0-1-691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NARRATION</a:t>
            </a:r>
          </a:p>
          <a:p>
            <a:r>
              <a:rPr dirty="0"/>
              <a:t>This lecture uses tax year 2026 rules under section 199A. The One Big Beautiful Bill Act made the deduction permanent and, for years beginning after December 31, 2025, widened the phase-in ranges and added a minimum deduction. Permanence means there is no scheduled expiration, not that Congress cannot change the law.</a:t>
            </a:r>
          </a:p>
          <a:p>
            <a:endParaRPr dirty="0"/>
          </a:p>
          <a:p>
            <a:r>
              <a:rPr dirty="0"/>
              <a:t>For our examples, there is one positive-QBI business, no QBI loss carryforward, no REIT/PTP component, and no agricultural cooperative adjustment. QBI and taxable income are already determined after all applicable related deductions. The ordinary starting point is the lesser of 20% of QBI or 20% of modified taxable income, followed by the applicable business limitations.</a:t>
            </a:r>
          </a:p>
          <a:p>
            <a:endParaRPr dirty="0"/>
          </a:p>
          <a:p>
            <a:r>
              <a:rPr dirty="0"/>
              <a:t>TEACHING REMINDERS</a:t>
            </a:r>
          </a:p>
          <a:p>
            <a:r>
              <a:rPr dirty="0"/>
              <a:t>Say "20% of modified taxable income," not the full MTI amount. In this lecture, MTI means taxable income before the QBI deduction less net capital gain for section 199A purposes. That includes qualified dividends. Do not subtract all ordinary dividends or net short-term gains. Use taxable income before the deduction, without removing net capital gain, when testing the income thresholds.</a:t>
            </a:r>
          </a:p>
          <a:p>
            <a:endParaRPr dirty="0"/>
          </a:p>
          <a:p>
            <a:r>
              <a:rPr dirty="0"/>
              <a:t>The new 2026 minimum is the greater of the ordinary section 199A deduction or $400 for a taxpayer with at least $1,000 of aggregate QBI from active qualified trades or businesses. Active means material participation under section 469(h). Material participation is a condition of this minimum, not a general requirement for the ordinary QBI deduction. The minimum is an exception to the ordinary caps. The $400 and $1,000 amounts are indexed after 2026. It does not rescue income excluded from QBI, such as a fully phased-out SSTB.</a:t>
            </a:r>
          </a:p>
          <a:p>
            <a:endParaRPr dirty="0"/>
          </a:p>
          <a:p>
            <a:r>
              <a:rPr dirty="0"/>
              <a:t>SOURCES</a:t>
            </a:r>
          </a:p>
          <a:p>
            <a:r>
              <a:rPr dirty="0"/>
              <a:t>Public Law 119-21, section 70105: https://www.govinfo.gov/content/pkg/PLAW-119publ21/html/PLAW-119publ21.htm</a:t>
            </a:r>
          </a:p>
          <a:p>
            <a:r>
              <a:rPr dirty="0"/>
              <a:t>IRS QBI overview: https://www.irs.gov/newsroom/qualified-business-income-deduction</a:t>
            </a:r>
          </a:p>
          <a:p>
            <a:r>
              <a:rPr dirty="0"/>
              <a:t>IRS Form 8995-A instructions, taxable income/net capital gain framework: https://www.irs.gov/instructions/i8995a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NARRATION</a:t>
            </a:r>
          </a:p>
          <a:p>
            <a:r>
              <a:t>Use the official 2026 thresholds. Single and most other returns: $201,750 to $276,750. Married filing jointly: $403,500 to $553,500. Married filing separately has a distinct $25 difference: $201,775 to $276,775. The widths are $75,000 for other returns and $150,000 for joint returns. The underlying threshold is inflation adjusted. The width does not automatically grow each year under current law.</a:t>
            </a:r>
          </a:p>
          <a:p>
            <a:endParaRPr/>
          </a:p>
          <a:p>
            <a:r>
              <a:t>At or below the threshold, the wage/property and SSTB limitations do not apply. The overall taxable-income limit still applies, subject to the active-business minimum. Above the threshold but below the upper endpoint, limitations phase in. At the upper endpoint the applicable percentage for an SSTB reaches zero, while the wage/property limit is fully effective for a non-SSTB. Say "upper endpoint" when describing full exclusion, not simply "threshold." An SSTB owner can still have a deduction from another eligible business or REIT income.</a:t>
            </a:r>
          </a:p>
          <a:p>
            <a:endParaRPr/>
          </a:p>
          <a:p>
            <a:r>
              <a:t>SSTB CLASSIFICATION</a:t>
            </a:r>
          </a:p>
          <a:p>
            <a:r>
              <a:t>SSTB means specified service trade or business. Listed fields include health, law, accounting, actuarial science, performing arts, consulting, athletics, financial services, brokerage, investing/investment management, trading and dealing in specified assets. Engineering and architecture are excluded from the listed fields.</a:t>
            </a:r>
          </a:p>
          <a:p>
            <a:endParaRPr/>
          </a:p>
          <a:p>
            <a:r>
              <a:t>Owner effort, personal initiative, or dependence on the owner's skills is not a general SSTB test. The reputation-or-skill provision addresses endorsement income, licensing an individual's identity, and paid appearances. A YouTube channel's classification depends on the actual services and income streams. Do not say that all YouTubers are SSTBs, or classify an educational channel without examining its activities. An endorsement or paid media appearance may fall within an SSTB category. Mixed-business and de minimis rules may require further analysis.</a:t>
            </a:r>
          </a:p>
          <a:p>
            <a:endParaRPr/>
          </a:p>
          <a:p>
            <a:r>
              <a:t>SOURCES</a:t>
            </a:r>
          </a:p>
          <a:p>
            <a:r>
              <a:t>IRS Rev. Proc. 2025-32, section 4.26: https://www.irs.gov/irb/2025-45_IRB</a:t>
            </a:r>
          </a:p>
          <a:p>
            <a:r>
              <a:t>Treas. Reg. 1.199A-5(a), (b)(2)(xiv), and (c): https://www.ecfr.gov/current/title-26/section-1.199A-5</a:t>
            </a:r>
          </a:p>
          <a:p>
            <a:r>
              <a:t>Public Law 119-21, section 70105(a): https://www.govinfo.gov/content/pkg/PLAW-119publ21/html/PLAW-119publ21.htm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Apply the detailed definitions and exclusions in Regulation 1.199A-5(b)(2). The list is categorical, rather than a broad test of owner skill or effort. Creator income may involve performing arts, consulting, endorsements or other categories. Training and educational courses alone do not constitute consulting. Real-estate and insurance brokerage are excluded from the brokerage-services definition. Engineering and architecture are excluded as such, but a business’s other activities still require analysis. The reputation/skill category has the narrow meanings stated here.</a:t>
            </a:r>
          </a:p>
          <a:p>
            <a:endParaRPr/>
          </a:p>
          <a:p>
            <a:r>
              <a:t>Sources (checked October 11, 2026):</a:t>
            </a:r>
          </a:p>
          <a:p>
            <a:r>
              <a:t>https://www.law.cornell.edu/cfr/text/26/1.199A-5#b</a:t>
            </a:r>
          </a:p>
          <a:p>
            <a:r>
              <a:t>https://www.irs.gov/instructions/i8995a</a:t>
            </a:r>
          </a:p>
          <a:p>
            <a:endParaRPr/>
          </a:p>
          <a:p>
            <a:r>
              <a:t>Branding and retained images: supplied Farhat Lectures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IRS try to b fair.</a:t>
            </a:r>
          </a:p>
          <a:p>
            <a:r>
              <a:rPr lang="en-US" dirty="0"/>
              <a:t>Some services </a:t>
            </a:r>
            <a:r>
              <a:rPr lang="en-US" dirty="0" err="1"/>
              <a:t>coul</a:t>
            </a:r>
            <a:r>
              <a:rPr lang="en-US" dirty="0"/>
              <a:t> be SSB and others are non SSB.</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Assume the $500,000 consists entirely of professional advice and counsel under Regulation 1.199A-5(b)(2)(vii), billed separately from product sales. The consulting definition excludes training and educational courses. Installation services are not automatically consulting. Advice embedded in or ancillary to an otherwise non-SSTB sale may be excluded when there is no separate payment. Other deduction conditions still apply.</a:t>
            </a:r>
          </a:p>
          <a:p>
            <a:endParaRPr dirty="0"/>
          </a:p>
          <a:p>
            <a:r>
              <a:rPr dirty="0"/>
              <a:t>Sources (checked October 11, 2026):</a:t>
            </a:r>
          </a:p>
          <a:p>
            <a:r>
              <a:rPr dirty="0"/>
              <a:t>https://www.law.cornell.edu/cfr/text/26/1.199A-5#b_2_vii</a:t>
            </a:r>
          </a:p>
          <a:p>
            <a:r>
              <a:rPr dirty="0"/>
              <a:t>https://www.law.cornell.edu/cfr/text/26/1.199A-5#c</a:t>
            </a:r>
          </a:p>
          <a:p>
            <a:endParaRPr dirty="0"/>
          </a:p>
          <a:p>
            <a:r>
              <a:rPr dirty="0"/>
              <a:t>Branding and retained images: supplied Farhat Lectures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Apply the de minimis rule to the actual Section 162 trade or business. Do not automatically combine every activity of an entity into one business. Below the owner’s threshold the SSTB exclusion does not apply. Within the range the applicable percentage applies. At or above the upper endpoint no SSTB amounts enter the QBI calculation. Other qualified businesses or REIT/PTP items may still support a deduction.</a:t>
            </a:r>
          </a:p>
          <a:p>
            <a:endParaRPr/>
          </a:p>
          <a:p>
            <a:r>
              <a:t>Sources (checked October 11, 2026):</a:t>
            </a:r>
          </a:p>
          <a:p>
            <a:r>
              <a:t>https://www.law.cornell.edu/cfr/text/26/1.199A-5#c</a:t>
            </a:r>
          </a:p>
          <a:p>
            <a:r>
              <a:t>https://www.law.cornell.edu/cfr/text/26/1.199A-1#d</a:t>
            </a:r>
          </a:p>
          <a:p>
            <a:endParaRPr/>
          </a:p>
          <a:p>
            <a:r>
              <a:t>Branding and retained images: supplied Farhat Lectures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Regulation 1.199A-5(c)(1), Example 2, shows separate veterinary and dog-food businesses within one entity. Separate books, employees and operational substance support the distinction. No separate corporation is automatically necessary or sufficient. The common-ownership rule includes applicable direct and indirect ownership under Sections 267(b) or 707(b). It reaches the portion providing property or services to the commonly owned SSTB. Forming a C corporation does not create a Section 199A deduction.</a:t>
            </a:r>
          </a:p>
          <a:p>
            <a:endParaRPr/>
          </a:p>
          <a:p>
            <a:r>
              <a:t>Sources (checked October 11, 2026):</a:t>
            </a:r>
          </a:p>
          <a:p>
            <a:r>
              <a:t>https://www.law.cornell.edu/cfr/text/26/1.199A-5#c</a:t>
            </a:r>
          </a:p>
          <a:p>
            <a:r>
              <a:t>https://www.irs.gov/newsroom/qualified-business-income-deduction</a:t>
            </a:r>
          </a:p>
          <a:p>
            <a:endParaRPr/>
          </a:p>
          <a:p>
            <a:r>
              <a:t>Branding and retained images: supplied Farhat Lectures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E5BA5-2CEC-22D4-C653-6889F76EA2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EA4C8-D361-ED74-71D9-A4BA881484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4858E-E417-849B-E804-0802E5D0E772}"/>
              </a:ext>
            </a:extLst>
          </p:cNvPr>
          <p:cNvSpPr>
            <a:spLocks noGrp="1"/>
          </p:cNvSpPr>
          <p:nvPr>
            <p:ph type="body" idx="1"/>
          </p:nvPr>
        </p:nvSpPr>
        <p:spPr/>
        <p:txBody>
          <a:bodyPr/>
          <a:lstStyle/>
          <a:p>
            <a:r>
              <a:t>Regulation 1.199A-5(c)(1), Example 2, shows separate veterinary and dog-food businesses within one entity. Separate books, employees and operational substance support the distinction. No separate corporation is automatically necessary or sufficient. The common-ownership rule includes applicable direct and indirect ownership under Sections 267(b) or 707(b). It reaches the portion providing property or services to the commonly owned SSTB. Forming a C corporation does not create a Section 199A deduction.</a:t>
            </a:r>
          </a:p>
          <a:p>
            <a:endParaRPr/>
          </a:p>
          <a:p>
            <a:r>
              <a:t>Sources (checked October 11, 2026):</a:t>
            </a:r>
          </a:p>
          <a:p>
            <a:r>
              <a:t>https://www.law.cornell.edu/cfr/text/26/1.199A-5#c</a:t>
            </a:r>
          </a:p>
          <a:p>
            <a:r>
              <a:t>https://www.irs.gov/newsroom/qualified-business-income-deduction</a:t>
            </a:r>
          </a:p>
          <a:p>
            <a:endParaRPr/>
          </a:p>
          <a:p>
            <a:r>
              <a:t>Branding and retained images: supplied Farhat Lectures presentation.</a:t>
            </a:r>
          </a:p>
        </p:txBody>
      </p:sp>
      <p:sp>
        <p:nvSpPr>
          <p:cNvPr id="4" name="Slide Number Placeholder 3">
            <a:extLst>
              <a:ext uri="{FF2B5EF4-FFF2-40B4-BE49-F238E27FC236}">
                <a16:creationId xmlns:a16="http://schemas.microsoft.com/office/drawing/2014/main" id="{C9508DC9-978A-63CC-A108-500C3A3CCDF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45040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BA144-704D-A565-03C0-E9DDE3BBF2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EB562B-708A-9B4A-82EC-FB76911C39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33436A-4498-43A5-58ED-0A59E75A9609}"/>
              </a:ext>
            </a:extLst>
          </p:cNvPr>
          <p:cNvSpPr>
            <a:spLocks noGrp="1"/>
          </p:cNvSpPr>
          <p:nvPr>
            <p:ph type="body" idx="1"/>
          </p:nvPr>
        </p:nvSpPr>
        <p:spPr/>
        <p:txBody>
          <a:bodyPr/>
          <a:lstStyle/>
          <a:p>
            <a:r>
              <a:t>Regulation 1.199A-5(c)(1), Example 2, shows separate veterinary and dog-food businesses within one entity. Separate books, employees and operational substance support the distinction. No separate corporation is automatically necessary or sufficient. The common-ownership rule includes applicable direct and indirect ownership under Sections 267(b) or 707(b). It reaches the portion providing property or services to the commonly owned SSTB. Forming a C corporation does not create a Section 199A deduction.</a:t>
            </a:r>
          </a:p>
          <a:p>
            <a:endParaRPr/>
          </a:p>
          <a:p>
            <a:r>
              <a:t>Sources (checked October 11, 2026):</a:t>
            </a:r>
          </a:p>
          <a:p>
            <a:r>
              <a:t>https://www.law.cornell.edu/cfr/text/26/1.199A-5#c</a:t>
            </a:r>
          </a:p>
          <a:p>
            <a:r>
              <a:t>https://www.irs.gov/newsroom/qualified-business-income-deduction</a:t>
            </a:r>
          </a:p>
          <a:p>
            <a:endParaRPr/>
          </a:p>
          <a:p>
            <a:r>
              <a:t>Branding and retained images: supplied Farhat Lectures presentation.</a:t>
            </a:r>
          </a:p>
        </p:txBody>
      </p:sp>
      <p:sp>
        <p:nvSpPr>
          <p:cNvPr id="4" name="Slide Number Placeholder 3">
            <a:extLst>
              <a:ext uri="{FF2B5EF4-FFF2-40B4-BE49-F238E27FC236}">
                <a16:creationId xmlns:a16="http://schemas.microsoft.com/office/drawing/2014/main" id="{09B31FE4-EB28-7FC3-AAC9-5ED71418258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712582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5514D-7695-FFCC-E83C-4ED77F96D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6077F-A1BF-0342-5626-E5FB835C48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EBBC4D-D617-B5FD-FBDE-A72411B6E855}"/>
              </a:ext>
            </a:extLst>
          </p:cNvPr>
          <p:cNvSpPr>
            <a:spLocks noGrp="1"/>
          </p:cNvSpPr>
          <p:nvPr>
            <p:ph type="body" idx="1"/>
          </p:nvPr>
        </p:nvSpPr>
        <p:spPr/>
        <p:txBody>
          <a:bodyPr/>
          <a:lstStyle/>
          <a:p>
            <a:r>
              <a:t>Regulation 1.199A-5(c)(1), Example 2, shows separate veterinary and dog-food businesses within one entity. Separate books, employees and operational substance support the distinction. No separate corporation is automatically necessary or sufficient. The common-ownership rule includes applicable direct and indirect ownership under Sections 267(b) or 707(b). It reaches the portion providing property or services to the commonly owned SSTB. Forming a C corporation does not create a Section 199A deduction.</a:t>
            </a:r>
          </a:p>
          <a:p>
            <a:endParaRPr/>
          </a:p>
          <a:p>
            <a:r>
              <a:t>Sources (checked October 11, 2026):</a:t>
            </a:r>
          </a:p>
          <a:p>
            <a:r>
              <a:t>https://www.law.cornell.edu/cfr/text/26/1.199A-5#c</a:t>
            </a:r>
          </a:p>
          <a:p>
            <a:r>
              <a:t>https://www.irs.gov/newsroom/qualified-business-income-deduction</a:t>
            </a:r>
          </a:p>
          <a:p>
            <a:endParaRPr/>
          </a:p>
          <a:p>
            <a:r>
              <a:t>Branding and retained images: supplied Farhat Lectures presentation.</a:t>
            </a:r>
          </a:p>
        </p:txBody>
      </p:sp>
      <p:sp>
        <p:nvSpPr>
          <p:cNvPr id="4" name="Slide Number Placeholder 3">
            <a:extLst>
              <a:ext uri="{FF2B5EF4-FFF2-40B4-BE49-F238E27FC236}">
                <a16:creationId xmlns:a16="http://schemas.microsoft.com/office/drawing/2014/main" id="{F0C7F20E-8AF4-3C9E-2E08-DC1E37EAABE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809890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65010-02E8-8E29-53BD-ED365C044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FAE248-B1EB-C177-8277-DAD4068EF3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8C362B-2DB4-C7B6-97CC-B9CD65958BB5}"/>
              </a:ext>
            </a:extLst>
          </p:cNvPr>
          <p:cNvSpPr>
            <a:spLocks noGrp="1"/>
          </p:cNvSpPr>
          <p:nvPr>
            <p:ph type="body" idx="1"/>
          </p:nvPr>
        </p:nvSpPr>
        <p:spPr/>
        <p:txBody>
          <a:bodyPr/>
          <a:lstStyle/>
          <a:p>
            <a:r>
              <a:t>Regulation 1.199A-5(c)(1), Example 2, shows separate veterinary and dog-food businesses within one entity. Separate books, employees and operational substance support the distinction. No separate corporation is automatically necessary or sufficient. The common-ownership rule includes applicable direct and indirect ownership under Sections 267(b) or 707(b). It reaches the portion providing property or services to the commonly owned SSTB. Forming a C corporation does not create a Section 199A deduction.</a:t>
            </a:r>
          </a:p>
          <a:p>
            <a:endParaRPr/>
          </a:p>
          <a:p>
            <a:r>
              <a:t>Sources (checked October 11, 2026):</a:t>
            </a:r>
          </a:p>
          <a:p>
            <a:r>
              <a:t>https://www.law.cornell.edu/cfr/text/26/1.199A-5#c</a:t>
            </a:r>
          </a:p>
          <a:p>
            <a:r>
              <a:t>https://www.irs.gov/newsroom/qualified-business-income-deduction</a:t>
            </a:r>
          </a:p>
          <a:p>
            <a:endParaRPr/>
          </a:p>
          <a:p>
            <a:r>
              <a:t>Branding and retained images: supplied Farhat Lectures presentation.</a:t>
            </a:r>
          </a:p>
        </p:txBody>
      </p:sp>
      <p:sp>
        <p:nvSpPr>
          <p:cNvPr id="4" name="Slide Number Placeholder 3">
            <a:extLst>
              <a:ext uri="{FF2B5EF4-FFF2-40B4-BE49-F238E27FC236}">
                <a16:creationId xmlns:a16="http://schemas.microsoft.com/office/drawing/2014/main" id="{8ACA953D-E42A-59E2-F7EA-AC8A0953EF1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248701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8ACD2-CA1D-0294-2C89-3F114BA5B5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CCC55-054B-0D97-5674-07C87EA597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D5332B-BEA0-A343-A89B-4ED8800B7469}"/>
              </a:ext>
            </a:extLst>
          </p:cNvPr>
          <p:cNvSpPr>
            <a:spLocks noGrp="1"/>
          </p:cNvSpPr>
          <p:nvPr>
            <p:ph type="body" idx="1"/>
          </p:nvPr>
        </p:nvSpPr>
        <p:spPr/>
        <p:txBody>
          <a:bodyPr/>
          <a:lstStyle/>
          <a:p>
            <a:r>
              <a:t>Regulation 1.199A-5(c)(1), Example 2, shows separate veterinary and dog-food businesses within one entity. Separate books, employees and operational substance support the distinction. No separate corporation is automatically necessary or sufficient. The common-ownership rule includes applicable direct and indirect ownership under Sections 267(b) or 707(b). It reaches the portion providing property or services to the commonly owned SSTB. Forming a C corporation does not create a Section 199A deduction.</a:t>
            </a:r>
          </a:p>
          <a:p>
            <a:endParaRPr/>
          </a:p>
          <a:p>
            <a:r>
              <a:t>Sources (checked October 11, 2026):</a:t>
            </a:r>
          </a:p>
          <a:p>
            <a:r>
              <a:t>https://www.law.cornell.edu/cfr/text/26/1.199A-5#c</a:t>
            </a:r>
          </a:p>
          <a:p>
            <a:r>
              <a:t>https://www.irs.gov/newsroom/qualified-business-income-deduction</a:t>
            </a:r>
          </a:p>
          <a:p>
            <a:endParaRPr/>
          </a:p>
          <a:p>
            <a:r>
              <a:t>Branding and retained images: supplied Farhat Lectures presentation.</a:t>
            </a:r>
          </a:p>
        </p:txBody>
      </p:sp>
      <p:sp>
        <p:nvSpPr>
          <p:cNvPr id="4" name="Slide Number Placeholder 3">
            <a:extLst>
              <a:ext uri="{FF2B5EF4-FFF2-40B4-BE49-F238E27FC236}">
                <a16:creationId xmlns:a16="http://schemas.microsoft.com/office/drawing/2014/main" id="{C1581AF0-7C62-39D3-C846-5EBF03D2D8A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913707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B9D70-F8AB-306E-7CAB-D6FA8467AE94}"/>
              </a:ext>
            </a:extLst>
          </p:cNvPr>
          <p:cNvSpPr>
            <a:spLocks noGrp="1"/>
          </p:cNvSpPr>
          <p:nvPr>
            <p:ph type="ctrTitle"/>
          </p:nvPr>
        </p:nvSpPr>
        <p:spPr>
          <a:xfrm>
            <a:off x="1524000" y="1122363"/>
            <a:ext cx="9144000" cy="2387600"/>
          </a:xfrm>
        </p:spPr>
        <p:txBody>
          <a:bodyPr anchor="b"/>
          <a:lstStyle>
            <a:lvl1pPr algn="ctr">
              <a:buNone/>
              <a:defRPr sz="6000"/>
            </a:lvl1pPr>
          </a:lstStyle>
          <a:p>
            <a:r>
              <a:t>Click to edit Master title style</a:t>
            </a:r>
          </a:p>
        </p:txBody>
      </p:sp>
      <p:sp>
        <p:nvSpPr>
          <p:cNvPr id="3" name="Subtitle 2">
            <a:extLst>
              <a:ext uri="{FF2B5EF4-FFF2-40B4-BE49-F238E27FC236}">
                <a16:creationId xmlns:a16="http://schemas.microsoft.com/office/drawing/2014/main" id="{D53D1B38-77E8-2970-D7CB-0C5D20261C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40CAFE2B-3B1D-0239-F524-E1531BAF9DE0}"/>
              </a:ext>
            </a:extLst>
          </p:cNvPr>
          <p:cNvSpPr>
            <a:spLocks noGrp="1"/>
          </p:cNvSpPr>
          <p:nvPr>
            <p:ph type="dt" idx="10"/>
          </p:nvPr>
        </p:nvSpPr>
        <p:spPr/>
        <p:txBody>
          <a:bodyPr/>
          <a:lstStyle/>
          <a:p>
            <a:fld id="{61E99963-D8B1-41CD-9F25-FB2324366118}" type="datetimeFigureOut">
              <a:t>10/12/2026</a:t>
            </a:fld>
            <a:endParaRPr/>
          </a:p>
        </p:txBody>
      </p:sp>
      <p:sp>
        <p:nvSpPr>
          <p:cNvPr id="5" name="Footer Placeholder 4">
            <a:extLst>
              <a:ext uri="{FF2B5EF4-FFF2-40B4-BE49-F238E27FC236}">
                <a16:creationId xmlns:a16="http://schemas.microsoft.com/office/drawing/2014/main" id="{642CB275-3454-9D33-B745-1EF9DF9EFEF9}"/>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F456CA7C-2B0D-1DBB-843E-0CFCA2DA21FB}"/>
              </a:ext>
            </a:extLst>
          </p:cNvPr>
          <p:cNvSpPr>
            <a:spLocks noGrp="1"/>
          </p:cNvSpPr>
          <p:nvPr>
            <p:ph type="sldNum" idx="12"/>
          </p:nvPr>
        </p:nvSpPr>
        <p:spPr/>
        <p:txBody>
          <a:bodyPr/>
          <a:lstStyle/>
          <a:p>
            <a:fld id="{5AC555A5-A8AB-499D-8453-61CCCFA34038}"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C8E6-E83E-15F2-AE01-A96E1B151978}"/>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27ACA0EC-155A-975B-0223-CD88D2C98715}"/>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C00E715-9ADA-98C6-B04A-AD1E1EA04C01}"/>
              </a:ext>
            </a:extLst>
          </p:cNvPr>
          <p:cNvSpPr>
            <a:spLocks noGrp="1"/>
          </p:cNvSpPr>
          <p:nvPr>
            <p:ph type="dt" idx="10"/>
          </p:nvPr>
        </p:nvSpPr>
        <p:spPr/>
        <p:txBody>
          <a:bodyPr/>
          <a:lstStyle/>
          <a:p>
            <a:fld id="{61E99963-D8B1-41CD-9F25-FB2324366118}" type="datetimeFigureOut">
              <a:t>10/12/2026</a:t>
            </a:fld>
            <a:endParaRPr/>
          </a:p>
        </p:txBody>
      </p:sp>
      <p:sp>
        <p:nvSpPr>
          <p:cNvPr id="5" name="Footer Placeholder 4">
            <a:extLst>
              <a:ext uri="{FF2B5EF4-FFF2-40B4-BE49-F238E27FC236}">
                <a16:creationId xmlns:a16="http://schemas.microsoft.com/office/drawing/2014/main" id="{2BF4BC3C-AFCF-2E5F-51F2-D6C70C375BA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1C34E116-6213-23B0-1D95-2912803B8A20}"/>
              </a:ext>
            </a:extLst>
          </p:cNvPr>
          <p:cNvSpPr>
            <a:spLocks noGrp="1"/>
          </p:cNvSpPr>
          <p:nvPr>
            <p:ph type="sldNum" idx="12"/>
          </p:nvPr>
        </p:nvSpPr>
        <p:spPr/>
        <p:txBody>
          <a:bodyPr/>
          <a:lstStyle/>
          <a:p>
            <a:fld id="{5AC555A5-A8AB-499D-8453-61CCCFA34038}"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A6A3C-CACE-B40C-008B-BC553F82AFCB}"/>
              </a:ext>
            </a:extLst>
          </p:cNvPr>
          <p:cNvSpPr>
            <a:spLocks noGrp="1"/>
          </p:cNvSpPr>
          <p:nvPr>
            <p:ph type="title"/>
          </p:nvPr>
        </p:nvSpPr>
        <p:spPr>
          <a:xfrm>
            <a:off x="831850" y="1709738"/>
            <a:ext cx="10515600" cy="2852737"/>
          </a:xfrm>
        </p:spPr>
        <p:txBody>
          <a:bodyPr anchor="b"/>
          <a:lstStyle>
            <a:lvl1pPr>
              <a:buNone/>
              <a:defRPr sz="6000"/>
            </a:lvl1pPr>
          </a:lstStyle>
          <a:p>
            <a:r>
              <a:t>Click to edit Master title style</a:t>
            </a:r>
          </a:p>
        </p:txBody>
      </p:sp>
      <p:sp>
        <p:nvSpPr>
          <p:cNvPr id="3" name="Text Placeholder 2">
            <a:extLst>
              <a:ext uri="{FF2B5EF4-FFF2-40B4-BE49-F238E27FC236}">
                <a16:creationId xmlns:a16="http://schemas.microsoft.com/office/drawing/2014/main" id="{7B0DC3D3-A2FE-7E7C-E640-F0B5265F6E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270281CE-525D-4A10-AD03-CE1FF44D123D}"/>
              </a:ext>
            </a:extLst>
          </p:cNvPr>
          <p:cNvSpPr>
            <a:spLocks noGrp="1"/>
          </p:cNvSpPr>
          <p:nvPr>
            <p:ph type="dt" idx="10"/>
          </p:nvPr>
        </p:nvSpPr>
        <p:spPr/>
        <p:txBody>
          <a:bodyPr/>
          <a:lstStyle/>
          <a:p>
            <a:fld id="{61E99963-D8B1-41CD-9F25-FB2324366118}" type="datetimeFigureOut">
              <a:t>10/12/2026</a:t>
            </a:fld>
            <a:endParaRPr/>
          </a:p>
        </p:txBody>
      </p:sp>
      <p:sp>
        <p:nvSpPr>
          <p:cNvPr id="5" name="Footer Placeholder 4">
            <a:extLst>
              <a:ext uri="{FF2B5EF4-FFF2-40B4-BE49-F238E27FC236}">
                <a16:creationId xmlns:a16="http://schemas.microsoft.com/office/drawing/2014/main" id="{50AFFA65-272E-DF05-342D-33112D79EBE9}"/>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FDB6831B-413A-D481-C957-7B9EC788C84D}"/>
              </a:ext>
            </a:extLst>
          </p:cNvPr>
          <p:cNvSpPr>
            <a:spLocks noGrp="1"/>
          </p:cNvSpPr>
          <p:nvPr>
            <p:ph type="sldNum" idx="12"/>
          </p:nvPr>
        </p:nvSpPr>
        <p:spPr/>
        <p:txBody>
          <a:bodyPr/>
          <a:lstStyle/>
          <a:p>
            <a:fld id="{5AC555A5-A8AB-499D-8453-61CCCFA34038}"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7CA4C-3691-71B5-A618-52A3B4628775}"/>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0EAA149-FB63-14D9-28C9-5B9EC94E5F24}"/>
              </a:ext>
            </a:extLst>
          </p:cNvPr>
          <p:cNvSpPr>
            <a:spLocks noGrp="1"/>
          </p:cNvSpPr>
          <p:nvPr>
            <p:ph idx="1"/>
          </p:nvPr>
        </p:nvSpPr>
        <p:spPr>
          <a:xfrm>
            <a:off x="838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2BE8D6B0-25B7-832B-7D58-38A579BE24F4}"/>
              </a:ext>
            </a:extLst>
          </p:cNvPr>
          <p:cNvSpPr>
            <a:spLocks noGrp="1"/>
          </p:cNvSpPr>
          <p:nvPr>
            <p:ph idx="2"/>
          </p:nvPr>
        </p:nvSpPr>
        <p:spPr>
          <a:xfrm>
            <a:off x="6172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083E26FE-7B91-61E7-26DD-BD803B254F0B}"/>
              </a:ext>
            </a:extLst>
          </p:cNvPr>
          <p:cNvSpPr>
            <a:spLocks noGrp="1"/>
          </p:cNvSpPr>
          <p:nvPr>
            <p:ph type="dt" idx="10"/>
          </p:nvPr>
        </p:nvSpPr>
        <p:spPr/>
        <p:txBody>
          <a:bodyPr/>
          <a:lstStyle/>
          <a:p>
            <a:fld id="{61E99963-D8B1-41CD-9F25-FB2324366118}" type="datetimeFigureOut">
              <a:t>10/12/2026</a:t>
            </a:fld>
            <a:endParaRPr/>
          </a:p>
        </p:txBody>
      </p:sp>
      <p:sp>
        <p:nvSpPr>
          <p:cNvPr id="6" name="Footer Placeholder 5">
            <a:extLst>
              <a:ext uri="{FF2B5EF4-FFF2-40B4-BE49-F238E27FC236}">
                <a16:creationId xmlns:a16="http://schemas.microsoft.com/office/drawing/2014/main" id="{575CB60D-8E91-3C0C-75BB-8FE3D02FDE78}"/>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AB7F50D6-0E4B-328A-6E39-EB733E3F4ACB}"/>
              </a:ext>
            </a:extLst>
          </p:cNvPr>
          <p:cNvSpPr>
            <a:spLocks noGrp="1"/>
          </p:cNvSpPr>
          <p:nvPr>
            <p:ph type="sldNum" idx="12"/>
          </p:nvPr>
        </p:nvSpPr>
        <p:spPr/>
        <p:txBody>
          <a:bodyPr/>
          <a:lstStyle/>
          <a:p>
            <a:fld id="{5AC555A5-A8AB-499D-8453-61CCCFA34038}"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77201-13DC-F9BB-3B51-775C63DF1182}"/>
              </a:ext>
            </a:extLst>
          </p:cNvPr>
          <p:cNvSpPr>
            <a:spLocks noGrp="1"/>
          </p:cNvSpPr>
          <p:nvPr>
            <p:ph type="title"/>
          </p:nvPr>
        </p:nvSpPr>
        <p:spPr>
          <a:xfrm>
            <a:off x="839788" y="365125"/>
            <a:ext cx="10515600" cy="1325563"/>
          </a:xfrm>
        </p:spPr>
        <p:txBody>
          <a:bodyPr/>
          <a:lstStyle/>
          <a:p>
            <a:r>
              <a:t>Click to edit Master title style</a:t>
            </a:r>
          </a:p>
        </p:txBody>
      </p:sp>
      <p:sp>
        <p:nvSpPr>
          <p:cNvPr id="3" name="Text Placeholder 2">
            <a:extLst>
              <a:ext uri="{FF2B5EF4-FFF2-40B4-BE49-F238E27FC236}">
                <a16:creationId xmlns:a16="http://schemas.microsoft.com/office/drawing/2014/main" id="{048CAD71-7B54-282C-5E21-95F488D701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CE5C550E-430D-7B23-10EE-5DDE6D043E98}"/>
              </a:ext>
            </a:extLst>
          </p:cNvPr>
          <p:cNvSpPr>
            <a:spLocks noGrp="1"/>
          </p:cNvSpPr>
          <p:nvPr>
            <p:ph idx="2"/>
          </p:nvPr>
        </p:nvSpPr>
        <p:spPr>
          <a:xfrm>
            <a:off x="839788" y="2505075"/>
            <a:ext cx="5157787"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08D4B0DE-1FFC-E672-0984-9294C133EEB1}"/>
              </a:ext>
            </a:extLst>
          </p:cNvPr>
          <p:cNvSpPr>
            <a:spLocks noGrp="1"/>
          </p:cNvSpPr>
          <p:nvPr>
            <p:ph type="body"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B1F40A92-BE7A-AA09-B6B3-635E9E2D3D18}"/>
              </a:ext>
            </a:extLst>
          </p:cNvPr>
          <p:cNvSpPr>
            <a:spLocks noGrp="1"/>
          </p:cNvSpPr>
          <p:nvPr>
            <p:ph idx="4"/>
          </p:nvPr>
        </p:nvSpPr>
        <p:spPr>
          <a:xfrm>
            <a:off x="6172200" y="2505075"/>
            <a:ext cx="5183188"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DDD66035-0F48-698D-D128-4A633D74A6FB}"/>
              </a:ext>
            </a:extLst>
          </p:cNvPr>
          <p:cNvSpPr>
            <a:spLocks noGrp="1"/>
          </p:cNvSpPr>
          <p:nvPr>
            <p:ph type="dt" idx="10"/>
          </p:nvPr>
        </p:nvSpPr>
        <p:spPr/>
        <p:txBody>
          <a:bodyPr/>
          <a:lstStyle/>
          <a:p>
            <a:fld id="{61E99963-D8B1-41CD-9F25-FB2324366118}" type="datetimeFigureOut">
              <a:t>10/12/2026</a:t>
            </a:fld>
            <a:endParaRPr/>
          </a:p>
        </p:txBody>
      </p:sp>
      <p:sp>
        <p:nvSpPr>
          <p:cNvPr id="8" name="Footer Placeholder 7">
            <a:extLst>
              <a:ext uri="{FF2B5EF4-FFF2-40B4-BE49-F238E27FC236}">
                <a16:creationId xmlns:a16="http://schemas.microsoft.com/office/drawing/2014/main" id="{CB5DA9AA-8ADF-AC4C-8BAE-9E017BC1D85E}"/>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A57E23C3-C137-6E8A-7449-2DD1C66E29E6}"/>
              </a:ext>
            </a:extLst>
          </p:cNvPr>
          <p:cNvSpPr>
            <a:spLocks noGrp="1"/>
          </p:cNvSpPr>
          <p:nvPr>
            <p:ph type="sldNum" idx="12"/>
          </p:nvPr>
        </p:nvSpPr>
        <p:spPr/>
        <p:txBody>
          <a:bodyPr/>
          <a:lstStyle/>
          <a:p>
            <a:fld id="{5AC555A5-A8AB-499D-8453-61CCCFA34038}"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56EBC-A1D6-A96E-0EC9-2418E1B572C9}"/>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F0A1F4BD-4190-FE38-8BDA-995CB839FC27}"/>
              </a:ext>
            </a:extLst>
          </p:cNvPr>
          <p:cNvSpPr>
            <a:spLocks noGrp="1"/>
          </p:cNvSpPr>
          <p:nvPr>
            <p:ph type="dt" idx="10"/>
          </p:nvPr>
        </p:nvSpPr>
        <p:spPr/>
        <p:txBody>
          <a:bodyPr/>
          <a:lstStyle/>
          <a:p>
            <a:fld id="{61E99963-D8B1-41CD-9F25-FB2324366118}" type="datetimeFigureOut">
              <a:t>10/12/2026</a:t>
            </a:fld>
            <a:endParaRPr/>
          </a:p>
        </p:txBody>
      </p:sp>
      <p:sp>
        <p:nvSpPr>
          <p:cNvPr id="4" name="Footer Placeholder 3">
            <a:extLst>
              <a:ext uri="{FF2B5EF4-FFF2-40B4-BE49-F238E27FC236}">
                <a16:creationId xmlns:a16="http://schemas.microsoft.com/office/drawing/2014/main" id="{406117A3-AD13-92B8-A4BF-CD3F283A78BD}"/>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2A63D95F-E008-5473-6A58-68E9C1E3B8A1}"/>
              </a:ext>
            </a:extLst>
          </p:cNvPr>
          <p:cNvSpPr>
            <a:spLocks noGrp="1"/>
          </p:cNvSpPr>
          <p:nvPr>
            <p:ph type="sldNum" idx="12"/>
          </p:nvPr>
        </p:nvSpPr>
        <p:spPr/>
        <p:txBody>
          <a:bodyPr/>
          <a:lstStyle/>
          <a:p>
            <a:fld id="{5AC555A5-A8AB-499D-8453-61CCCFA34038}"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1BD330-C1BC-F7EA-83AE-CF2078867309}"/>
              </a:ext>
            </a:extLst>
          </p:cNvPr>
          <p:cNvSpPr>
            <a:spLocks noGrp="1"/>
          </p:cNvSpPr>
          <p:nvPr>
            <p:ph type="dt" idx="10"/>
          </p:nvPr>
        </p:nvSpPr>
        <p:spPr/>
        <p:txBody>
          <a:bodyPr/>
          <a:lstStyle/>
          <a:p>
            <a:fld id="{61E99963-D8B1-41CD-9F25-FB2324366118}" type="datetimeFigureOut">
              <a:t>10/12/2026</a:t>
            </a:fld>
            <a:endParaRPr/>
          </a:p>
        </p:txBody>
      </p:sp>
      <p:sp>
        <p:nvSpPr>
          <p:cNvPr id="3" name="Footer Placeholder 2">
            <a:extLst>
              <a:ext uri="{FF2B5EF4-FFF2-40B4-BE49-F238E27FC236}">
                <a16:creationId xmlns:a16="http://schemas.microsoft.com/office/drawing/2014/main" id="{70D3D147-848D-4FE8-A96E-2B85B485C89A}"/>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8BBD00F1-296F-0AD9-339D-D2AA1F5E6FA3}"/>
              </a:ext>
            </a:extLst>
          </p:cNvPr>
          <p:cNvSpPr>
            <a:spLocks noGrp="1"/>
          </p:cNvSpPr>
          <p:nvPr>
            <p:ph type="sldNum" idx="12"/>
          </p:nvPr>
        </p:nvSpPr>
        <p:spPr/>
        <p:txBody>
          <a:bodyPr/>
          <a:lstStyle/>
          <a:p>
            <a:fld id="{5AC555A5-A8AB-499D-8453-61CCCFA34038}"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B450-16CF-050B-68A8-49FA8F0324AA}"/>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Content Placeholder 2">
            <a:extLst>
              <a:ext uri="{FF2B5EF4-FFF2-40B4-BE49-F238E27FC236}">
                <a16:creationId xmlns:a16="http://schemas.microsoft.com/office/drawing/2014/main" id="{B3AE9C9D-D123-196B-9D0E-3FE461A56B88}"/>
              </a:ext>
            </a:extLst>
          </p:cNvPr>
          <p:cNvSpPr>
            <a:spLocks noGrp="1"/>
          </p:cNvSpPr>
          <p:nvPr>
            <p:ph idx="1"/>
          </p:nvPr>
        </p:nvSpPr>
        <p:spPr>
          <a:xfrm>
            <a:off x="5183188" y="987425"/>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C776248-3BBD-1D5B-A045-CA6DD011864E}"/>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9A29BA9D-2370-1F7A-4404-1AAE9A408D12}"/>
              </a:ext>
            </a:extLst>
          </p:cNvPr>
          <p:cNvSpPr>
            <a:spLocks noGrp="1"/>
          </p:cNvSpPr>
          <p:nvPr>
            <p:ph type="dt" idx="10"/>
          </p:nvPr>
        </p:nvSpPr>
        <p:spPr/>
        <p:txBody>
          <a:bodyPr/>
          <a:lstStyle/>
          <a:p>
            <a:fld id="{61E99963-D8B1-41CD-9F25-FB2324366118}" type="datetimeFigureOut">
              <a:t>10/12/2026</a:t>
            </a:fld>
            <a:endParaRPr/>
          </a:p>
        </p:txBody>
      </p:sp>
      <p:sp>
        <p:nvSpPr>
          <p:cNvPr id="6" name="Footer Placeholder 5">
            <a:extLst>
              <a:ext uri="{FF2B5EF4-FFF2-40B4-BE49-F238E27FC236}">
                <a16:creationId xmlns:a16="http://schemas.microsoft.com/office/drawing/2014/main" id="{2CDA68ED-E900-91C8-12AC-831C52A98AFC}"/>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05D4364-E95D-3FC1-CAEF-EE5E16E68C2E}"/>
              </a:ext>
            </a:extLst>
          </p:cNvPr>
          <p:cNvSpPr>
            <a:spLocks noGrp="1"/>
          </p:cNvSpPr>
          <p:nvPr>
            <p:ph type="sldNum" idx="12"/>
          </p:nvPr>
        </p:nvSpPr>
        <p:spPr/>
        <p:txBody>
          <a:bodyPr/>
          <a:lstStyle/>
          <a:p>
            <a:fld id="{5AC555A5-A8AB-499D-8453-61CCCFA34038}"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38DFB-F6E1-7221-77D4-DCA7EC1C5C07}"/>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Picture Placeholder 2">
            <a:extLst>
              <a:ext uri="{FF2B5EF4-FFF2-40B4-BE49-F238E27FC236}">
                <a16:creationId xmlns:a16="http://schemas.microsoft.com/office/drawing/2014/main" id="{71D3AE05-27F9-D955-31D6-B3D677E05C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2B2702ED-9AE5-47F0-3568-26AC01AA7CFE}"/>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7F755902-ADED-9806-9AE0-76B778F25B58}"/>
              </a:ext>
            </a:extLst>
          </p:cNvPr>
          <p:cNvSpPr>
            <a:spLocks noGrp="1"/>
          </p:cNvSpPr>
          <p:nvPr>
            <p:ph type="dt" idx="10"/>
          </p:nvPr>
        </p:nvSpPr>
        <p:spPr/>
        <p:txBody>
          <a:bodyPr/>
          <a:lstStyle/>
          <a:p>
            <a:fld id="{61E99963-D8B1-41CD-9F25-FB2324366118}" type="datetimeFigureOut">
              <a:t>10/12/2026</a:t>
            </a:fld>
            <a:endParaRPr/>
          </a:p>
        </p:txBody>
      </p:sp>
      <p:sp>
        <p:nvSpPr>
          <p:cNvPr id="6" name="Footer Placeholder 5">
            <a:extLst>
              <a:ext uri="{FF2B5EF4-FFF2-40B4-BE49-F238E27FC236}">
                <a16:creationId xmlns:a16="http://schemas.microsoft.com/office/drawing/2014/main" id="{7341D9EE-2509-98B5-7B0D-63C4C7C34D90}"/>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1F53CCD-36B7-3092-15A6-426BDC3E5AF9}"/>
              </a:ext>
            </a:extLst>
          </p:cNvPr>
          <p:cNvSpPr>
            <a:spLocks noGrp="1"/>
          </p:cNvSpPr>
          <p:nvPr>
            <p:ph type="sldNum" idx="12"/>
          </p:nvPr>
        </p:nvSpPr>
        <p:spPr/>
        <p:txBody>
          <a:bodyPr/>
          <a:lstStyle/>
          <a:p>
            <a:fld id="{5AC555A5-A8AB-499D-8453-61CCCFA34038}"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D5107-7CF3-C164-D462-68AA1E8F75D3}"/>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75647787-D348-9671-9C4B-FE2C94022FAA}"/>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190F43EA-206F-07BB-709A-7C18827A8156}"/>
              </a:ext>
            </a:extLst>
          </p:cNvPr>
          <p:cNvSpPr>
            <a:spLocks noGrp="1"/>
          </p:cNvSpPr>
          <p:nvPr>
            <p:ph type="dt" idx="10"/>
          </p:nvPr>
        </p:nvSpPr>
        <p:spPr/>
        <p:txBody>
          <a:bodyPr/>
          <a:lstStyle/>
          <a:p>
            <a:fld id="{61E99963-D8B1-41CD-9F25-FB2324366118}" type="datetimeFigureOut">
              <a:t>10/12/2026</a:t>
            </a:fld>
            <a:endParaRPr/>
          </a:p>
        </p:txBody>
      </p:sp>
      <p:sp>
        <p:nvSpPr>
          <p:cNvPr id="5" name="Footer Placeholder 4">
            <a:extLst>
              <a:ext uri="{FF2B5EF4-FFF2-40B4-BE49-F238E27FC236}">
                <a16:creationId xmlns:a16="http://schemas.microsoft.com/office/drawing/2014/main" id="{F1FD18EE-043B-3DE2-F891-EBAAD0E96052}"/>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33374A44-C4F8-4C42-B53A-7444C99052C5}"/>
              </a:ext>
            </a:extLst>
          </p:cNvPr>
          <p:cNvSpPr>
            <a:spLocks noGrp="1"/>
          </p:cNvSpPr>
          <p:nvPr>
            <p:ph type="sldNum" idx="12"/>
          </p:nvPr>
        </p:nvSpPr>
        <p:spPr/>
        <p:txBody>
          <a:bodyPr/>
          <a:lstStyle/>
          <a:p>
            <a:fld id="{5AC555A5-A8AB-499D-8453-61CCCFA34038}"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8522B9-0FAA-BCE4-DA7C-907DCBD94C93}"/>
              </a:ext>
            </a:extLst>
          </p:cNvPr>
          <p:cNvSpPr>
            <a:spLocks noGrp="1"/>
          </p:cNvSpPr>
          <p:nvPr>
            <p:ph type="title"/>
          </p:nvPr>
        </p:nvSpPr>
        <p:spPr>
          <a:xfrm>
            <a:off x="8724900" y="365125"/>
            <a:ext cx="2628900" cy="5811838"/>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06660E9-5786-3585-C689-F31FF2D5ABE4}"/>
              </a:ext>
            </a:extLst>
          </p:cNvPr>
          <p:cNvSpPr>
            <a:spLocks noGrp="1"/>
          </p:cNvSpPr>
          <p:nvPr>
            <p:ph type="body" idx="1"/>
          </p:nvPr>
        </p:nvSpPr>
        <p:spPr>
          <a:xfrm>
            <a:off x="838200" y="365125"/>
            <a:ext cx="7734300" cy="5811838"/>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8820928-6382-286D-44E7-09E7F9A5A11B}"/>
              </a:ext>
            </a:extLst>
          </p:cNvPr>
          <p:cNvSpPr>
            <a:spLocks noGrp="1"/>
          </p:cNvSpPr>
          <p:nvPr>
            <p:ph type="dt" idx="10"/>
          </p:nvPr>
        </p:nvSpPr>
        <p:spPr/>
        <p:txBody>
          <a:bodyPr/>
          <a:lstStyle/>
          <a:p>
            <a:fld id="{61E99963-D8B1-41CD-9F25-FB2324366118}" type="datetimeFigureOut">
              <a:t>10/12/2026</a:t>
            </a:fld>
            <a:endParaRPr/>
          </a:p>
        </p:txBody>
      </p:sp>
      <p:sp>
        <p:nvSpPr>
          <p:cNvPr id="5" name="Footer Placeholder 4">
            <a:extLst>
              <a:ext uri="{FF2B5EF4-FFF2-40B4-BE49-F238E27FC236}">
                <a16:creationId xmlns:a16="http://schemas.microsoft.com/office/drawing/2014/main" id="{6BCB55A3-7DEA-06C1-F0EB-ACC19FC9B016}"/>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4B8CD7BA-EFF5-87FF-CC48-2D68507B5835}"/>
              </a:ext>
            </a:extLst>
          </p:cNvPr>
          <p:cNvSpPr>
            <a:spLocks noGrp="1"/>
          </p:cNvSpPr>
          <p:nvPr>
            <p:ph type="sldNum" idx="12"/>
          </p:nvPr>
        </p:nvSpPr>
        <p:spPr/>
        <p:txBody>
          <a:bodyPr/>
          <a:lstStyle/>
          <a:p>
            <a:fld id="{5AC555A5-A8AB-499D-8453-61CCCFA34038}"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E9572B-47B9-84C6-18B5-3DD24F5710A5}"/>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484ACC11-014F-71F1-20C2-C6DD6FDCD8F4}"/>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169A32FB-86ED-95F6-1342-3857B8A23258}"/>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61E99963-D8B1-41CD-9F25-FB2324366118}" type="datetimeFigureOut">
              <a:t>10/12/2026</a:t>
            </a:fld>
            <a:endParaRPr/>
          </a:p>
        </p:txBody>
      </p:sp>
      <p:sp>
        <p:nvSpPr>
          <p:cNvPr id="5" name="Footer Placeholder 4">
            <a:extLst>
              <a:ext uri="{FF2B5EF4-FFF2-40B4-BE49-F238E27FC236}">
                <a16:creationId xmlns:a16="http://schemas.microsoft.com/office/drawing/2014/main" id="{8834C640-BEF7-D740-D4AA-5C3EADEBBB97}"/>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236FBD84-065A-DFA3-D6E8-4F57F589777E}"/>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5AC555A5-A8AB-499D-8453-61CCCFA34038}"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customXml" Target="../ink/ink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8A090-CA51-1B47-A918-EBBF7B509ACD}"/>
              </a:ext>
            </a:extLst>
          </p:cNvPr>
          <p:cNvSpPr>
            <a:spLocks noGrp="1"/>
          </p:cNvSpPr>
          <p:nvPr>
            <p:ph type="title"/>
          </p:nvPr>
        </p:nvSpPr>
        <p:spPr>
          <a:xfrm>
            <a:off x="651023" y="54556"/>
            <a:ext cx="9715500" cy="1095375"/>
          </a:xfrm>
        </p:spPr>
        <p:txBody>
          <a:bodyPr wrap="square" lIns="0" tIns="0" rIns="0" bIns="0" anchor="t">
            <a:noAutofit/>
          </a:bodyPr>
          <a:lstStyle>
            <a:defPPr algn="ctr">
              <a:defRPr sz="3750" b="0">
                <a:solidFill>
                  <a:srgbClr val="000000"/>
                </a:solidFill>
                <a:latin typeface="Calibri Light"/>
                <a:ea typeface="Calibri Light"/>
                <a:cs typeface="Calibri Light"/>
              </a:defRPr>
            </a:defPPr>
          </a:lstStyle>
          <a:p>
            <a:pPr algn="ctr">
              <a:lnSpc>
                <a:spcPct val="100000"/>
              </a:lnSpc>
              <a:buNone/>
              <a:defRPr sz="3750" b="0">
                <a:solidFill>
                  <a:srgbClr val="000000"/>
                </a:solidFill>
                <a:latin typeface="Calibri Light"/>
                <a:ea typeface="Calibri Light"/>
                <a:cs typeface="Calibri Light"/>
              </a:defRPr>
            </a:pPr>
            <a:r>
              <a:rPr sz="3750" b="0" dirty="0">
                <a:solidFill>
                  <a:srgbClr val="000000"/>
                </a:solidFill>
                <a:latin typeface="Calibri Light"/>
                <a:ea typeface="Calibri Light"/>
                <a:cs typeface="Calibri Light"/>
              </a:rPr>
              <a:t>QBI Deduction Limitations</a:t>
            </a:r>
          </a:p>
          <a:p>
            <a:pPr algn="ctr">
              <a:lnSpc>
                <a:spcPct val="100000"/>
              </a:lnSpc>
              <a:buNone/>
              <a:defRPr sz="3750" b="0">
                <a:solidFill>
                  <a:srgbClr val="000000"/>
                </a:solidFill>
                <a:latin typeface="Calibri Light"/>
                <a:ea typeface="Calibri Light"/>
                <a:cs typeface="Calibri Light"/>
              </a:defRPr>
            </a:pPr>
            <a:r>
              <a:rPr sz="3750" b="0" dirty="0">
                <a:solidFill>
                  <a:srgbClr val="000000"/>
                </a:solidFill>
                <a:latin typeface="Calibri Light"/>
                <a:ea typeface="Calibri Light"/>
                <a:cs typeface="Calibri Light"/>
              </a:rPr>
              <a:t>Section 199A</a:t>
            </a:r>
          </a:p>
        </p:txBody>
      </p:sp>
      <p:sp>
        <p:nvSpPr>
          <p:cNvPr id="3" name="Content Placeholder 2">
            <a:extLst>
              <a:ext uri="{FF2B5EF4-FFF2-40B4-BE49-F238E27FC236}">
                <a16:creationId xmlns:a16="http://schemas.microsoft.com/office/drawing/2014/main" id="{7A3F05B1-6988-E5B3-D0F9-3342A5BC17BB}"/>
              </a:ext>
            </a:extLst>
          </p:cNvPr>
          <p:cNvSpPr>
            <a:spLocks noGrp="1"/>
          </p:cNvSpPr>
          <p:nvPr>
            <p:ph idx="1"/>
          </p:nvPr>
        </p:nvSpPr>
        <p:spPr>
          <a:xfrm>
            <a:off x="143621" y="1060240"/>
            <a:ext cx="5740560" cy="3078428"/>
          </a:xfrm>
          <a:noFill/>
        </p:spPr>
        <p:txBody>
          <a:bodyPr wrap="square" lIns="0" tIns="0" rIns="0" bIns="0" anchor="t">
            <a:noAutofit/>
          </a:bodyPr>
          <a:lstStyle>
            <a:defPPr algn="l">
              <a:defRPr sz="2175" b="0">
                <a:solidFill>
                  <a:srgbClr val="000000"/>
                </a:solidFill>
                <a:latin typeface="Calibri"/>
                <a:ea typeface="Calibri"/>
                <a:cs typeface="Calibri"/>
              </a:defRPr>
            </a:defPPr>
          </a:lstStyle>
          <a:p>
            <a:pPr marL="0" indent="0" algn="l">
              <a:lnSpc>
                <a:spcPct val="100000"/>
              </a:lnSpc>
              <a:spcBef>
                <a:spcPts val="0"/>
              </a:spcBef>
              <a:spcAft>
                <a:spcPts val="500"/>
              </a:spcAft>
              <a:buNone/>
              <a:defRPr sz="2175" b="0">
                <a:solidFill>
                  <a:srgbClr val="000000"/>
                </a:solidFill>
                <a:latin typeface="Calibri"/>
                <a:ea typeface="Calibri"/>
                <a:cs typeface="Calibri"/>
              </a:defRPr>
            </a:pPr>
            <a:r>
              <a:rPr lang="en-US" sz="2000" b="1" dirty="0">
                <a:solidFill>
                  <a:srgbClr val="000000"/>
                </a:solidFill>
                <a:latin typeface="Calibri"/>
                <a:ea typeface="Calibri"/>
                <a:cs typeface="Calibri"/>
              </a:rPr>
              <a:t>Please see prior 2 recordings:</a:t>
            </a:r>
          </a:p>
          <a:p>
            <a:pPr marL="0" indent="0" algn="l">
              <a:lnSpc>
                <a:spcPct val="100000"/>
              </a:lnSpc>
              <a:spcBef>
                <a:spcPts val="0"/>
              </a:spcBef>
              <a:spcAft>
                <a:spcPts val="500"/>
              </a:spcAft>
              <a:buNone/>
              <a:defRPr sz="2175" b="0">
                <a:solidFill>
                  <a:srgbClr val="000000"/>
                </a:solidFill>
                <a:latin typeface="Calibri"/>
                <a:ea typeface="Calibri"/>
                <a:cs typeface="Calibri"/>
              </a:defRPr>
            </a:pPr>
            <a:r>
              <a:rPr lang="en-US" sz="2000" b="1" dirty="0">
                <a:solidFill>
                  <a:srgbClr val="000000"/>
                </a:solidFill>
                <a:latin typeface="Calibri"/>
                <a:ea typeface="Calibri"/>
                <a:cs typeface="Calibri"/>
              </a:rPr>
              <a:t>QBI, MTI, and TI.</a:t>
            </a:r>
          </a:p>
          <a:p>
            <a:pPr marL="0" indent="0">
              <a:lnSpc>
                <a:spcPct val="100000"/>
              </a:lnSpc>
              <a:spcBef>
                <a:spcPts val="0"/>
              </a:spcBef>
              <a:spcAft>
                <a:spcPts val="500"/>
              </a:spcAft>
              <a:buNone/>
              <a:defRPr sz="2175" b="0">
                <a:solidFill>
                  <a:srgbClr val="000000"/>
                </a:solidFill>
                <a:latin typeface="Calibri"/>
                <a:ea typeface="Calibri"/>
                <a:cs typeface="Calibri"/>
              </a:defRPr>
            </a:pPr>
            <a:r>
              <a:rPr lang="en-US" sz="2000" dirty="0">
                <a:solidFill>
                  <a:srgbClr val="000000"/>
                </a:solidFill>
                <a:latin typeface="Calibri"/>
                <a:ea typeface="Calibri"/>
                <a:cs typeface="Calibri"/>
              </a:rPr>
              <a:t>1) MTI = taxable income before the QBI deduction, less net capital gain (including qualified dividends).</a:t>
            </a:r>
            <a:endParaRPr lang="en-US" sz="2000" b="1" dirty="0">
              <a:solidFill>
                <a:srgbClr val="000000"/>
              </a:solidFill>
              <a:latin typeface="Calibri"/>
              <a:ea typeface="Calibri"/>
              <a:cs typeface="Calibri"/>
            </a:endParaRPr>
          </a:p>
          <a:p>
            <a:pPr marL="0" indent="0" algn="l">
              <a:lnSpc>
                <a:spcPct val="100000"/>
              </a:lnSpc>
              <a:spcBef>
                <a:spcPts val="0"/>
              </a:spcBef>
              <a:spcAft>
                <a:spcPts val="500"/>
              </a:spcAft>
              <a:buNone/>
              <a:defRPr sz="2175" b="0">
                <a:solidFill>
                  <a:srgbClr val="000000"/>
                </a:solidFill>
                <a:latin typeface="Calibri"/>
                <a:ea typeface="Calibri"/>
                <a:cs typeface="Calibri"/>
              </a:defRPr>
            </a:pPr>
            <a:r>
              <a:rPr sz="2000" b="1" dirty="0">
                <a:solidFill>
                  <a:srgbClr val="000000"/>
                </a:solidFill>
                <a:latin typeface="Calibri"/>
                <a:ea typeface="Calibri"/>
                <a:cs typeface="Calibri"/>
              </a:rPr>
              <a:t>Starting point: the lesser of</a:t>
            </a:r>
            <a:endParaRPr lang="en-US" sz="2000" b="1" dirty="0">
              <a:solidFill>
                <a:srgbClr val="000000"/>
              </a:solidFill>
              <a:latin typeface="Calibri"/>
              <a:ea typeface="Calibri"/>
              <a:cs typeface="Calibri"/>
            </a:endParaRPr>
          </a:p>
          <a:p>
            <a:pPr marL="971550" lvl="1" indent="-457200">
              <a:lnSpc>
                <a:spcPct val="100000"/>
              </a:lnSpc>
              <a:spcBef>
                <a:spcPts val="0"/>
              </a:spcBef>
              <a:spcAft>
                <a:spcPts val="500"/>
              </a:spcAft>
              <a:buFont typeface="+mj-lt"/>
              <a:buAutoNum type="arabicPeriod"/>
              <a:defRPr sz="2175" b="0">
                <a:solidFill>
                  <a:srgbClr val="000000"/>
                </a:solidFill>
                <a:latin typeface="Calibri"/>
                <a:ea typeface="Calibri"/>
                <a:cs typeface="Calibri"/>
              </a:defRPr>
            </a:pPr>
            <a:r>
              <a:rPr lang="en-US" sz="2000" b="0" dirty="0">
                <a:solidFill>
                  <a:srgbClr val="000000"/>
                </a:solidFill>
                <a:latin typeface="Calibri"/>
                <a:ea typeface="Calibri"/>
                <a:cs typeface="Calibri"/>
              </a:rPr>
              <a:t>20% of qualified business income</a:t>
            </a:r>
          </a:p>
          <a:p>
            <a:pPr marL="971550" lvl="1" indent="-457200">
              <a:lnSpc>
                <a:spcPct val="100000"/>
              </a:lnSpc>
              <a:spcBef>
                <a:spcPts val="0"/>
              </a:spcBef>
              <a:spcAft>
                <a:spcPts val="500"/>
              </a:spcAft>
              <a:buFont typeface="+mj-lt"/>
              <a:buAutoNum type="arabicPeriod"/>
              <a:defRPr sz="2175" b="0">
                <a:solidFill>
                  <a:srgbClr val="000000"/>
                </a:solidFill>
                <a:latin typeface="Calibri"/>
                <a:ea typeface="Calibri"/>
                <a:cs typeface="Calibri"/>
              </a:defRPr>
            </a:pPr>
            <a:r>
              <a:rPr sz="2000" b="0" dirty="0">
                <a:solidFill>
                  <a:srgbClr val="000000"/>
                </a:solidFill>
                <a:latin typeface="Calibri"/>
                <a:ea typeface="Calibri"/>
                <a:cs typeface="Calibri"/>
              </a:rPr>
              <a:t>20% of modified taxable income</a:t>
            </a:r>
          </a:p>
          <a:p>
            <a:pPr marL="0" indent="0" algn="l">
              <a:lnSpc>
                <a:spcPct val="100000"/>
              </a:lnSpc>
              <a:spcBef>
                <a:spcPts val="0"/>
              </a:spcBef>
              <a:spcAft>
                <a:spcPts val="500"/>
              </a:spcAft>
              <a:buNone/>
              <a:defRPr sz="2175" b="0">
                <a:solidFill>
                  <a:srgbClr val="000000"/>
                </a:solidFill>
                <a:latin typeface="Calibri"/>
                <a:ea typeface="Calibri"/>
                <a:cs typeface="Calibri"/>
              </a:defRPr>
            </a:pPr>
            <a:r>
              <a:rPr sz="2000" b="1" dirty="0">
                <a:solidFill>
                  <a:srgbClr val="000000"/>
                </a:solidFill>
                <a:latin typeface="Calibri"/>
                <a:ea typeface="Calibri"/>
                <a:cs typeface="Calibri"/>
              </a:rPr>
              <a:t>Additional limitations</a:t>
            </a:r>
          </a:p>
          <a:p>
            <a:pPr marL="57150" indent="0" algn="l">
              <a:lnSpc>
                <a:spcPct val="100000"/>
              </a:lnSpc>
              <a:spcBef>
                <a:spcPts val="0"/>
              </a:spcBef>
              <a:spcAft>
                <a:spcPts val="500"/>
              </a:spcAft>
              <a:buNone/>
              <a:defRPr sz="2175" b="0">
                <a:solidFill>
                  <a:srgbClr val="000000"/>
                </a:solidFill>
                <a:latin typeface="Calibri"/>
                <a:ea typeface="Calibri"/>
                <a:cs typeface="Calibri"/>
              </a:defRPr>
            </a:pPr>
            <a:r>
              <a:rPr lang="en-US" sz="2000" b="0" dirty="0">
                <a:solidFill>
                  <a:srgbClr val="000000"/>
                </a:solidFill>
                <a:latin typeface="Calibri"/>
                <a:ea typeface="Calibri"/>
                <a:cs typeface="Calibri"/>
              </a:rPr>
              <a:t>2). Higher Income: </a:t>
            </a:r>
            <a:r>
              <a:rPr sz="2000" b="0" dirty="0">
                <a:solidFill>
                  <a:srgbClr val="000000"/>
                </a:solidFill>
                <a:latin typeface="Calibri"/>
                <a:ea typeface="Calibri"/>
                <a:cs typeface="Calibri"/>
              </a:rPr>
              <a:t>W-2 wages and qualified property</a:t>
            </a:r>
          </a:p>
          <a:p>
            <a:pPr marL="228600" indent="-171450" algn="l">
              <a:lnSpc>
                <a:spcPct val="100000"/>
              </a:lnSpc>
              <a:spcBef>
                <a:spcPts val="0"/>
              </a:spcBef>
              <a:spcAft>
                <a:spcPts val="1200"/>
              </a:spcAft>
              <a:buFont typeface="Calibri"/>
              <a:buChar char="•"/>
              <a:defRPr sz="2175" b="0">
                <a:solidFill>
                  <a:srgbClr val="000000"/>
                </a:solidFill>
                <a:latin typeface="Calibri"/>
                <a:ea typeface="Calibri"/>
                <a:cs typeface="Calibri"/>
              </a:defRPr>
            </a:pPr>
            <a:r>
              <a:rPr sz="2000" b="0">
                <a:solidFill>
                  <a:srgbClr val="000000"/>
                </a:solidFill>
                <a:highlight>
                  <a:srgbClr val="FFFF00"/>
                </a:highlight>
                <a:latin typeface="Calibri"/>
                <a:ea typeface="Calibri"/>
                <a:cs typeface="Calibri"/>
              </a:rPr>
              <a:t>Specified </a:t>
            </a:r>
            <a:r>
              <a:rPr lang="en-US" sz="2000" b="0">
                <a:solidFill>
                  <a:srgbClr val="000000"/>
                </a:solidFill>
                <a:highlight>
                  <a:srgbClr val="FFFF00"/>
                </a:highlight>
                <a:latin typeface="Calibri"/>
                <a:ea typeface="Calibri"/>
                <a:cs typeface="Calibri"/>
              </a:rPr>
              <a:t>S</a:t>
            </a:r>
            <a:r>
              <a:rPr sz="2000" b="0">
                <a:solidFill>
                  <a:srgbClr val="000000"/>
                </a:solidFill>
                <a:highlight>
                  <a:srgbClr val="FFFF00"/>
                </a:highlight>
                <a:latin typeface="Calibri"/>
                <a:ea typeface="Calibri"/>
                <a:cs typeface="Calibri"/>
              </a:rPr>
              <a:t>ervice </a:t>
            </a:r>
            <a:r>
              <a:rPr lang="en-US" sz="2000" dirty="0">
                <a:solidFill>
                  <a:srgbClr val="000000"/>
                </a:solidFill>
                <a:highlight>
                  <a:srgbClr val="FFFF00"/>
                </a:highlight>
                <a:latin typeface="Calibri"/>
                <a:ea typeface="Calibri"/>
                <a:cs typeface="Calibri"/>
              </a:rPr>
              <a:t>T</a:t>
            </a:r>
            <a:r>
              <a:rPr sz="2000" b="0">
                <a:solidFill>
                  <a:srgbClr val="000000"/>
                </a:solidFill>
                <a:highlight>
                  <a:srgbClr val="FFFF00"/>
                </a:highlight>
                <a:latin typeface="Calibri"/>
                <a:ea typeface="Calibri"/>
                <a:cs typeface="Calibri"/>
              </a:rPr>
              <a:t>rade or </a:t>
            </a:r>
            <a:r>
              <a:rPr lang="en-US" sz="2000" b="0">
                <a:solidFill>
                  <a:srgbClr val="000000"/>
                </a:solidFill>
                <a:highlight>
                  <a:srgbClr val="FFFF00"/>
                </a:highlight>
                <a:latin typeface="Calibri"/>
                <a:ea typeface="Calibri"/>
                <a:cs typeface="Calibri"/>
              </a:rPr>
              <a:t>B</a:t>
            </a:r>
            <a:r>
              <a:rPr sz="2000" b="0">
                <a:solidFill>
                  <a:srgbClr val="000000"/>
                </a:solidFill>
                <a:highlight>
                  <a:srgbClr val="FFFF00"/>
                </a:highlight>
                <a:latin typeface="Calibri"/>
                <a:ea typeface="Calibri"/>
                <a:cs typeface="Calibri"/>
              </a:rPr>
              <a:t>usiness </a:t>
            </a:r>
            <a:r>
              <a:rPr sz="2000" b="0" dirty="0">
                <a:solidFill>
                  <a:srgbClr val="000000"/>
                </a:solidFill>
                <a:highlight>
                  <a:srgbClr val="FFFF00"/>
                </a:highlight>
                <a:latin typeface="Calibri"/>
                <a:ea typeface="Calibri"/>
                <a:cs typeface="Calibri"/>
              </a:rPr>
              <a:t>(SSTB</a:t>
            </a:r>
            <a:r>
              <a:rPr lang="en-US" sz="2000" b="0" dirty="0">
                <a:solidFill>
                  <a:srgbClr val="000000"/>
                </a:solidFill>
                <a:highlight>
                  <a:srgbClr val="FFFF00"/>
                </a:highlight>
                <a:latin typeface="Calibri"/>
                <a:ea typeface="Calibri"/>
                <a:cs typeface="Calibri"/>
              </a:rPr>
              <a:t> or SSB</a:t>
            </a:r>
            <a:r>
              <a:rPr sz="2000" b="0" dirty="0">
                <a:solidFill>
                  <a:srgbClr val="000000"/>
                </a:solidFill>
                <a:highlight>
                  <a:srgbClr val="FFFF00"/>
                </a:highlight>
                <a:latin typeface="Calibri"/>
                <a:ea typeface="Calibri"/>
                <a:cs typeface="Calibri"/>
              </a:rPr>
              <a:t>) rules</a:t>
            </a:r>
          </a:p>
        </p:txBody>
      </p:sp>
      <p:pic>
        <p:nvPicPr>
          <p:cNvPr id="16" name="Picture 15">
            <a:extLst>
              <a:ext uri="{FF2B5EF4-FFF2-40B4-BE49-F238E27FC236}">
                <a16:creationId xmlns:a16="http://schemas.microsoft.com/office/drawing/2014/main" id="{E1A901E1-EAA2-CFBD-534A-DC2AC625E08E}"/>
              </a:ext>
            </a:extLst>
          </p:cNvPr>
          <p:cNvPicPr>
            <a:picLocks noChangeAspect="1"/>
          </p:cNvPicPr>
          <p:nvPr/>
        </p:nvPicPr>
        <p:blipFill>
          <a:blip r:embed="rId3"/>
          <a:stretch>
            <a:fillRect/>
          </a:stretch>
        </p:blipFill>
        <p:spPr>
          <a:xfrm>
            <a:off x="5877516" y="1149931"/>
            <a:ext cx="6170863" cy="3367863"/>
          </a:xfrm>
          <a:prstGeom prst="rect">
            <a:avLst/>
          </a:prstGeom>
        </p:spPr>
      </p:pic>
      <p:pic>
        <p:nvPicPr>
          <p:cNvPr id="4" name="Picture 3">
            <a:extLst>
              <a:ext uri="{FF2B5EF4-FFF2-40B4-BE49-F238E27FC236}">
                <a16:creationId xmlns:a16="http://schemas.microsoft.com/office/drawing/2014/main" id="{48C0F599-EE75-81FD-4BF9-DCAF5BE40711}"/>
              </a:ext>
            </a:extLst>
          </p:cNvPr>
          <p:cNvPicPr>
            <a:picLocks noChangeAspect="1"/>
          </p:cNvPicPr>
          <p:nvPr/>
        </p:nvPicPr>
        <p:blipFill>
          <a:blip r:embed="rId4"/>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DB6C3675-1543-3884-85C9-F1B15FF752DE}"/>
              </a:ext>
            </a:extLst>
          </p:cNvPr>
          <p:cNvSpPr txBox="1"/>
          <p:nvPr/>
        </p:nvSpPr>
        <p:spPr>
          <a:xfrm>
            <a:off x="0" y="6334780"/>
            <a:ext cx="12192000"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7B658C90-C850-7B6B-2104-71E457FDB439}"/>
              </a:ext>
            </a:extLst>
          </p:cNvPr>
          <p:cNvPicPr>
            <a:picLocks noChangeAspect="1"/>
          </p:cNvPicPr>
          <p:nvPr/>
        </p:nvPicPr>
        <p:blipFill>
          <a:blip r:embed="rId5"/>
          <a:stretch>
            <a:fillRect/>
          </a:stretch>
        </p:blipFill>
        <p:spPr>
          <a:xfrm>
            <a:off x="3705664" y="4690058"/>
            <a:ext cx="5740561" cy="1644722"/>
          </a:xfrm>
          <a:prstGeom prst="rect">
            <a:avLst/>
          </a:prstGeom>
        </p:spPr>
      </p:pic>
      <mc:AlternateContent xmlns:mc="http://schemas.openxmlformats.org/markup-compatibility/2006">
        <mc:Choice xmlns:p14="http://schemas.microsoft.com/office/powerpoint/2010/main" Requires="p14">
          <p:contentPart p14:bwMode="auto" r:id="rId6">
            <p14:nvContentPartPr>
              <p14:cNvPr id="6" name="Ink 5">
                <a:extLst>
                  <a:ext uri="{FF2B5EF4-FFF2-40B4-BE49-F238E27FC236}">
                    <a16:creationId xmlns:a16="http://schemas.microsoft.com/office/drawing/2014/main" id="{81EF7A50-40D1-C4A5-7B8A-2177189DB164}"/>
                  </a:ext>
                </a:extLst>
              </p14:cNvPr>
              <p14:cNvContentPartPr/>
              <p14:nvPr/>
            </p14:nvContentPartPr>
            <p14:xfrm>
              <a:off x="790200" y="5924880"/>
              <a:ext cx="1080" cy="6480"/>
            </p14:xfrm>
          </p:contentPart>
        </mc:Choice>
        <mc:Fallback>
          <p:pic>
            <p:nvPicPr>
              <p:cNvPr id="6" name="Ink 5">
                <a:extLst>
                  <a:ext uri="{FF2B5EF4-FFF2-40B4-BE49-F238E27FC236}">
                    <a16:creationId xmlns:a16="http://schemas.microsoft.com/office/drawing/2014/main" id="{81EF7A50-40D1-C4A5-7B8A-2177189DB164}"/>
                  </a:ext>
                </a:extLst>
              </p:cNvPr>
              <p:cNvPicPr/>
              <p:nvPr/>
            </p:nvPicPr>
            <p:blipFill>
              <a:blip r:embed="rId7"/>
              <a:stretch>
                <a:fillRect/>
              </a:stretch>
            </p:blipFill>
            <p:spPr>
              <a:xfrm>
                <a:off x="780840" y="5915520"/>
                <a:ext cx="19800" cy="25200"/>
              </a:xfrm>
              <a:prstGeom prst="rect">
                <a:avLst/>
              </a:prstGeom>
            </p:spPr>
          </p:pic>
        </mc:Fallback>
      </mc:AlternateContent>
    </p:spTree>
    <p:extLst>
      <p:ext uri="{BB962C8B-B14F-4D97-AF65-F5344CB8AC3E}">
        <p14:creationId xmlns:p14="http://schemas.microsoft.com/office/powerpoint/2010/main" val="187045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81E8E-FDFA-20D3-F99E-1D3D36AAFC09}"/>
              </a:ext>
            </a:extLst>
          </p:cNvPr>
          <p:cNvSpPr>
            <a:spLocks noGrp="1"/>
          </p:cNvSpPr>
          <p:nvPr>
            <p:ph type="title"/>
          </p:nvPr>
        </p:nvSpPr>
        <p:spPr>
          <a:xfrm>
            <a:off x="714375" y="238125"/>
            <a:ext cx="9382125" cy="609600"/>
          </a:xfrm>
        </p:spPr>
        <p:txBody>
          <a:bodyPr wrap="square" lIns="0" tIns="0" rIns="0" bIns="0" anchor="t">
            <a:noAutofit/>
          </a:bodyPr>
          <a:lstStyle>
            <a:defPPr algn="ctr">
              <a:defRPr sz="3750" b="0">
                <a:solidFill>
                  <a:srgbClr val="000000"/>
                </a:solidFill>
                <a:latin typeface="Calibri Light"/>
                <a:ea typeface="Calibri Light"/>
                <a:cs typeface="Calibri Light"/>
              </a:defRPr>
            </a:defPPr>
          </a:lstStyle>
          <a:p>
            <a:pPr algn="ctr">
              <a:lnSpc>
                <a:spcPct val="100000"/>
              </a:lnSpc>
              <a:buNone/>
              <a:defRPr sz="3750" b="0">
                <a:solidFill>
                  <a:srgbClr val="000000"/>
                </a:solidFill>
                <a:latin typeface="Calibri Light"/>
                <a:ea typeface="Calibri Light"/>
                <a:cs typeface="Calibri Light"/>
              </a:defRPr>
            </a:pPr>
            <a:r>
              <a:rPr sz="3750" b="0">
                <a:solidFill>
                  <a:srgbClr val="000000"/>
                </a:solidFill>
                <a:latin typeface="Calibri Light"/>
                <a:ea typeface="Calibri Light"/>
                <a:cs typeface="Calibri Light"/>
              </a:rPr>
              <a:t>Income Limitations for 2026</a:t>
            </a:r>
            <a:endParaRPr/>
          </a:p>
        </p:txBody>
      </p:sp>
      <p:pic>
        <p:nvPicPr>
          <p:cNvPr id="3" name="Picture 2">
            <a:extLst>
              <a:ext uri="{FF2B5EF4-FFF2-40B4-BE49-F238E27FC236}">
                <a16:creationId xmlns:a16="http://schemas.microsoft.com/office/drawing/2014/main" id="{881F44B3-A86F-CCEA-524C-DE01B28DCF5A}"/>
              </a:ext>
            </a:extLst>
          </p:cNvPr>
          <p:cNvPicPr>
            <a:picLocks noChangeAspect="1"/>
          </p:cNvPicPr>
          <p:nvPr/>
        </p:nvPicPr>
        <p:blipFill>
          <a:blip r:embed="rId3"/>
          <a:stretch>
            <a:fillRect/>
          </a:stretch>
        </p:blipFill>
        <p:spPr>
          <a:xfrm>
            <a:off x="10328694" y="1"/>
            <a:ext cx="1807888" cy="482852"/>
          </a:xfrm>
          <a:prstGeom prst="rect">
            <a:avLst/>
          </a:prstGeom>
        </p:spPr>
      </p:pic>
      <p:sp>
        <p:nvSpPr>
          <p:cNvPr id="4" name="TextBox 3">
            <a:extLst>
              <a:ext uri="{FF2B5EF4-FFF2-40B4-BE49-F238E27FC236}">
                <a16:creationId xmlns:a16="http://schemas.microsoft.com/office/drawing/2014/main" id="{DBEA3120-6A7F-D137-C495-6DF60298C7A8}"/>
              </a:ext>
            </a:extLst>
          </p:cNvPr>
          <p:cNvSpPr txBox="1"/>
          <p:nvPr/>
        </p:nvSpPr>
        <p:spPr>
          <a:xfrm>
            <a:off x="0" y="6334780"/>
            <a:ext cx="12192000"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17" name="Picture 16">
            <a:extLst>
              <a:ext uri="{FF2B5EF4-FFF2-40B4-BE49-F238E27FC236}">
                <a16:creationId xmlns:a16="http://schemas.microsoft.com/office/drawing/2014/main" id="{13088F6D-4909-467F-E31B-82A238630BC6}"/>
              </a:ext>
            </a:extLst>
          </p:cNvPr>
          <p:cNvPicPr>
            <a:picLocks noChangeAspect="1"/>
          </p:cNvPicPr>
          <p:nvPr/>
        </p:nvPicPr>
        <p:blipFill>
          <a:blip r:embed="rId4"/>
          <a:stretch>
            <a:fillRect/>
          </a:stretch>
        </p:blipFill>
        <p:spPr>
          <a:xfrm>
            <a:off x="1847845" y="839292"/>
            <a:ext cx="1599362" cy="270859"/>
          </a:xfrm>
          <a:prstGeom prst="rect">
            <a:avLst/>
          </a:prstGeom>
        </p:spPr>
      </p:pic>
      <p:pic>
        <p:nvPicPr>
          <p:cNvPr id="21" name="Picture 20">
            <a:extLst>
              <a:ext uri="{FF2B5EF4-FFF2-40B4-BE49-F238E27FC236}">
                <a16:creationId xmlns:a16="http://schemas.microsoft.com/office/drawing/2014/main" id="{B2237D31-0A4A-7E42-65F9-561DC08EB90B}"/>
              </a:ext>
            </a:extLst>
          </p:cNvPr>
          <p:cNvPicPr>
            <a:picLocks noChangeAspect="1"/>
          </p:cNvPicPr>
          <p:nvPr/>
        </p:nvPicPr>
        <p:blipFill>
          <a:blip r:embed="rId4"/>
          <a:stretch>
            <a:fillRect/>
          </a:stretch>
        </p:blipFill>
        <p:spPr>
          <a:xfrm>
            <a:off x="1551274" y="1410772"/>
            <a:ext cx="1181109" cy="200026"/>
          </a:xfrm>
          <a:prstGeom prst="rect">
            <a:avLst/>
          </a:prstGeom>
        </p:spPr>
      </p:pic>
      <p:pic>
        <p:nvPicPr>
          <p:cNvPr id="23" name="Picture 22">
            <a:extLst>
              <a:ext uri="{FF2B5EF4-FFF2-40B4-BE49-F238E27FC236}">
                <a16:creationId xmlns:a16="http://schemas.microsoft.com/office/drawing/2014/main" id="{B3D3658F-D714-FB80-AC82-2F4C0D96E3EF}"/>
              </a:ext>
            </a:extLst>
          </p:cNvPr>
          <p:cNvPicPr>
            <a:picLocks noChangeAspect="1"/>
          </p:cNvPicPr>
          <p:nvPr/>
        </p:nvPicPr>
        <p:blipFill>
          <a:blip r:embed="rId4"/>
          <a:stretch>
            <a:fillRect/>
          </a:stretch>
        </p:blipFill>
        <p:spPr>
          <a:xfrm>
            <a:off x="1673119" y="1673198"/>
            <a:ext cx="1181109" cy="200026"/>
          </a:xfrm>
          <a:prstGeom prst="rect">
            <a:avLst/>
          </a:prstGeom>
        </p:spPr>
      </p:pic>
      <p:pic>
        <p:nvPicPr>
          <p:cNvPr id="34" name="Picture 33">
            <a:extLst>
              <a:ext uri="{FF2B5EF4-FFF2-40B4-BE49-F238E27FC236}">
                <a16:creationId xmlns:a16="http://schemas.microsoft.com/office/drawing/2014/main" id="{0FB2BA2C-6622-446A-95CD-3B93A5CD3234}"/>
              </a:ext>
            </a:extLst>
          </p:cNvPr>
          <p:cNvPicPr>
            <a:picLocks noChangeAspect="1"/>
          </p:cNvPicPr>
          <p:nvPr/>
        </p:nvPicPr>
        <p:blipFill>
          <a:blip r:embed="rId5"/>
          <a:stretch>
            <a:fillRect/>
          </a:stretch>
        </p:blipFill>
        <p:spPr>
          <a:xfrm>
            <a:off x="499491" y="847725"/>
            <a:ext cx="11193017" cy="5510785"/>
          </a:xfrm>
          <a:prstGeom prst="rect">
            <a:avLst/>
          </a:prstGeom>
        </p:spPr>
      </p:pic>
    </p:spTree>
    <p:extLst>
      <p:ext uri="{BB962C8B-B14F-4D97-AF65-F5344CB8AC3E}">
        <p14:creationId xmlns:p14="http://schemas.microsoft.com/office/powerpoint/2010/main" val="3155952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53EAF9-BE88-41B5-A8DE-17FBDC30B258}"/>
              </a:ext>
            </a:extLst>
          </p:cNvPr>
          <p:cNvPicPr>
            <a:picLocks noChangeAspect="1"/>
          </p:cNvPicPr>
          <p:nvPr/>
        </p:nvPicPr>
        <p:blipFill>
          <a:blip r:embed="rId3"/>
          <a:stretch>
            <a:fillRect/>
          </a:stretch>
        </p:blipFill>
        <p:spPr>
          <a:xfrm>
            <a:off x="10328694" y="1"/>
            <a:ext cx="1807888" cy="482852"/>
          </a:xfrm>
          <a:prstGeom prst="rect">
            <a:avLst/>
          </a:prstGeom>
        </p:spPr>
      </p:pic>
      <p:sp>
        <p:nvSpPr>
          <p:cNvPr id="7" name="TextBox 6">
            <a:extLst>
              <a:ext uri="{FF2B5EF4-FFF2-40B4-BE49-F238E27FC236}">
                <a16:creationId xmlns:a16="http://schemas.microsoft.com/office/drawing/2014/main" id="{5B65BFFF-C288-FF16-98E4-B43D5C353E89}"/>
              </a:ext>
            </a:extLst>
          </p:cNvPr>
          <p:cNvSpPr>
            <a:spLocks noGrp="1"/>
          </p:cNvSpPr>
          <p:nvPr/>
        </p:nvSpPr>
        <p:spPr>
          <a:xfrm>
            <a:off x="76200" y="6334125"/>
            <a:ext cx="12039600" cy="510540"/>
          </a:xfrm>
          <a:prstGeom prst="rect">
            <a:avLst/>
          </a:prstGeom>
          <a:noFill/>
        </p:spPr>
        <p:txBody>
          <a:bodyPr wrap="square">
            <a:spAutoFit/>
          </a:bodyPr>
          <a:lstStyle/>
          <a:p>
            <a:r>
              <a:rPr sz="1350"/>
              <a:t>📹 Videos AICPA MCQs &amp; Sims 🤖 Farhat AI Assistant🎙 Podcast Lessons 📊 CPA, CMA, EA Exam  💼Accounting &amp; Finance Courses 🙌 Support by Farhat Team </a:t>
            </a:r>
          </a:p>
          <a:p>
            <a:pPr algn="ctr">
              <a:buNone/>
            </a:pPr>
            <a:r>
              <a:rPr sz="1400"/>
              <a:t>🌐 farhatlectures.com   |   ⭐ Start Your Free Trial</a:t>
            </a:r>
          </a:p>
        </p:txBody>
      </p:sp>
      <p:sp>
        <p:nvSpPr>
          <p:cNvPr id="8" name="title">
            <a:extLst>
              <a:ext uri="{FF2B5EF4-FFF2-40B4-BE49-F238E27FC236}">
                <a16:creationId xmlns:a16="http://schemas.microsoft.com/office/drawing/2014/main" id="{1BBE2824-FB05-45A8-9F00-B35D21130B73}"/>
              </a:ext>
            </a:extLst>
          </p:cNvPr>
          <p:cNvSpPr>
            <a:spLocks noGrp="1"/>
          </p:cNvSpPr>
          <p:nvPr/>
        </p:nvSpPr>
        <p:spPr>
          <a:xfrm>
            <a:off x="361950" y="495300"/>
            <a:ext cx="11468100" cy="714375"/>
          </a:xfrm>
          <a:prstGeom prst="rect">
            <a:avLst/>
          </a:prstGeom>
          <a:noFill/>
          <a:ln w="0">
            <a:noFill/>
          </a:ln>
        </p:spPr>
        <p:txBody>
          <a:bodyPr wrap="square" lIns="0" tIns="0" rIns="0" bIns="0" anchor="t">
            <a:noAutofit/>
          </a:bodyPr>
          <a:lstStyle>
            <a:defPPr algn="ctr">
              <a:defRPr sz="3900" b="0">
                <a:solidFill>
                  <a:srgbClr val="000000"/>
                </a:solidFill>
                <a:latin typeface="Calibri Light"/>
                <a:ea typeface="Calibri Light"/>
                <a:cs typeface="Calibri Light"/>
              </a:defRPr>
            </a:defPPr>
          </a:lstStyle>
          <a:p>
            <a:pPr algn="ctr">
              <a:lnSpc>
                <a:spcPct val="103000"/>
              </a:lnSpc>
              <a:spcBef>
                <a:spcPts val="0"/>
              </a:spcBef>
              <a:spcAft>
                <a:spcPts val="0"/>
              </a:spcAft>
              <a:buNone/>
              <a:defRPr sz="3900" b="0">
                <a:solidFill>
                  <a:srgbClr val="000000"/>
                </a:solidFill>
                <a:latin typeface="Calibri Light"/>
                <a:ea typeface="Calibri Light"/>
                <a:cs typeface="Calibri Light"/>
              </a:defRPr>
            </a:pPr>
            <a:r>
              <a:rPr sz="3900" b="0" dirty="0">
                <a:solidFill>
                  <a:srgbClr val="000000"/>
                </a:solidFill>
                <a:latin typeface="Calibri Light"/>
                <a:ea typeface="Calibri Light"/>
                <a:cs typeface="Calibri Light"/>
              </a:rPr>
              <a:t>Specified </a:t>
            </a:r>
            <a:r>
              <a:rPr lang="en-US" sz="3900" b="0" dirty="0">
                <a:solidFill>
                  <a:srgbClr val="000000"/>
                </a:solidFill>
                <a:latin typeface="Calibri Light"/>
                <a:ea typeface="Calibri Light"/>
                <a:cs typeface="Calibri Light"/>
              </a:rPr>
              <a:t>S</a:t>
            </a:r>
            <a:r>
              <a:rPr sz="3900" b="0" dirty="0">
                <a:solidFill>
                  <a:srgbClr val="000000"/>
                </a:solidFill>
                <a:latin typeface="Calibri Light"/>
                <a:ea typeface="Calibri Light"/>
                <a:cs typeface="Calibri Light"/>
              </a:rPr>
              <a:t>ervice </a:t>
            </a:r>
            <a:r>
              <a:rPr lang="en-US" sz="3900" dirty="0">
                <a:solidFill>
                  <a:srgbClr val="000000"/>
                </a:solidFill>
                <a:latin typeface="Calibri Light"/>
                <a:ea typeface="Calibri Light"/>
                <a:cs typeface="Calibri Light"/>
              </a:rPr>
              <a:t>T</a:t>
            </a:r>
            <a:r>
              <a:rPr sz="3900" b="0" dirty="0">
                <a:solidFill>
                  <a:srgbClr val="000000"/>
                </a:solidFill>
                <a:latin typeface="Calibri Light"/>
                <a:ea typeface="Calibri Light"/>
                <a:cs typeface="Calibri Light"/>
              </a:rPr>
              <a:t>rades or </a:t>
            </a:r>
            <a:r>
              <a:rPr lang="en-US" sz="3900" b="0" dirty="0">
                <a:solidFill>
                  <a:srgbClr val="000000"/>
                </a:solidFill>
                <a:latin typeface="Calibri Light"/>
                <a:ea typeface="Calibri Light"/>
                <a:cs typeface="Calibri Light"/>
              </a:rPr>
              <a:t>B</a:t>
            </a:r>
            <a:r>
              <a:rPr sz="3900" b="0" dirty="0">
                <a:solidFill>
                  <a:srgbClr val="000000"/>
                </a:solidFill>
                <a:latin typeface="Calibri Light"/>
                <a:ea typeface="Calibri Light"/>
                <a:cs typeface="Calibri Light"/>
              </a:rPr>
              <a:t>usinesses</a:t>
            </a:r>
          </a:p>
        </p:txBody>
      </p:sp>
      <p:pic>
        <p:nvPicPr>
          <p:cNvPr id="3" name="Picture 2" descr="The image illustrates a list of fields and activities, categorizing them into those included and excluded from the SSTB (Specified Service Trades or Businesses) safe harbor, such as health, law, accounting, and performing arts, with additional notes on exceptions and considerations for creators and digital platforms.&#10;&#10;AI-generated content may be incorrect.">
            <a:extLst>
              <a:ext uri="{FF2B5EF4-FFF2-40B4-BE49-F238E27FC236}">
                <a16:creationId xmlns:a16="http://schemas.microsoft.com/office/drawing/2014/main" id="{C8031D96-41AF-C56F-3CE2-FA9A06120D14}"/>
              </a:ext>
            </a:extLst>
          </p:cNvPr>
          <p:cNvPicPr>
            <a:picLocks noChangeAspect="1"/>
          </p:cNvPicPr>
          <p:nvPr/>
        </p:nvPicPr>
        <p:blipFill>
          <a:blip r:embed="rId4"/>
          <a:stretch>
            <a:fillRect/>
          </a:stretch>
        </p:blipFill>
        <p:spPr>
          <a:xfrm>
            <a:off x="555585" y="1299867"/>
            <a:ext cx="10677053" cy="5034258"/>
          </a:xfrm>
          <a:prstGeom prst="rect">
            <a:avLst/>
          </a:prstGeom>
        </p:spPr>
      </p:pic>
    </p:spTree>
    <p:extLst>
      <p:ext uri="{BB962C8B-B14F-4D97-AF65-F5344CB8AC3E}">
        <p14:creationId xmlns:p14="http://schemas.microsoft.com/office/powerpoint/2010/main" val="2256660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5BBB5C-D140-47A5-BFC0-057411590817}"/>
              </a:ext>
            </a:extLst>
          </p:cNvPr>
          <p:cNvPicPr>
            <a:picLocks noChangeAspect="1"/>
          </p:cNvPicPr>
          <p:nvPr/>
        </p:nvPicPr>
        <p:blipFill>
          <a:blip r:embed="rId3"/>
          <a:stretch>
            <a:fillRect/>
          </a:stretch>
        </p:blipFill>
        <p:spPr>
          <a:xfrm>
            <a:off x="10328694" y="1"/>
            <a:ext cx="1807888" cy="482852"/>
          </a:xfrm>
          <a:prstGeom prst="rect">
            <a:avLst/>
          </a:prstGeom>
        </p:spPr>
      </p:pic>
      <p:sp>
        <p:nvSpPr>
          <p:cNvPr id="7" name="TextBox 6">
            <a:extLst>
              <a:ext uri="{FF2B5EF4-FFF2-40B4-BE49-F238E27FC236}">
                <a16:creationId xmlns:a16="http://schemas.microsoft.com/office/drawing/2014/main" id="{1663BC27-1800-C220-03D7-3A8CDA208B1A}"/>
              </a:ext>
            </a:extLst>
          </p:cNvPr>
          <p:cNvSpPr>
            <a:spLocks noGrp="1"/>
          </p:cNvSpPr>
          <p:nvPr/>
        </p:nvSpPr>
        <p:spPr>
          <a:xfrm>
            <a:off x="76200" y="6334125"/>
            <a:ext cx="12039600" cy="510540"/>
          </a:xfrm>
          <a:prstGeom prst="rect">
            <a:avLst/>
          </a:prstGeom>
          <a:noFill/>
        </p:spPr>
        <p:txBody>
          <a:bodyPr wrap="square">
            <a:spAutoFit/>
          </a:bodyPr>
          <a:lstStyle/>
          <a:p>
            <a:r>
              <a:rPr sz="1350"/>
              <a:t>📹 Videos AICPA MCQs &amp; Sims 🤖 Farhat AI Assistant🎙 Podcast Lessons 📊 CPA, CMA, EA Exam  💼Accounting &amp; Finance Courses 🙌 Support by Farhat Team </a:t>
            </a:r>
          </a:p>
          <a:p>
            <a:pPr algn="ctr">
              <a:buNone/>
            </a:pPr>
            <a:r>
              <a:rPr sz="1400"/>
              <a:t>🌐 farhatlectures.com   |   ⭐ Start Your Free Trial</a:t>
            </a:r>
          </a:p>
        </p:txBody>
      </p:sp>
      <p:pic>
        <p:nvPicPr>
          <p:cNvPr id="12" name="Picture 11" descr="The image illustrates a flowchart comparing gross receipts thresholds for SSTB activities, highlighting the 10% or less requirement for classification as a Non-SSTB.&#10;&#10;AI-generated content may be incorrect.">
            <a:extLst>
              <a:ext uri="{FF2B5EF4-FFF2-40B4-BE49-F238E27FC236}">
                <a16:creationId xmlns:a16="http://schemas.microsoft.com/office/drawing/2014/main" id="{A6FBC47E-B6DD-DA14-FF93-571B3544B4AF}"/>
              </a:ext>
            </a:extLst>
          </p:cNvPr>
          <p:cNvPicPr>
            <a:picLocks noChangeAspect="1"/>
          </p:cNvPicPr>
          <p:nvPr/>
        </p:nvPicPr>
        <p:blipFill>
          <a:blip r:embed="rId4"/>
          <a:stretch>
            <a:fillRect/>
          </a:stretch>
        </p:blipFill>
        <p:spPr>
          <a:xfrm>
            <a:off x="743750" y="537166"/>
            <a:ext cx="10197519" cy="5783667"/>
          </a:xfrm>
          <a:prstGeom prst="rect">
            <a:avLst/>
          </a:prstGeom>
        </p:spPr>
      </p:pic>
    </p:spTree>
    <p:extLst>
      <p:ext uri="{BB962C8B-B14F-4D97-AF65-F5344CB8AC3E}">
        <p14:creationId xmlns:p14="http://schemas.microsoft.com/office/powerpoint/2010/main" val="3508484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C6030-81EA-4380-9D65-AF951612DC15}"/>
              </a:ext>
            </a:extLst>
          </p:cNvPr>
          <p:cNvSpPr>
            <a:spLocks noGrp="1"/>
          </p:cNvSpPr>
          <p:nvPr>
            <p:ph type="title"/>
          </p:nvPr>
        </p:nvSpPr>
        <p:spPr>
          <a:xfrm>
            <a:off x="167508" y="-115761"/>
            <a:ext cx="11468100" cy="714375"/>
          </a:xfrm>
        </p:spPr>
        <p:txBody>
          <a:bodyPr wrap="square" lIns="0" tIns="0" rIns="0" bIns="0" anchor="t">
            <a:noAutofit/>
          </a:bodyPr>
          <a:lstStyle>
            <a:defPPr algn="ctr">
              <a:defRPr sz="3900" b="0">
                <a:solidFill>
                  <a:srgbClr val="000000"/>
                </a:solidFill>
                <a:latin typeface="Calibri Light"/>
                <a:ea typeface="Calibri Light"/>
                <a:cs typeface="Calibri Light"/>
              </a:defRPr>
            </a:defPPr>
          </a:lstStyle>
          <a:p>
            <a:pPr algn="ctr">
              <a:lnSpc>
                <a:spcPct val="103000"/>
              </a:lnSpc>
              <a:spcBef>
                <a:spcPts val="0"/>
              </a:spcBef>
              <a:spcAft>
                <a:spcPts val="0"/>
              </a:spcAft>
              <a:buNone/>
              <a:defRPr sz="3900" b="0">
                <a:solidFill>
                  <a:srgbClr val="000000"/>
                </a:solidFill>
                <a:latin typeface="Calibri Light"/>
                <a:ea typeface="Calibri Light"/>
                <a:cs typeface="Calibri Light"/>
              </a:defRPr>
            </a:pPr>
            <a:r>
              <a:rPr sz="3900" b="0" dirty="0">
                <a:solidFill>
                  <a:srgbClr val="000000"/>
                </a:solidFill>
                <a:latin typeface="Calibri Light"/>
                <a:ea typeface="Calibri Light"/>
                <a:cs typeface="Calibri Light"/>
              </a:rPr>
              <a:t>Example: </a:t>
            </a:r>
            <a:r>
              <a:rPr lang="en-US" sz="3900" b="0" dirty="0" err="1">
                <a:solidFill>
                  <a:srgbClr val="000000"/>
                </a:solidFill>
                <a:latin typeface="Calibri Light"/>
                <a:ea typeface="Calibri Light"/>
                <a:cs typeface="Calibri Light"/>
              </a:rPr>
              <a:t>TechPro</a:t>
            </a:r>
            <a:r>
              <a:rPr lang="en-US" sz="3900" b="0" dirty="0">
                <a:solidFill>
                  <a:srgbClr val="000000"/>
                </a:solidFill>
                <a:latin typeface="Calibri Light"/>
                <a:ea typeface="Calibri Light"/>
                <a:cs typeface="Calibri Light"/>
              </a:rPr>
              <a:t> LLC</a:t>
            </a:r>
            <a:endParaRPr sz="3900" b="0" dirty="0">
              <a:solidFill>
                <a:srgbClr val="000000"/>
              </a:solidFill>
              <a:latin typeface="Calibri Light"/>
              <a:ea typeface="Calibri Light"/>
              <a:cs typeface="Calibri Light"/>
            </a:endParaRPr>
          </a:p>
        </p:txBody>
      </p:sp>
      <p:pic>
        <p:nvPicPr>
          <p:cNvPr id="6" name="Picture 5">
            <a:extLst>
              <a:ext uri="{FF2B5EF4-FFF2-40B4-BE49-F238E27FC236}">
                <a16:creationId xmlns:a16="http://schemas.microsoft.com/office/drawing/2014/main" id="{D9192C07-DCE1-47D4-802B-D1B132D27D0C}"/>
              </a:ext>
            </a:extLst>
          </p:cNvPr>
          <p:cNvPicPr>
            <a:picLocks noChangeAspect="1"/>
          </p:cNvPicPr>
          <p:nvPr/>
        </p:nvPicPr>
        <p:blipFill>
          <a:blip r:embed="rId3"/>
          <a:stretch>
            <a:fillRect/>
          </a:stretch>
        </p:blipFill>
        <p:spPr>
          <a:xfrm>
            <a:off x="10328694" y="1"/>
            <a:ext cx="1807888" cy="482852"/>
          </a:xfrm>
          <a:prstGeom prst="rect">
            <a:avLst/>
          </a:prstGeom>
        </p:spPr>
      </p:pic>
      <p:sp>
        <p:nvSpPr>
          <p:cNvPr id="7" name="TextBox 6">
            <a:extLst>
              <a:ext uri="{FF2B5EF4-FFF2-40B4-BE49-F238E27FC236}">
                <a16:creationId xmlns:a16="http://schemas.microsoft.com/office/drawing/2014/main" id="{1ECB99E8-6E6C-AF57-776A-953FFB3B76C0}"/>
              </a:ext>
            </a:extLst>
          </p:cNvPr>
          <p:cNvSpPr>
            <a:spLocks noGrp="1"/>
          </p:cNvSpPr>
          <p:nvPr/>
        </p:nvSpPr>
        <p:spPr>
          <a:xfrm>
            <a:off x="76200" y="6334125"/>
            <a:ext cx="12039600" cy="510540"/>
          </a:xfrm>
          <a:prstGeom prst="rect">
            <a:avLst/>
          </a:prstGeom>
          <a:noFill/>
        </p:spPr>
        <p:txBody>
          <a:bodyPr wrap="square">
            <a:spAutoFit/>
          </a:bodyPr>
          <a:lstStyle/>
          <a:p>
            <a:r>
              <a:rPr sz="1350"/>
              <a:t>📹 Videos AICPA MCQs &amp; Sims 🤖 Farhat AI Assistant🎙 Podcast Lessons 📊 CPA, CMA, EA Exam  💼Accounting &amp; Finance Courses 🙌 Support by Farhat Team </a:t>
            </a:r>
          </a:p>
          <a:p>
            <a:pPr algn="ctr">
              <a:buNone/>
            </a:pPr>
            <a:r>
              <a:rPr sz="1400"/>
              <a:t>🌐 farhatlectures.com   |   ⭐ Start Your Free Trial</a:t>
            </a:r>
          </a:p>
        </p:txBody>
      </p:sp>
      <p:pic>
        <p:nvPicPr>
          <p:cNvPr id="11" name="Picture 10" descr="The image illustrates a financial breakdown, showing that the total gross receipts are $20 million, with $1.8 million attributed to product sales and consulting, resulting in a figure below the 9% threshold for SSTB consulting.&#10;&#10;AI-generated content may be incorrect.">
            <a:extLst>
              <a:ext uri="{FF2B5EF4-FFF2-40B4-BE49-F238E27FC236}">
                <a16:creationId xmlns:a16="http://schemas.microsoft.com/office/drawing/2014/main" id="{07F87A35-D83D-A812-80AD-6F50B97FD072}"/>
              </a:ext>
            </a:extLst>
          </p:cNvPr>
          <p:cNvPicPr>
            <a:picLocks noChangeAspect="1"/>
          </p:cNvPicPr>
          <p:nvPr/>
        </p:nvPicPr>
        <p:blipFill>
          <a:blip r:embed="rId4"/>
          <a:stretch>
            <a:fillRect/>
          </a:stretch>
        </p:blipFill>
        <p:spPr>
          <a:xfrm>
            <a:off x="1653893" y="564334"/>
            <a:ext cx="8884213" cy="5688309"/>
          </a:xfrm>
          <a:prstGeom prst="rect">
            <a:avLst/>
          </a:prstGeom>
        </p:spPr>
      </p:pic>
    </p:spTree>
    <p:extLst>
      <p:ext uri="{BB962C8B-B14F-4D97-AF65-F5344CB8AC3E}">
        <p14:creationId xmlns:p14="http://schemas.microsoft.com/office/powerpoint/2010/main" val="2542407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6488F-83A5-8302-AA69-D55571E524E0}"/>
              </a:ext>
            </a:extLst>
          </p:cNvPr>
          <p:cNvSpPr>
            <a:spLocks noGrp="1"/>
          </p:cNvSpPr>
          <p:nvPr>
            <p:ph type="title"/>
          </p:nvPr>
        </p:nvSpPr>
        <p:spPr>
          <a:xfrm>
            <a:off x="361950" y="495300"/>
            <a:ext cx="11468100" cy="714375"/>
          </a:xfrm>
        </p:spPr>
        <p:txBody>
          <a:bodyPr wrap="square" lIns="0" tIns="0" rIns="0" bIns="0" anchor="t">
            <a:noAutofit/>
          </a:bodyPr>
          <a:lstStyle>
            <a:defPPr algn="ctr">
              <a:defRPr sz="3900" b="0">
                <a:solidFill>
                  <a:srgbClr val="000000"/>
                </a:solidFill>
                <a:latin typeface="Calibri Light"/>
                <a:ea typeface="Calibri Light"/>
                <a:cs typeface="Calibri Light"/>
              </a:defRPr>
            </a:defPPr>
          </a:lstStyle>
          <a:p>
            <a:pPr algn="ctr">
              <a:lnSpc>
                <a:spcPct val="103000"/>
              </a:lnSpc>
              <a:spcBef>
                <a:spcPts val="0"/>
              </a:spcBef>
              <a:spcAft>
                <a:spcPts val="0"/>
              </a:spcAft>
              <a:buNone/>
              <a:defRPr sz="3900" b="0">
                <a:solidFill>
                  <a:srgbClr val="000000"/>
                </a:solidFill>
                <a:latin typeface="Calibri Light"/>
                <a:ea typeface="Calibri Light"/>
                <a:cs typeface="Calibri Light"/>
              </a:defRPr>
            </a:pPr>
            <a:r>
              <a:rPr lang="en-US" sz="3900" b="0" dirty="0">
                <a:solidFill>
                  <a:srgbClr val="000000"/>
                </a:solidFill>
                <a:latin typeface="Calibri Light"/>
                <a:ea typeface="Calibri Light"/>
                <a:cs typeface="Calibri Light"/>
              </a:rPr>
              <a:t>The Contagion Effect</a:t>
            </a:r>
            <a:endParaRPr sz="3900" b="0" dirty="0">
              <a:solidFill>
                <a:srgbClr val="000000"/>
              </a:solidFill>
              <a:latin typeface="Calibri Light"/>
              <a:ea typeface="Calibri Light"/>
              <a:cs typeface="Calibri Light"/>
            </a:endParaRPr>
          </a:p>
        </p:txBody>
      </p:sp>
      <p:pic>
        <p:nvPicPr>
          <p:cNvPr id="5" name="Picture 4">
            <a:extLst>
              <a:ext uri="{FF2B5EF4-FFF2-40B4-BE49-F238E27FC236}">
                <a16:creationId xmlns:a16="http://schemas.microsoft.com/office/drawing/2014/main" id="{615B5DDD-AAC4-4780-A887-9EAF3C23C5CC}"/>
              </a:ext>
            </a:extLst>
          </p:cNvPr>
          <p:cNvPicPr>
            <a:picLocks noChangeAspect="1"/>
          </p:cNvPicPr>
          <p:nvPr/>
        </p:nvPicPr>
        <p:blipFill>
          <a:blip r:embed="rId3"/>
          <a:stretch>
            <a:fillRect/>
          </a:stretch>
        </p:blipFill>
        <p:spPr>
          <a:xfrm>
            <a:off x="10328694" y="1"/>
            <a:ext cx="1807888" cy="482852"/>
          </a:xfrm>
          <a:prstGeom prst="rect">
            <a:avLst/>
          </a:prstGeom>
        </p:spPr>
      </p:pic>
      <p:sp>
        <p:nvSpPr>
          <p:cNvPr id="6" name="TextBox 5">
            <a:extLst>
              <a:ext uri="{FF2B5EF4-FFF2-40B4-BE49-F238E27FC236}">
                <a16:creationId xmlns:a16="http://schemas.microsoft.com/office/drawing/2014/main" id="{ECDD30FA-4797-0E2A-1C39-18972DB27EF1}"/>
              </a:ext>
            </a:extLst>
          </p:cNvPr>
          <p:cNvSpPr>
            <a:spLocks noGrp="1"/>
          </p:cNvSpPr>
          <p:nvPr/>
        </p:nvSpPr>
        <p:spPr>
          <a:xfrm>
            <a:off x="76200" y="6334125"/>
            <a:ext cx="12039600" cy="510540"/>
          </a:xfrm>
          <a:prstGeom prst="rect">
            <a:avLst/>
          </a:prstGeom>
          <a:noFill/>
        </p:spPr>
        <p:txBody>
          <a:bodyPr wrap="square">
            <a:spAutoFit/>
          </a:bodyPr>
          <a:lstStyle/>
          <a:p>
            <a:r>
              <a:rPr sz="1350"/>
              <a:t>📹 Videos AICPA MCQs &amp; Sims 🤖 Farhat AI Assistant🎙 Podcast Lessons 📊 CPA, CMA, EA Exam  💼Accounting &amp; Finance Courses 🙌 Support by Farhat Team </a:t>
            </a:r>
          </a:p>
          <a:p>
            <a:pPr algn="ctr">
              <a:buNone/>
            </a:pPr>
            <a:r>
              <a:rPr sz="1400"/>
              <a:t>🌐 farhatlectures.com   |   ⭐ Start Your Free Trial</a:t>
            </a:r>
          </a:p>
        </p:txBody>
      </p:sp>
      <p:pic>
        <p:nvPicPr>
          <p:cNvPr id="10" name="Picture 9" descr="The image illustrates the separation requirements for Single-Asset SSTBs, emphasizing distinct businesses, safe structures, and the 50% ownership trap.&#10;&#10;AI-generated content may be incorrect.">
            <a:extLst>
              <a:ext uri="{FF2B5EF4-FFF2-40B4-BE49-F238E27FC236}">
                <a16:creationId xmlns:a16="http://schemas.microsoft.com/office/drawing/2014/main" id="{DDB933DA-8DB0-EAED-CB2E-6E64F6F264D7}"/>
              </a:ext>
            </a:extLst>
          </p:cNvPr>
          <p:cNvPicPr>
            <a:picLocks noChangeAspect="1"/>
          </p:cNvPicPr>
          <p:nvPr/>
        </p:nvPicPr>
        <p:blipFill>
          <a:blip r:embed="rId4"/>
          <a:stretch>
            <a:fillRect/>
          </a:stretch>
        </p:blipFill>
        <p:spPr>
          <a:xfrm>
            <a:off x="649883" y="1358288"/>
            <a:ext cx="11180167" cy="4527505"/>
          </a:xfrm>
          <a:prstGeom prst="rect">
            <a:avLst/>
          </a:prstGeom>
        </p:spPr>
      </p:pic>
    </p:spTree>
    <p:extLst>
      <p:ext uri="{BB962C8B-B14F-4D97-AF65-F5344CB8AC3E}">
        <p14:creationId xmlns:p14="http://schemas.microsoft.com/office/powerpoint/2010/main" val="585579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DE8FFF-FCC3-4105-8037-75C8DB11F784}"/>
              </a:ext>
            </a:extLst>
          </p:cNvPr>
          <p:cNvPicPr>
            <a:picLocks noChangeAspect="1"/>
          </p:cNvPicPr>
          <p:nvPr/>
        </p:nvPicPr>
        <p:blipFill>
          <a:blip r:embed="rId3"/>
          <a:stretch>
            <a:fillRect/>
          </a:stretch>
        </p:blipFill>
        <p:spPr>
          <a:xfrm>
            <a:off x="10328694" y="1"/>
            <a:ext cx="1807888" cy="482852"/>
          </a:xfrm>
          <a:prstGeom prst="rect">
            <a:avLst/>
          </a:prstGeom>
        </p:spPr>
      </p:pic>
      <p:sp>
        <p:nvSpPr>
          <p:cNvPr id="7" name="TextBox 6">
            <a:extLst>
              <a:ext uri="{FF2B5EF4-FFF2-40B4-BE49-F238E27FC236}">
                <a16:creationId xmlns:a16="http://schemas.microsoft.com/office/drawing/2014/main" id="{AB7BDD73-1D72-C61B-6829-203C54DCD562}"/>
              </a:ext>
            </a:extLst>
          </p:cNvPr>
          <p:cNvSpPr>
            <a:spLocks noGrp="1"/>
          </p:cNvSpPr>
          <p:nvPr/>
        </p:nvSpPr>
        <p:spPr>
          <a:xfrm>
            <a:off x="76200" y="6334125"/>
            <a:ext cx="12039600" cy="510540"/>
          </a:xfrm>
          <a:prstGeom prst="rect">
            <a:avLst/>
          </a:prstGeom>
          <a:noFill/>
        </p:spPr>
        <p:txBody>
          <a:bodyPr wrap="square">
            <a:spAutoFit/>
          </a:bodyPr>
          <a:lstStyle/>
          <a:p>
            <a:r>
              <a:rPr sz="1350"/>
              <a:t>📹 Videos AICPA MCQs &amp; Sims 🤖 Farhat AI Assistant🎙 Podcast Lessons 📊 CPA, CMA, EA Exam  💼Accounting &amp; Finance Courses 🙌 Support by Farhat Team </a:t>
            </a:r>
          </a:p>
          <a:p>
            <a:pPr algn="ctr">
              <a:buNone/>
            </a:pPr>
            <a:r>
              <a:rPr sz="1400"/>
              <a:t>🌐 farhatlectures.com   |   ⭐ Start Your Free Trial</a:t>
            </a:r>
          </a:p>
        </p:txBody>
      </p:sp>
      <p:pic>
        <p:nvPicPr>
          <p:cNvPr id="11" name="Picture 10" descr="The diagram illustrates the income thresholds for different tax zones, detailing phase-in and phase-out ranges for various tax brackets and special situations.&#10;&#10;AI-generated content may be incorrect.">
            <a:extLst>
              <a:ext uri="{FF2B5EF4-FFF2-40B4-BE49-F238E27FC236}">
                <a16:creationId xmlns:a16="http://schemas.microsoft.com/office/drawing/2014/main" id="{25D427A0-3697-4C12-C8A2-8741CC122AF4}"/>
              </a:ext>
            </a:extLst>
          </p:cNvPr>
          <p:cNvPicPr>
            <a:picLocks noChangeAspect="1"/>
          </p:cNvPicPr>
          <p:nvPr/>
        </p:nvPicPr>
        <p:blipFill>
          <a:blip r:embed="rId4"/>
          <a:stretch>
            <a:fillRect/>
          </a:stretch>
        </p:blipFill>
        <p:spPr>
          <a:xfrm>
            <a:off x="447490" y="798284"/>
            <a:ext cx="11372858" cy="5145316"/>
          </a:xfrm>
          <a:prstGeom prst="rect">
            <a:avLst/>
          </a:prstGeom>
        </p:spPr>
      </p:pic>
    </p:spTree>
    <p:extLst>
      <p:ext uri="{BB962C8B-B14F-4D97-AF65-F5344CB8AC3E}">
        <p14:creationId xmlns:p14="http://schemas.microsoft.com/office/powerpoint/2010/main" val="1554065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D611E-B2EC-5023-5013-6DF1986F05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0FC911-45BD-D054-B8D2-DE79439691CC}"/>
              </a:ext>
            </a:extLst>
          </p:cNvPr>
          <p:cNvSpPr>
            <a:spLocks noGrp="1"/>
          </p:cNvSpPr>
          <p:nvPr>
            <p:ph type="title"/>
          </p:nvPr>
        </p:nvSpPr>
        <p:spPr>
          <a:xfrm>
            <a:off x="361950" y="495300"/>
            <a:ext cx="11468100" cy="714375"/>
          </a:xfrm>
        </p:spPr>
        <p:txBody>
          <a:bodyPr wrap="square" lIns="0" tIns="0" rIns="0" bIns="0" anchor="t">
            <a:noAutofit/>
          </a:bodyPr>
          <a:lstStyle>
            <a:defPPr algn="ctr">
              <a:defRPr sz="3900" b="0">
                <a:solidFill>
                  <a:srgbClr val="000000"/>
                </a:solidFill>
                <a:latin typeface="Calibri Light"/>
                <a:ea typeface="Calibri Light"/>
                <a:cs typeface="Calibri Light"/>
              </a:defRPr>
            </a:defPPr>
          </a:lstStyle>
          <a:p>
            <a:pPr algn="ctr">
              <a:lnSpc>
                <a:spcPct val="103000"/>
              </a:lnSpc>
              <a:spcBef>
                <a:spcPts val="0"/>
              </a:spcBef>
              <a:spcAft>
                <a:spcPts val="0"/>
              </a:spcAft>
              <a:buNone/>
              <a:defRPr sz="3900" b="0">
                <a:solidFill>
                  <a:srgbClr val="000000"/>
                </a:solidFill>
                <a:latin typeface="Calibri Light"/>
                <a:ea typeface="Calibri Light"/>
                <a:cs typeface="Calibri Light"/>
              </a:defRPr>
            </a:pPr>
            <a:r>
              <a:rPr lang="en-US" sz="3900" b="0" dirty="0">
                <a:solidFill>
                  <a:srgbClr val="000000"/>
                </a:solidFill>
                <a:latin typeface="Calibri Light"/>
                <a:ea typeface="Calibri Light"/>
                <a:cs typeface="Calibri Light"/>
              </a:rPr>
              <a:t>The Limitation Weights</a:t>
            </a:r>
            <a:endParaRPr sz="3900" b="0" dirty="0">
              <a:solidFill>
                <a:srgbClr val="000000"/>
              </a:solidFill>
              <a:latin typeface="Calibri Light"/>
              <a:ea typeface="Calibri Light"/>
              <a:cs typeface="Calibri Light"/>
            </a:endParaRPr>
          </a:p>
        </p:txBody>
      </p:sp>
      <p:pic>
        <p:nvPicPr>
          <p:cNvPr id="6" name="Picture 5">
            <a:extLst>
              <a:ext uri="{FF2B5EF4-FFF2-40B4-BE49-F238E27FC236}">
                <a16:creationId xmlns:a16="http://schemas.microsoft.com/office/drawing/2014/main" id="{BDA56377-FE03-1EEC-7A15-8D156635A902}"/>
              </a:ext>
            </a:extLst>
          </p:cNvPr>
          <p:cNvPicPr>
            <a:picLocks noChangeAspect="1"/>
          </p:cNvPicPr>
          <p:nvPr/>
        </p:nvPicPr>
        <p:blipFill>
          <a:blip r:embed="rId3"/>
          <a:stretch>
            <a:fillRect/>
          </a:stretch>
        </p:blipFill>
        <p:spPr>
          <a:xfrm>
            <a:off x="10328694" y="1"/>
            <a:ext cx="1807888" cy="482852"/>
          </a:xfrm>
          <a:prstGeom prst="rect">
            <a:avLst/>
          </a:prstGeom>
        </p:spPr>
      </p:pic>
      <p:sp>
        <p:nvSpPr>
          <p:cNvPr id="7" name="TextBox 6">
            <a:extLst>
              <a:ext uri="{FF2B5EF4-FFF2-40B4-BE49-F238E27FC236}">
                <a16:creationId xmlns:a16="http://schemas.microsoft.com/office/drawing/2014/main" id="{CE4D0FFC-3A14-8E4A-8649-38EF0F3325FE}"/>
              </a:ext>
            </a:extLst>
          </p:cNvPr>
          <p:cNvSpPr>
            <a:spLocks noGrp="1"/>
          </p:cNvSpPr>
          <p:nvPr/>
        </p:nvSpPr>
        <p:spPr>
          <a:xfrm>
            <a:off x="76200" y="6334125"/>
            <a:ext cx="12039600" cy="510540"/>
          </a:xfrm>
          <a:prstGeom prst="rect">
            <a:avLst/>
          </a:prstGeom>
          <a:noFill/>
        </p:spPr>
        <p:txBody>
          <a:bodyPr wrap="square">
            <a:spAutoFit/>
          </a:bodyPr>
          <a:lstStyle/>
          <a:p>
            <a:r>
              <a:rPr sz="1350"/>
              <a:t>📹 Videos AICPA MCQs &amp; Sims 🤖 Farhat AI Assistant🎙 Podcast Lessons 📊 CPA, CMA, EA Exam  💼Accounting &amp; Finance Courses 🙌 Support by Farhat Team </a:t>
            </a:r>
          </a:p>
          <a:p>
            <a:pPr algn="ctr">
              <a:buNone/>
            </a:pPr>
            <a:r>
              <a:rPr sz="1400"/>
              <a:t>🌐 farhatlectures.com   |   ⭐ Start Your Free Trial</a:t>
            </a:r>
          </a:p>
        </p:txBody>
      </p:sp>
      <p:sp>
        <p:nvSpPr>
          <p:cNvPr id="8" name="Content Placeholder 2">
            <a:extLst>
              <a:ext uri="{FF2B5EF4-FFF2-40B4-BE49-F238E27FC236}">
                <a16:creationId xmlns:a16="http://schemas.microsoft.com/office/drawing/2014/main" id="{5B831C83-63BE-D218-CD18-9650E68BE617}"/>
              </a:ext>
            </a:extLst>
          </p:cNvPr>
          <p:cNvSpPr>
            <a:spLocks noGrp="1"/>
          </p:cNvSpPr>
          <p:nvPr/>
        </p:nvSpPr>
        <p:spPr>
          <a:xfrm>
            <a:off x="304800" y="1409700"/>
            <a:ext cx="8858250" cy="3924300"/>
          </a:xfrm>
          <a:prstGeom prst="rect">
            <a:avLst/>
          </a:prstGeom>
          <a:noFill/>
          <a:ln w="0">
            <a:noFill/>
          </a:ln>
        </p:spPr>
        <p:txBody>
          <a:bodyPr wrap="square" lIns="0" tIns="0" rIns="0" bIns="0" anchor="t">
            <a:noAutofit/>
          </a:bodyPr>
          <a:lstStyle>
            <a:defPPr algn="l">
              <a:defRPr sz="2400" b="0">
                <a:solidFill>
                  <a:srgbClr val="000000"/>
                </a:solidFill>
                <a:latin typeface="Calibri"/>
                <a:ea typeface="Calibri"/>
                <a:cs typeface="Calibri"/>
              </a:defRPr>
            </a:defPPr>
          </a:lstStyle>
          <a:p>
            <a:pPr marL="254000" indent="-152400" algn="l">
              <a:lnSpc>
                <a:spcPct val="103000"/>
              </a:lnSpc>
              <a:spcBef>
                <a:spcPts val="0"/>
              </a:spcBef>
              <a:spcAft>
                <a:spcPts val="1000"/>
              </a:spcAft>
              <a:buNone/>
              <a:defRPr sz="2400" b="0">
                <a:solidFill>
                  <a:srgbClr val="000000"/>
                </a:solidFill>
                <a:latin typeface="Calibri"/>
                <a:ea typeface="Calibri"/>
                <a:cs typeface="Calibri"/>
              </a:defRPr>
            </a:pPr>
            <a:endParaRPr sz="2400" b="0" dirty="0">
              <a:solidFill>
                <a:srgbClr val="000000"/>
              </a:solidFill>
              <a:latin typeface="Calibri"/>
              <a:ea typeface="Calibri"/>
              <a:cs typeface="Calibri"/>
            </a:endParaRPr>
          </a:p>
        </p:txBody>
      </p:sp>
      <p:pic>
        <p:nvPicPr>
          <p:cNvPr id="4" name="Picture 3" descr="The image illustrates the criteria for what counts and does not count as QBI deduction under Section 199A, specifically regarding UBIA, wages, and basis for depreciable property.&#10;&#10;AI-generated content may be incorrect.">
            <a:extLst>
              <a:ext uri="{FF2B5EF4-FFF2-40B4-BE49-F238E27FC236}">
                <a16:creationId xmlns:a16="http://schemas.microsoft.com/office/drawing/2014/main" id="{7A6D94F5-1C1D-3515-3791-8042C57F92E2}"/>
              </a:ext>
            </a:extLst>
          </p:cNvPr>
          <p:cNvPicPr>
            <a:picLocks noChangeAspect="1"/>
          </p:cNvPicPr>
          <p:nvPr/>
        </p:nvPicPr>
        <p:blipFill>
          <a:blip r:embed="rId4"/>
          <a:stretch>
            <a:fillRect/>
          </a:stretch>
        </p:blipFill>
        <p:spPr>
          <a:xfrm>
            <a:off x="1397219" y="1286193"/>
            <a:ext cx="9885636" cy="4739687"/>
          </a:xfrm>
          <a:prstGeom prst="rect">
            <a:avLst/>
          </a:prstGeom>
        </p:spPr>
      </p:pic>
    </p:spTree>
    <p:extLst>
      <p:ext uri="{BB962C8B-B14F-4D97-AF65-F5344CB8AC3E}">
        <p14:creationId xmlns:p14="http://schemas.microsoft.com/office/powerpoint/2010/main" val="1476368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A32DE-52A3-A3BC-FEEE-9094EDA4AB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E5EA1-8C3D-72D7-BC28-694B671E22B6}"/>
              </a:ext>
            </a:extLst>
          </p:cNvPr>
          <p:cNvSpPr>
            <a:spLocks noGrp="1"/>
          </p:cNvSpPr>
          <p:nvPr>
            <p:ph type="title"/>
          </p:nvPr>
        </p:nvSpPr>
        <p:spPr>
          <a:xfrm>
            <a:off x="361950" y="495300"/>
            <a:ext cx="11468100" cy="714375"/>
          </a:xfrm>
        </p:spPr>
        <p:txBody>
          <a:bodyPr wrap="square" lIns="0" tIns="0" rIns="0" bIns="0" anchor="t">
            <a:noAutofit/>
          </a:bodyPr>
          <a:lstStyle>
            <a:defPPr algn="ctr">
              <a:defRPr sz="3900" b="0">
                <a:solidFill>
                  <a:srgbClr val="000000"/>
                </a:solidFill>
                <a:latin typeface="Calibri Light"/>
                <a:ea typeface="Calibri Light"/>
                <a:cs typeface="Calibri Light"/>
              </a:defRPr>
            </a:defPPr>
          </a:lstStyle>
          <a:p>
            <a:pPr algn="ctr">
              <a:lnSpc>
                <a:spcPct val="103000"/>
              </a:lnSpc>
              <a:spcBef>
                <a:spcPts val="0"/>
              </a:spcBef>
              <a:spcAft>
                <a:spcPts val="0"/>
              </a:spcAft>
              <a:buNone/>
              <a:defRPr sz="3900" b="0">
                <a:solidFill>
                  <a:srgbClr val="000000"/>
                </a:solidFill>
                <a:latin typeface="Calibri Light"/>
                <a:ea typeface="Calibri Light"/>
                <a:cs typeface="Calibri Light"/>
              </a:defRPr>
            </a:pPr>
            <a:r>
              <a:rPr lang="en-US" sz="3900" b="0" dirty="0">
                <a:solidFill>
                  <a:srgbClr val="000000"/>
                </a:solidFill>
                <a:latin typeface="Calibri Light"/>
                <a:ea typeface="Calibri Light"/>
                <a:cs typeface="Calibri Light"/>
              </a:rPr>
              <a:t>The Limitation Weights</a:t>
            </a:r>
            <a:endParaRPr sz="3900" b="0" dirty="0">
              <a:solidFill>
                <a:srgbClr val="000000"/>
              </a:solidFill>
              <a:latin typeface="Calibri Light"/>
              <a:ea typeface="Calibri Light"/>
              <a:cs typeface="Calibri Light"/>
            </a:endParaRPr>
          </a:p>
        </p:txBody>
      </p:sp>
      <p:pic>
        <p:nvPicPr>
          <p:cNvPr id="6" name="Picture 5">
            <a:extLst>
              <a:ext uri="{FF2B5EF4-FFF2-40B4-BE49-F238E27FC236}">
                <a16:creationId xmlns:a16="http://schemas.microsoft.com/office/drawing/2014/main" id="{F4F1B2CB-4C74-E180-7CE9-7B76DEF02D7B}"/>
              </a:ext>
            </a:extLst>
          </p:cNvPr>
          <p:cNvPicPr>
            <a:picLocks noChangeAspect="1"/>
          </p:cNvPicPr>
          <p:nvPr/>
        </p:nvPicPr>
        <p:blipFill>
          <a:blip r:embed="rId3"/>
          <a:stretch>
            <a:fillRect/>
          </a:stretch>
        </p:blipFill>
        <p:spPr>
          <a:xfrm>
            <a:off x="10328694" y="1"/>
            <a:ext cx="1807888" cy="482852"/>
          </a:xfrm>
          <a:prstGeom prst="rect">
            <a:avLst/>
          </a:prstGeom>
        </p:spPr>
      </p:pic>
      <p:sp>
        <p:nvSpPr>
          <p:cNvPr id="7" name="TextBox 6">
            <a:extLst>
              <a:ext uri="{FF2B5EF4-FFF2-40B4-BE49-F238E27FC236}">
                <a16:creationId xmlns:a16="http://schemas.microsoft.com/office/drawing/2014/main" id="{10404301-233F-276A-E195-5B5A19D1DAB2}"/>
              </a:ext>
            </a:extLst>
          </p:cNvPr>
          <p:cNvSpPr>
            <a:spLocks noGrp="1"/>
          </p:cNvSpPr>
          <p:nvPr/>
        </p:nvSpPr>
        <p:spPr>
          <a:xfrm>
            <a:off x="76200" y="6334125"/>
            <a:ext cx="12039600" cy="510540"/>
          </a:xfrm>
          <a:prstGeom prst="rect">
            <a:avLst/>
          </a:prstGeom>
          <a:noFill/>
        </p:spPr>
        <p:txBody>
          <a:bodyPr wrap="square">
            <a:spAutoFit/>
          </a:bodyPr>
          <a:lstStyle/>
          <a:p>
            <a:r>
              <a:rPr sz="1350"/>
              <a:t>📹 Videos AICPA MCQs &amp; Sims 🤖 Farhat AI Assistant🎙 Podcast Lessons 📊 CPA, CMA, EA Exam  💼Accounting &amp; Finance Courses 🙌 Support by Farhat Team </a:t>
            </a:r>
          </a:p>
          <a:p>
            <a:pPr algn="ctr">
              <a:buNone/>
            </a:pPr>
            <a:r>
              <a:rPr sz="1400"/>
              <a:t>🌐 farhatlectures.com   |   ⭐ Start Your Free Trial</a:t>
            </a:r>
          </a:p>
        </p:txBody>
      </p:sp>
      <p:sp>
        <p:nvSpPr>
          <p:cNvPr id="8" name="Content Placeholder 2">
            <a:extLst>
              <a:ext uri="{FF2B5EF4-FFF2-40B4-BE49-F238E27FC236}">
                <a16:creationId xmlns:a16="http://schemas.microsoft.com/office/drawing/2014/main" id="{8AC0BBFE-B67D-8C1E-6483-6210E85BD716}"/>
              </a:ext>
            </a:extLst>
          </p:cNvPr>
          <p:cNvSpPr>
            <a:spLocks noGrp="1"/>
          </p:cNvSpPr>
          <p:nvPr/>
        </p:nvSpPr>
        <p:spPr>
          <a:xfrm>
            <a:off x="304800" y="1409700"/>
            <a:ext cx="8858250" cy="3924300"/>
          </a:xfrm>
          <a:prstGeom prst="rect">
            <a:avLst/>
          </a:prstGeom>
          <a:noFill/>
          <a:ln w="0">
            <a:noFill/>
          </a:ln>
        </p:spPr>
        <p:txBody>
          <a:bodyPr wrap="square" lIns="0" tIns="0" rIns="0" bIns="0" anchor="t">
            <a:noAutofit/>
          </a:bodyPr>
          <a:lstStyle>
            <a:defPPr algn="l">
              <a:defRPr sz="2400" b="0">
                <a:solidFill>
                  <a:srgbClr val="000000"/>
                </a:solidFill>
                <a:latin typeface="Calibri"/>
                <a:ea typeface="Calibri"/>
                <a:cs typeface="Calibri"/>
              </a:defRPr>
            </a:defPPr>
          </a:lstStyle>
          <a:p>
            <a:pPr marL="254000" indent="-152400" algn="l">
              <a:lnSpc>
                <a:spcPct val="103000"/>
              </a:lnSpc>
              <a:spcBef>
                <a:spcPts val="0"/>
              </a:spcBef>
              <a:spcAft>
                <a:spcPts val="1000"/>
              </a:spcAft>
              <a:buNone/>
              <a:defRPr sz="2400" b="0">
                <a:solidFill>
                  <a:srgbClr val="000000"/>
                </a:solidFill>
                <a:latin typeface="Calibri"/>
                <a:ea typeface="Calibri"/>
                <a:cs typeface="Calibri"/>
              </a:defRPr>
            </a:pPr>
            <a:endParaRPr sz="2400" b="0" dirty="0">
              <a:solidFill>
                <a:srgbClr val="000000"/>
              </a:solidFill>
              <a:latin typeface="Calibri"/>
              <a:ea typeface="Calibri"/>
              <a:cs typeface="Calibri"/>
            </a:endParaRPr>
          </a:p>
        </p:txBody>
      </p:sp>
      <p:pic>
        <p:nvPicPr>
          <p:cNvPr id="5" name="Picture 4" descr="The image illustrates a scale comparing two financial calculations, highlighting the greater of the two as the limitation.&#10;&#10;AI-generated content may be incorrect.">
            <a:extLst>
              <a:ext uri="{FF2B5EF4-FFF2-40B4-BE49-F238E27FC236}">
                <a16:creationId xmlns:a16="http://schemas.microsoft.com/office/drawing/2014/main" id="{4F5DD3D9-4AB9-43C6-BE94-AD28645EA07F}"/>
              </a:ext>
            </a:extLst>
          </p:cNvPr>
          <p:cNvPicPr>
            <a:picLocks noChangeAspect="1"/>
          </p:cNvPicPr>
          <p:nvPr/>
        </p:nvPicPr>
        <p:blipFill>
          <a:blip r:embed="rId4"/>
          <a:stretch>
            <a:fillRect/>
          </a:stretch>
        </p:blipFill>
        <p:spPr>
          <a:xfrm>
            <a:off x="830460" y="1222122"/>
            <a:ext cx="9643098" cy="4616203"/>
          </a:xfrm>
          <a:prstGeom prst="rect">
            <a:avLst/>
          </a:prstGeom>
        </p:spPr>
      </p:pic>
    </p:spTree>
    <p:extLst>
      <p:ext uri="{BB962C8B-B14F-4D97-AF65-F5344CB8AC3E}">
        <p14:creationId xmlns:p14="http://schemas.microsoft.com/office/powerpoint/2010/main" val="3068658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4ECEC-B3F7-1CEF-C311-D5448EDD2DE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93C58C0-EE5F-9396-10A0-5A302084C6CB}"/>
              </a:ext>
            </a:extLst>
          </p:cNvPr>
          <p:cNvPicPr>
            <a:picLocks noChangeAspect="1"/>
          </p:cNvPicPr>
          <p:nvPr/>
        </p:nvPicPr>
        <p:blipFill>
          <a:blip r:embed="rId3"/>
          <a:stretch>
            <a:fillRect/>
          </a:stretch>
        </p:blipFill>
        <p:spPr>
          <a:xfrm>
            <a:off x="10328694" y="1"/>
            <a:ext cx="1807888" cy="482852"/>
          </a:xfrm>
          <a:prstGeom prst="rect">
            <a:avLst/>
          </a:prstGeom>
        </p:spPr>
      </p:pic>
      <p:sp>
        <p:nvSpPr>
          <p:cNvPr id="7" name="TextBox 6">
            <a:extLst>
              <a:ext uri="{FF2B5EF4-FFF2-40B4-BE49-F238E27FC236}">
                <a16:creationId xmlns:a16="http://schemas.microsoft.com/office/drawing/2014/main" id="{06C20BB5-DA15-07FA-2465-4033BEB920AC}"/>
              </a:ext>
            </a:extLst>
          </p:cNvPr>
          <p:cNvSpPr>
            <a:spLocks noGrp="1"/>
          </p:cNvSpPr>
          <p:nvPr/>
        </p:nvSpPr>
        <p:spPr>
          <a:xfrm>
            <a:off x="76200" y="6334125"/>
            <a:ext cx="12039600" cy="510540"/>
          </a:xfrm>
          <a:prstGeom prst="rect">
            <a:avLst/>
          </a:prstGeom>
          <a:noFill/>
        </p:spPr>
        <p:txBody>
          <a:bodyPr wrap="square">
            <a:spAutoFit/>
          </a:bodyPr>
          <a:lstStyle/>
          <a:p>
            <a:r>
              <a:rPr sz="1350"/>
              <a:t>📹 Videos AICPA MCQs &amp; Sims 🤖 Farhat AI Assistant🎙 Podcast Lessons 📊 CPA, CMA, EA Exam  💼Accounting &amp; Finance Courses 🙌 Support by Farhat Team </a:t>
            </a:r>
          </a:p>
          <a:p>
            <a:pPr algn="ctr">
              <a:buNone/>
            </a:pPr>
            <a:r>
              <a:rPr sz="1400"/>
              <a:t>🌐 farhatlectures.com   |   ⭐ Start Your Free Trial</a:t>
            </a:r>
          </a:p>
        </p:txBody>
      </p:sp>
      <p:sp>
        <p:nvSpPr>
          <p:cNvPr id="8" name="Content Placeholder 2">
            <a:extLst>
              <a:ext uri="{FF2B5EF4-FFF2-40B4-BE49-F238E27FC236}">
                <a16:creationId xmlns:a16="http://schemas.microsoft.com/office/drawing/2014/main" id="{C52E12FB-7FBB-46CE-8B42-0D29FAA89D8B}"/>
              </a:ext>
            </a:extLst>
          </p:cNvPr>
          <p:cNvSpPr>
            <a:spLocks noGrp="1"/>
          </p:cNvSpPr>
          <p:nvPr/>
        </p:nvSpPr>
        <p:spPr>
          <a:xfrm>
            <a:off x="304800" y="1409700"/>
            <a:ext cx="8858250" cy="3924300"/>
          </a:xfrm>
          <a:prstGeom prst="rect">
            <a:avLst/>
          </a:prstGeom>
          <a:noFill/>
          <a:ln w="0">
            <a:noFill/>
          </a:ln>
        </p:spPr>
        <p:txBody>
          <a:bodyPr wrap="square" lIns="0" tIns="0" rIns="0" bIns="0" anchor="t">
            <a:noAutofit/>
          </a:bodyPr>
          <a:lstStyle>
            <a:defPPr algn="l">
              <a:defRPr sz="2400" b="0">
                <a:solidFill>
                  <a:srgbClr val="000000"/>
                </a:solidFill>
                <a:latin typeface="Calibri"/>
                <a:ea typeface="Calibri"/>
                <a:cs typeface="Calibri"/>
              </a:defRPr>
            </a:defPPr>
          </a:lstStyle>
          <a:p>
            <a:pPr marL="254000" indent="-152400" algn="l">
              <a:lnSpc>
                <a:spcPct val="103000"/>
              </a:lnSpc>
              <a:spcBef>
                <a:spcPts val="0"/>
              </a:spcBef>
              <a:spcAft>
                <a:spcPts val="1000"/>
              </a:spcAft>
              <a:buNone/>
              <a:defRPr sz="2400" b="0">
                <a:solidFill>
                  <a:srgbClr val="000000"/>
                </a:solidFill>
                <a:latin typeface="Calibri"/>
                <a:ea typeface="Calibri"/>
                <a:cs typeface="Calibri"/>
              </a:defRPr>
            </a:pPr>
            <a:endParaRPr sz="2400" b="0" dirty="0">
              <a:solidFill>
                <a:srgbClr val="000000"/>
              </a:solidFill>
              <a:latin typeface="Calibri"/>
              <a:ea typeface="Calibri"/>
              <a:cs typeface="Calibri"/>
            </a:endParaRPr>
          </a:p>
        </p:txBody>
      </p:sp>
      <p:pic>
        <p:nvPicPr>
          <p:cNvPr id="5" name="Picture 4" descr="The image illustrates a diagram explaining the tax phase-in mechanics for Qualified Business Income (QBI) deduction, detailing the calculation process for taxable income, threshold limits, and reduction percentages for single-member businesses.&#10;&#10;AI-generated content may be incorrect.">
            <a:extLst>
              <a:ext uri="{FF2B5EF4-FFF2-40B4-BE49-F238E27FC236}">
                <a16:creationId xmlns:a16="http://schemas.microsoft.com/office/drawing/2014/main" id="{6C12D85E-F818-E869-BDEA-CC0F64315086}"/>
              </a:ext>
            </a:extLst>
          </p:cNvPr>
          <p:cNvPicPr>
            <a:picLocks noChangeAspect="1"/>
          </p:cNvPicPr>
          <p:nvPr/>
        </p:nvPicPr>
        <p:blipFill>
          <a:blip r:embed="rId4"/>
          <a:stretch>
            <a:fillRect/>
          </a:stretch>
        </p:blipFill>
        <p:spPr>
          <a:xfrm>
            <a:off x="461449" y="519933"/>
            <a:ext cx="10747526" cy="5728466"/>
          </a:xfrm>
          <a:prstGeom prst="rect">
            <a:avLst/>
          </a:prstGeom>
        </p:spPr>
      </p:pic>
    </p:spTree>
    <p:extLst>
      <p:ext uri="{BB962C8B-B14F-4D97-AF65-F5344CB8AC3E}">
        <p14:creationId xmlns:p14="http://schemas.microsoft.com/office/powerpoint/2010/main" val="2017669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59CFD-A914-F92C-038A-4BD7C9D07AB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67DE794-549B-2AB0-C2B8-DDBC76BF4CDC}"/>
              </a:ext>
            </a:extLst>
          </p:cNvPr>
          <p:cNvPicPr>
            <a:picLocks noChangeAspect="1"/>
          </p:cNvPicPr>
          <p:nvPr/>
        </p:nvPicPr>
        <p:blipFill>
          <a:blip r:embed="rId3"/>
          <a:stretch>
            <a:fillRect/>
          </a:stretch>
        </p:blipFill>
        <p:spPr>
          <a:xfrm>
            <a:off x="10328694" y="1"/>
            <a:ext cx="1807888" cy="482852"/>
          </a:xfrm>
          <a:prstGeom prst="rect">
            <a:avLst/>
          </a:prstGeom>
        </p:spPr>
      </p:pic>
      <p:sp>
        <p:nvSpPr>
          <p:cNvPr id="7" name="TextBox 6">
            <a:extLst>
              <a:ext uri="{FF2B5EF4-FFF2-40B4-BE49-F238E27FC236}">
                <a16:creationId xmlns:a16="http://schemas.microsoft.com/office/drawing/2014/main" id="{56B157C4-D4E5-A6C6-C5AD-CDE12C6E848B}"/>
              </a:ext>
            </a:extLst>
          </p:cNvPr>
          <p:cNvSpPr>
            <a:spLocks noGrp="1"/>
          </p:cNvSpPr>
          <p:nvPr/>
        </p:nvSpPr>
        <p:spPr>
          <a:xfrm>
            <a:off x="76200" y="6334125"/>
            <a:ext cx="12039600" cy="510540"/>
          </a:xfrm>
          <a:prstGeom prst="rect">
            <a:avLst/>
          </a:prstGeom>
          <a:noFill/>
        </p:spPr>
        <p:txBody>
          <a:bodyPr wrap="square">
            <a:spAutoFit/>
          </a:bodyPr>
          <a:lstStyle/>
          <a:p>
            <a:r>
              <a:rPr sz="1350"/>
              <a:t>📹 Videos AICPA MCQs &amp; Sims 🤖 Farhat AI Assistant🎙 Podcast Lessons 📊 CPA, CMA, EA Exam  💼Accounting &amp; Finance Courses 🙌 Support by Farhat Team </a:t>
            </a:r>
          </a:p>
          <a:p>
            <a:pPr algn="ctr">
              <a:buNone/>
            </a:pPr>
            <a:r>
              <a:rPr sz="1400"/>
              <a:t>🌐 farhatlectures.com   |   ⭐ Start Your Free Trial</a:t>
            </a:r>
          </a:p>
        </p:txBody>
      </p:sp>
      <p:sp>
        <p:nvSpPr>
          <p:cNvPr id="8" name="Content Placeholder 2">
            <a:extLst>
              <a:ext uri="{FF2B5EF4-FFF2-40B4-BE49-F238E27FC236}">
                <a16:creationId xmlns:a16="http://schemas.microsoft.com/office/drawing/2014/main" id="{BAEC56FA-013B-4488-9A4F-44ED2CED4CE7}"/>
              </a:ext>
            </a:extLst>
          </p:cNvPr>
          <p:cNvSpPr>
            <a:spLocks noGrp="1"/>
          </p:cNvSpPr>
          <p:nvPr/>
        </p:nvSpPr>
        <p:spPr>
          <a:xfrm>
            <a:off x="304800" y="1409700"/>
            <a:ext cx="8858250" cy="3924300"/>
          </a:xfrm>
          <a:prstGeom prst="rect">
            <a:avLst/>
          </a:prstGeom>
          <a:noFill/>
          <a:ln w="0">
            <a:noFill/>
          </a:ln>
        </p:spPr>
        <p:txBody>
          <a:bodyPr wrap="square" lIns="0" tIns="0" rIns="0" bIns="0" anchor="t">
            <a:noAutofit/>
          </a:bodyPr>
          <a:lstStyle>
            <a:defPPr algn="l">
              <a:defRPr sz="2400" b="0">
                <a:solidFill>
                  <a:srgbClr val="000000"/>
                </a:solidFill>
                <a:latin typeface="Calibri"/>
                <a:ea typeface="Calibri"/>
                <a:cs typeface="Calibri"/>
              </a:defRPr>
            </a:defPPr>
          </a:lstStyle>
          <a:p>
            <a:pPr marL="254000" indent="-152400" algn="l">
              <a:lnSpc>
                <a:spcPct val="103000"/>
              </a:lnSpc>
              <a:spcBef>
                <a:spcPts val="0"/>
              </a:spcBef>
              <a:spcAft>
                <a:spcPts val="1000"/>
              </a:spcAft>
              <a:buNone/>
              <a:defRPr sz="2400" b="0">
                <a:solidFill>
                  <a:srgbClr val="000000"/>
                </a:solidFill>
                <a:latin typeface="Calibri"/>
                <a:ea typeface="Calibri"/>
                <a:cs typeface="Calibri"/>
              </a:defRPr>
            </a:pPr>
            <a:endParaRPr sz="2400" b="0" dirty="0">
              <a:solidFill>
                <a:srgbClr val="000000"/>
              </a:solidFill>
              <a:latin typeface="Calibri"/>
              <a:ea typeface="Calibri"/>
              <a:cs typeface="Calibri"/>
            </a:endParaRPr>
          </a:p>
        </p:txBody>
      </p:sp>
      <p:pic>
        <p:nvPicPr>
          <p:cNvPr id="3" name="Picture 2" descr="The image displays a tax calculation tool for a married couple filing jointly, with input fields for taxable income, business type, and various taxable amounts, resulting in retained amounts after deductions and tax rate adjustments.&#10;&#10;AI-generated content may be incorrect.">
            <a:extLst>
              <a:ext uri="{FF2B5EF4-FFF2-40B4-BE49-F238E27FC236}">
                <a16:creationId xmlns:a16="http://schemas.microsoft.com/office/drawing/2014/main" id="{55BBEE0F-B6AD-813C-3E26-8ECC0A3C55D0}"/>
              </a:ext>
            </a:extLst>
          </p:cNvPr>
          <p:cNvPicPr>
            <a:picLocks noChangeAspect="1"/>
          </p:cNvPicPr>
          <p:nvPr/>
        </p:nvPicPr>
        <p:blipFill>
          <a:blip r:embed="rId4"/>
          <a:stretch>
            <a:fillRect/>
          </a:stretch>
        </p:blipFill>
        <p:spPr>
          <a:xfrm>
            <a:off x="429224" y="1623240"/>
            <a:ext cx="10932459" cy="4475832"/>
          </a:xfrm>
          <a:prstGeom prst="rect">
            <a:avLst/>
          </a:prstGeom>
        </p:spPr>
      </p:pic>
    </p:spTree>
    <p:extLst>
      <p:ext uri="{BB962C8B-B14F-4D97-AF65-F5344CB8AC3E}">
        <p14:creationId xmlns:p14="http://schemas.microsoft.com/office/powerpoint/2010/main" val="4257327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76FBC-91E3-7CE3-F190-A6F901363BB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2CDA439-C818-A376-F0D3-ECD9B95076EF}"/>
              </a:ext>
            </a:extLst>
          </p:cNvPr>
          <p:cNvPicPr>
            <a:picLocks noChangeAspect="1"/>
          </p:cNvPicPr>
          <p:nvPr/>
        </p:nvPicPr>
        <p:blipFill>
          <a:blip r:embed="rId3"/>
          <a:stretch>
            <a:fillRect/>
          </a:stretch>
        </p:blipFill>
        <p:spPr>
          <a:xfrm>
            <a:off x="10328694" y="1"/>
            <a:ext cx="1807888" cy="482852"/>
          </a:xfrm>
          <a:prstGeom prst="rect">
            <a:avLst/>
          </a:prstGeom>
        </p:spPr>
      </p:pic>
      <p:sp>
        <p:nvSpPr>
          <p:cNvPr id="7" name="TextBox 6">
            <a:extLst>
              <a:ext uri="{FF2B5EF4-FFF2-40B4-BE49-F238E27FC236}">
                <a16:creationId xmlns:a16="http://schemas.microsoft.com/office/drawing/2014/main" id="{06507274-4231-B4C2-E8DF-D039DD3FA81D}"/>
              </a:ext>
            </a:extLst>
          </p:cNvPr>
          <p:cNvSpPr>
            <a:spLocks noGrp="1"/>
          </p:cNvSpPr>
          <p:nvPr/>
        </p:nvSpPr>
        <p:spPr>
          <a:xfrm>
            <a:off x="76200" y="6334125"/>
            <a:ext cx="12039600" cy="510540"/>
          </a:xfrm>
          <a:prstGeom prst="rect">
            <a:avLst/>
          </a:prstGeom>
          <a:noFill/>
        </p:spPr>
        <p:txBody>
          <a:bodyPr wrap="square">
            <a:spAutoFit/>
          </a:bodyPr>
          <a:lstStyle/>
          <a:p>
            <a:r>
              <a:rPr sz="1350"/>
              <a:t>📹 Videos AICPA MCQs &amp; Sims 🤖 Farhat AI Assistant🎙 Podcast Lessons 📊 CPA, CMA, EA Exam  💼Accounting &amp; Finance Courses 🙌 Support by Farhat Team </a:t>
            </a:r>
          </a:p>
          <a:p>
            <a:pPr algn="ctr">
              <a:buNone/>
            </a:pPr>
            <a:r>
              <a:rPr sz="1400"/>
              <a:t>🌐 farhatlectures.com   |   ⭐ Start Your Free Trial</a:t>
            </a:r>
          </a:p>
        </p:txBody>
      </p:sp>
      <p:sp>
        <p:nvSpPr>
          <p:cNvPr id="8" name="Content Placeholder 2">
            <a:extLst>
              <a:ext uri="{FF2B5EF4-FFF2-40B4-BE49-F238E27FC236}">
                <a16:creationId xmlns:a16="http://schemas.microsoft.com/office/drawing/2014/main" id="{3BD62F7A-4C1D-9799-FE72-872DF7F0E0AC}"/>
              </a:ext>
            </a:extLst>
          </p:cNvPr>
          <p:cNvSpPr>
            <a:spLocks noGrp="1"/>
          </p:cNvSpPr>
          <p:nvPr/>
        </p:nvSpPr>
        <p:spPr>
          <a:xfrm>
            <a:off x="304800" y="1409700"/>
            <a:ext cx="8858250" cy="3924300"/>
          </a:xfrm>
          <a:prstGeom prst="rect">
            <a:avLst/>
          </a:prstGeom>
          <a:noFill/>
          <a:ln w="0">
            <a:noFill/>
          </a:ln>
        </p:spPr>
        <p:txBody>
          <a:bodyPr wrap="square" lIns="0" tIns="0" rIns="0" bIns="0" anchor="t">
            <a:noAutofit/>
          </a:bodyPr>
          <a:lstStyle>
            <a:defPPr algn="l">
              <a:defRPr sz="2400" b="0">
                <a:solidFill>
                  <a:srgbClr val="000000"/>
                </a:solidFill>
                <a:latin typeface="Calibri"/>
                <a:ea typeface="Calibri"/>
                <a:cs typeface="Calibri"/>
              </a:defRPr>
            </a:defPPr>
          </a:lstStyle>
          <a:p>
            <a:pPr marL="254000" indent="-152400" algn="l">
              <a:lnSpc>
                <a:spcPct val="103000"/>
              </a:lnSpc>
              <a:spcBef>
                <a:spcPts val="0"/>
              </a:spcBef>
              <a:spcAft>
                <a:spcPts val="1000"/>
              </a:spcAft>
              <a:buNone/>
              <a:defRPr sz="2400" b="0">
                <a:solidFill>
                  <a:srgbClr val="000000"/>
                </a:solidFill>
                <a:latin typeface="Calibri"/>
                <a:ea typeface="Calibri"/>
                <a:cs typeface="Calibri"/>
              </a:defRPr>
            </a:pPr>
            <a:endParaRPr sz="2400" b="0" dirty="0">
              <a:solidFill>
                <a:srgbClr val="000000"/>
              </a:solidFill>
              <a:latin typeface="Calibri"/>
              <a:ea typeface="Calibri"/>
              <a:cs typeface="Calibri"/>
            </a:endParaRPr>
          </a:p>
        </p:txBody>
      </p:sp>
      <p:pic>
        <p:nvPicPr>
          <p:cNvPr id="4" name="Picture 3" descr="The image illustrates a step-by-step process for calculating the final Qualified Business Income deduction, including tentative deduction, wage limits, phase-in reduction, and final deduction, ensuring compliance with tax caps.&#10;&#10;AI-generated content may be incorrect.">
            <a:extLst>
              <a:ext uri="{FF2B5EF4-FFF2-40B4-BE49-F238E27FC236}">
                <a16:creationId xmlns:a16="http://schemas.microsoft.com/office/drawing/2014/main" id="{3EF494BD-F51D-9CB6-5A64-51C0370668DE}"/>
              </a:ext>
            </a:extLst>
          </p:cNvPr>
          <p:cNvPicPr>
            <a:picLocks noChangeAspect="1"/>
          </p:cNvPicPr>
          <p:nvPr/>
        </p:nvPicPr>
        <p:blipFill>
          <a:blip r:embed="rId4"/>
          <a:stretch>
            <a:fillRect/>
          </a:stretch>
        </p:blipFill>
        <p:spPr>
          <a:xfrm>
            <a:off x="559490" y="540573"/>
            <a:ext cx="10387034" cy="5662554"/>
          </a:xfrm>
          <a:prstGeom prst="rect">
            <a:avLst/>
          </a:prstGeom>
        </p:spPr>
      </p:pic>
    </p:spTree>
    <p:extLst>
      <p:ext uri="{BB962C8B-B14F-4D97-AF65-F5344CB8AC3E}">
        <p14:creationId xmlns:p14="http://schemas.microsoft.com/office/powerpoint/2010/main" val="9850374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2550</Words>
  <Application>Microsoft Office PowerPoint</Application>
  <DocSecurity>0</DocSecurity>
  <PresentationFormat>Widescreen</PresentationFormat>
  <Paragraphs>134</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QBI Deduction Limitations Section 199A</vt:lpstr>
      <vt:lpstr>Income Limitations for 2026</vt:lpstr>
      <vt:lpstr>PowerPoint Presentation</vt:lpstr>
      <vt:lpstr>PowerPoint Presentation</vt:lpstr>
      <vt:lpstr>Example: TechPro LLC</vt:lpstr>
      <vt:lpstr>The Contagion Effect</vt:lpstr>
      <vt:lpstr>PowerPoint Presentation</vt:lpstr>
      <vt:lpstr>The Limitation Weights</vt:lpstr>
      <vt:lpstr>The Limitation Weights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mansour farhat</cp:lastModifiedBy>
  <cp:revision>1</cp:revision>
  <dcterms:created xsi:type="dcterms:W3CDTF">2026-10-12T01:39:48Z</dcterms:created>
  <dcterms:modified xsi:type="dcterms:W3CDTF">2026-10-12T16:19:14Z</dcterms:modified>
</cp:coreProperties>
</file>