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3" r:id="rId2"/>
    <p:sldId id="257" r:id="rId3"/>
    <p:sldId id="278" r:id="rId4"/>
    <p:sldId id="295" r:id="rId5"/>
    <p:sldId id="280" r:id="rId6"/>
    <p:sldId id="281" r:id="rId7"/>
    <p:sldId id="294" r:id="rId8"/>
    <p:sldId id="283" r:id="rId9"/>
    <p:sldId id="284" r:id="rId10"/>
    <p:sldId id="286" r:id="rId11"/>
    <p:sldId id="288" r:id="rId12"/>
    <p:sldId id="291" r:id="rId13"/>
    <p:sldId id="292" r:id="rId14"/>
    <p:sldId id="296" r:id="rId15"/>
    <p:sldId id="289" r:id="rId16"/>
    <p:sldId id="297" r:id="rId17"/>
    <p:sldId id="2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2115CE-9345-4759-A10E-8EF6B86631B7}" v="822" dt="2026-02-14T01:07:42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65021" autoAdjust="0"/>
  </p:normalViewPr>
  <p:slideViewPr>
    <p:cSldViewPr snapToGrid="0">
      <p:cViewPr varScale="1">
        <p:scale>
          <a:sx n="54" d="100"/>
          <a:sy n="54" d="100"/>
        </p:scale>
        <p:origin x="921" y="258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2-14T01:07:42.779" v="2467"/>
      <pc:docMkLst>
        <pc:docMk/>
      </pc:docMkLst>
      <pc:sldChg chg="addSp delSp modSp new mod ord addAnim delAnim modAnim modNotesTx">
        <pc:chgData name="mansour farhat" userId="bed7c5799dc45719" providerId="LiveId" clId="{1E7C843E-730C-4120-8DD6-7933E839B3AB}" dt="2026-02-14T00:22:04.777" v="2378" actId="20577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6-02-13T01:27:32.984" v="1341" actId="20577"/>
          <ac:spMkLst>
            <pc:docMk/>
            <pc:sldMk cId="1158640858" sldId="257"/>
            <ac:spMk id="2" creationId="{763A5FBF-B879-7A08-0454-94EBC95DFFBE}"/>
          </ac:spMkLst>
        </pc:spChg>
        <pc:spChg chg="mod">
          <ac:chgData name="mansour farhat" userId="bed7c5799dc45719" providerId="LiveId" clId="{1E7C843E-730C-4120-8DD6-7933E839B3AB}" dt="2026-02-13T21:31:35.040" v="1911" actId="255"/>
          <ac:spMkLst>
            <pc:docMk/>
            <pc:sldMk cId="1158640858" sldId="257"/>
            <ac:spMk id="3" creationId="{8E593593-75C4-3249-249B-03F9D9227A47}"/>
          </ac:spMkLst>
        </pc:spChg>
        <pc:picChg chg="add mod">
          <ac:chgData name="mansour farhat" userId="bed7c5799dc45719" providerId="LiveId" clId="{1E7C843E-730C-4120-8DD6-7933E839B3AB}" dt="2026-02-13T21:30:38.988" v="1812" actId="1076"/>
          <ac:picMkLst>
            <pc:docMk/>
            <pc:sldMk cId="1158640858" sldId="257"/>
            <ac:picMk id="7" creationId="{64FAC7FB-3A0E-0AEA-2A85-4CD486652060}"/>
          </ac:picMkLst>
        </pc:picChg>
      </pc:sldChg>
      <pc:sldChg chg="delSp del mod">
        <pc:chgData name="mansour farhat" userId="bed7c5799dc45719" providerId="LiveId" clId="{1E7C843E-730C-4120-8DD6-7933E839B3AB}" dt="2026-02-13T01:50:15.178" v="1629" actId="47"/>
        <pc:sldMkLst>
          <pc:docMk/>
          <pc:sldMk cId="4167996265" sldId="277"/>
        </pc:sldMkLst>
        <pc:picChg chg="del">
          <ac:chgData name="mansour farhat" userId="bed7c5799dc45719" providerId="LiveId" clId="{1E7C843E-730C-4120-8DD6-7933E839B3AB}" dt="2026-02-13T01:47:32.268" v="1547" actId="21"/>
          <ac:picMkLst>
            <pc:docMk/>
            <pc:sldMk cId="4167996265" sldId="277"/>
            <ac:picMk id="4" creationId="{81AB6084-A29F-308C-CB8A-27D3FEF6DB6B}"/>
          </ac:picMkLst>
        </pc:picChg>
      </pc:sldChg>
      <pc:sldChg chg="addSp modSp mod ord modAnim">
        <pc:chgData name="mansour farhat" userId="bed7c5799dc45719" providerId="LiveId" clId="{1E7C843E-730C-4120-8DD6-7933E839B3AB}" dt="2026-02-14T01:06:51.282" v="2464" actId="20578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13T21:21:39.140" v="1638" actId="1076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14T00:51:02.318" v="2438" actId="14100"/>
          <ac:spMkLst>
            <pc:docMk/>
            <pc:sldMk cId="1921399950" sldId="278"/>
            <ac:spMk id="3" creationId="{0AA37290-60AE-4C63-8918-DC3F3BA2B653}"/>
          </ac:spMkLst>
        </pc:spChg>
        <pc:picChg chg="add mod">
          <ac:chgData name="mansour farhat" userId="bed7c5799dc45719" providerId="LiveId" clId="{1E7C843E-730C-4120-8DD6-7933E839B3AB}" dt="2026-02-13T21:33:16.138" v="1998" actId="1076"/>
          <ac:picMkLst>
            <pc:docMk/>
            <pc:sldMk cId="1921399950" sldId="278"/>
            <ac:picMk id="7" creationId="{6057F689-995D-4FE8-5D3A-154F7FA2CEDB}"/>
          </ac:picMkLst>
        </pc:picChg>
      </pc:sldChg>
      <pc:sldChg chg="addSp modSp del mod modAnim">
        <pc:chgData name="mansour farhat" userId="bed7c5799dc45719" providerId="LiveId" clId="{1E7C843E-730C-4120-8DD6-7933E839B3AB}" dt="2026-02-14T00:50:40.462" v="2434" actId="47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14T00:29:28.502" v="2418" actId="20577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13T01:44:07.345" v="1541" actId="14100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13T01:44:08.174" v="1542" actId="1076"/>
          <ac:picMkLst>
            <pc:docMk/>
            <pc:sldMk cId="2942021381" sldId="279"/>
            <ac:picMk id="6" creationId="{0DDD671A-8D0A-55DF-AC2F-C68D89D48276}"/>
          </ac:picMkLst>
        </pc:picChg>
      </pc:sldChg>
      <pc:sldChg chg="addSp modSp mod modAnim">
        <pc:chgData name="mansour farhat" userId="bed7c5799dc45719" providerId="LiveId" clId="{1E7C843E-730C-4120-8DD6-7933E839B3AB}" dt="2026-02-14T00:50:54.510" v="2435" actId="20577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14T00:50:54.510" v="2435" actId="20577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13T21:34:27.798" v="2057" actId="20577"/>
          <ac:spMkLst>
            <pc:docMk/>
            <pc:sldMk cId="3365748855" sldId="280"/>
            <ac:spMk id="3" creationId="{CF14C249-5869-594D-1B49-C389B6F8FEE7}"/>
          </ac:spMkLst>
        </pc:spChg>
        <pc:picChg chg="add mod">
          <ac:chgData name="mansour farhat" userId="bed7c5799dc45719" providerId="LiveId" clId="{1E7C843E-730C-4120-8DD6-7933E839B3AB}" dt="2026-02-13T21:33:44.097" v="2025" actId="1076"/>
          <ac:picMkLst>
            <pc:docMk/>
            <pc:sldMk cId="3365748855" sldId="280"/>
            <ac:picMk id="7" creationId="{33718C67-2FEA-EC13-C3E3-E2174EA0E3F7}"/>
          </ac:picMkLst>
        </pc:picChg>
      </pc:sldChg>
      <pc:sldChg chg="addSp modSp mod modAnim">
        <pc:chgData name="mansour farhat" userId="bed7c5799dc45719" providerId="LiveId" clId="{1E7C843E-730C-4120-8DD6-7933E839B3AB}" dt="2026-02-13T21:34:16.926" v="2046" actId="1076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13T01:25:14.498" v="1307" actId="1076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13T21:24:22.925" v="1661" actId="14100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6-02-13T21:34:16.926" v="2046" actId="1076"/>
          <ac:picMkLst>
            <pc:docMk/>
            <pc:sldMk cId="2891703602" sldId="281"/>
            <ac:picMk id="7" creationId="{FC64E047-3D5F-4373-66B0-925B07D3B2DD}"/>
          </ac:picMkLst>
        </pc:picChg>
      </pc:sldChg>
      <pc:sldChg chg="addSp modSp del mod modAnim">
        <pc:chgData name="mansour farhat" userId="bed7c5799dc45719" providerId="LiveId" clId="{1E7C843E-730C-4120-8DD6-7933E839B3AB}" dt="2026-02-14T00:54:39.098" v="2439" actId="47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14T00:29:41.521" v="2420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14T00:29:48.902" v="2421" actId="5793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13T01:44:17.551" v="1546" actId="1076"/>
          <ac:picMkLst>
            <pc:docMk/>
            <pc:sldMk cId="719206253" sldId="282"/>
            <ac:picMk id="6" creationId="{671E8081-1218-F485-C73C-2F15CFA22EA6}"/>
          </ac:picMkLst>
        </pc:picChg>
      </pc:sldChg>
      <pc:sldChg chg="addSp modSp mod modAnim">
        <pc:chgData name="mansour farhat" userId="bed7c5799dc45719" providerId="LiveId" clId="{1E7C843E-730C-4120-8DD6-7933E839B3AB}" dt="2026-02-14T00:29:54.173" v="2422" actId="1076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14T00:29:54.173" v="2422" actId="1076"/>
          <ac:spMkLst>
            <pc:docMk/>
            <pc:sldMk cId="3713702448" sldId="283"/>
            <ac:spMk id="2" creationId="{9E999EDC-AFF7-F859-1F2B-749C024D1414}"/>
          </ac:spMkLst>
        </pc:spChg>
        <pc:spChg chg="mod">
          <ac:chgData name="mansour farhat" userId="bed7c5799dc45719" providerId="LiveId" clId="{1E7C843E-730C-4120-8DD6-7933E839B3AB}" dt="2026-02-13T21:36:31.673" v="2319" actId="313"/>
          <ac:spMkLst>
            <pc:docMk/>
            <pc:sldMk cId="3713702448" sldId="283"/>
            <ac:spMk id="3" creationId="{F2C47F8D-91B7-B481-5703-C1B76E924108}"/>
          </ac:spMkLst>
        </pc:spChg>
        <pc:picChg chg="add mod">
          <ac:chgData name="mansour farhat" userId="bed7c5799dc45719" providerId="LiveId" clId="{1E7C843E-730C-4120-8DD6-7933E839B3AB}" dt="2026-02-13T21:26:05.339" v="1669" actId="1076"/>
          <ac:picMkLst>
            <pc:docMk/>
            <pc:sldMk cId="3713702448" sldId="283"/>
            <ac:picMk id="7" creationId="{8A1EAB0F-FBEA-57DC-64B2-4A0F95CBC315}"/>
          </ac:picMkLst>
        </pc:picChg>
      </pc:sldChg>
      <pc:sldChg chg="addSp modSp mod modAnim">
        <pc:chgData name="mansour farhat" userId="bed7c5799dc45719" providerId="LiveId" clId="{1E7C843E-730C-4120-8DD6-7933E839B3AB}" dt="2026-02-13T21:27:09.285" v="1674" actId="1076"/>
        <pc:sldMkLst>
          <pc:docMk/>
          <pc:sldMk cId="782286712" sldId="284"/>
        </pc:sldMkLst>
        <pc:spChg chg="mod">
          <ac:chgData name="mansour farhat" userId="bed7c5799dc45719" providerId="LiveId" clId="{1E7C843E-730C-4120-8DD6-7933E839B3AB}" dt="2026-02-13T01:37:52.486" v="1419" actId="1076"/>
          <ac:spMkLst>
            <pc:docMk/>
            <pc:sldMk cId="782286712" sldId="284"/>
            <ac:spMk id="2" creationId="{32CD62E3-785C-AF65-8F62-EA950BBA7CF5}"/>
          </ac:spMkLst>
        </pc:spChg>
        <pc:spChg chg="mod">
          <ac:chgData name="mansour farhat" userId="bed7c5799dc45719" providerId="LiveId" clId="{1E7C843E-730C-4120-8DD6-7933E839B3AB}" dt="2026-02-13T21:26:45.675" v="1671" actId="14100"/>
          <ac:spMkLst>
            <pc:docMk/>
            <pc:sldMk cId="782286712" sldId="284"/>
            <ac:spMk id="3" creationId="{0E62D9DB-D89B-BB6E-C10C-9552B88027C3}"/>
          </ac:spMkLst>
        </pc:spChg>
        <pc:picChg chg="add mod">
          <ac:chgData name="mansour farhat" userId="bed7c5799dc45719" providerId="LiveId" clId="{1E7C843E-730C-4120-8DD6-7933E839B3AB}" dt="2026-02-13T21:27:09.285" v="1674" actId="1076"/>
          <ac:picMkLst>
            <pc:docMk/>
            <pc:sldMk cId="782286712" sldId="284"/>
            <ac:picMk id="7" creationId="{D0A212D2-E25F-E84E-A1B3-6282A4409009}"/>
          </ac:picMkLst>
        </pc:picChg>
      </pc:sldChg>
      <pc:sldChg chg="addSp modSp del mod modAnim">
        <pc:chgData name="mansour farhat" userId="bed7c5799dc45719" providerId="LiveId" clId="{1E7C843E-730C-4120-8DD6-7933E839B3AB}" dt="2026-02-14T00:58:40.632" v="2440" actId="47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6-02-14T00:30:31.301" v="2429" actId="1076"/>
          <ac:spMkLst>
            <pc:docMk/>
            <pc:sldMk cId="2058388713" sldId="285"/>
            <ac:spMk id="2" creationId="{273AA16E-B59C-A1F2-4EF2-C9AE37234C76}"/>
          </ac:spMkLst>
        </pc:spChg>
        <pc:spChg chg="mod">
          <ac:chgData name="mansour farhat" userId="bed7c5799dc45719" providerId="LiveId" clId="{1E7C843E-730C-4120-8DD6-7933E839B3AB}" dt="2026-02-13T01:43:57.427" v="1537" actId="1076"/>
          <ac:spMkLst>
            <pc:docMk/>
            <pc:sldMk cId="2058388713" sldId="285"/>
            <ac:spMk id="3" creationId="{776AE790-9BBC-56A7-1E2C-BB792EADC97A}"/>
          </ac:spMkLst>
        </pc:spChg>
        <pc:spChg chg="add mod">
          <ac:chgData name="mansour farhat" userId="bed7c5799dc45719" providerId="LiveId" clId="{1E7C843E-730C-4120-8DD6-7933E839B3AB}" dt="2026-02-14T00:30:27.584" v="2428" actId="1076"/>
          <ac:spMkLst>
            <pc:docMk/>
            <pc:sldMk cId="2058388713" sldId="285"/>
            <ac:spMk id="7" creationId="{7286A1CD-7BF3-0192-5A37-1B1966D9E757}"/>
          </ac:spMkLst>
        </pc:spChg>
        <pc:picChg chg="add mod">
          <ac:chgData name="mansour farhat" userId="bed7c5799dc45719" providerId="LiveId" clId="{1E7C843E-730C-4120-8DD6-7933E839B3AB}" dt="2026-02-13T01:43:58.269" v="1538" actId="1076"/>
          <ac:picMkLst>
            <pc:docMk/>
            <pc:sldMk cId="2058388713" sldId="285"/>
            <ac:picMk id="6" creationId="{0CEFA5F3-5DB8-4212-A9EA-05C4FFA0D1ED}"/>
          </ac:picMkLst>
        </pc:picChg>
      </pc:sldChg>
      <pc:sldChg chg="addSp modSp add del mod modAnim">
        <pc:chgData name="mansour farhat" userId="bed7c5799dc45719" providerId="LiveId" clId="{1E7C843E-730C-4120-8DD6-7933E839B3AB}" dt="2026-02-14T00:59:23.264" v="2458" actId="20577"/>
        <pc:sldMkLst>
          <pc:docMk/>
          <pc:sldMk cId="4192718386" sldId="286"/>
        </pc:sldMkLst>
        <pc:spChg chg="mod">
          <ac:chgData name="mansour farhat" userId="bed7c5799dc45719" providerId="LiveId" clId="{1E7C843E-730C-4120-8DD6-7933E839B3AB}" dt="2026-02-14T00:59:23.264" v="2458" actId="20577"/>
          <ac:spMkLst>
            <pc:docMk/>
            <pc:sldMk cId="4192718386" sldId="286"/>
            <ac:spMk id="2" creationId="{42D6A2AA-50E0-CDC7-35D7-E31CB779594A}"/>
          </ac:spMkLst>
        </pc:spChg>
        <pc:spChg chg="mod">
          <ac:chgData name="mansour farhat" userId="bed7c5799dc45719" providerId="LiveId" clId="{1E7C843E-730C-4120-8DD6-7933E839B3AB}" dt="2026-02-13T21:36:51.620" v="2342" actId="20577"/>
          <ac:spMkLst>
            <pc:docMk/>
            <pc:sldMk cId="4192718386" sldId="286"/>
            <ac:spMk id="3" creationId="{F3D06C2B-72F2-4224-61BD-277D23FB232D}"/>
          </ac:spMkLst>
        </pc:spChg>
        <pc:picChg chg="add mod">
          <ac:chgData name="mansour farhat" userId="bed7c5799dc45719" providerId="LiveId" clId="{1E7C843E-730C-4120-8DD6-7933E839B3AB}" dt="2026-02-13T21:27:29.489" v="1677" actId="1076"/>
          <ac:picMkLst>
            <pc:docMk/>
            <pc:sldMk cId="4192718386" sldId="286"/>
            <ac:picMk id="7" creationId="{65EEEA70-8BB8-229B-5F8F-1C96A5E40A8E}"/>
          </ac:picMkLst>
        </pc:picChg>
      </pc:sldChg>
      <pc:sldChg chg="addSp modSp del mod ord modAnim">
        <pc:chgData name="mansour farhat" userId="bed7c5799dc45719" providerId="LiveId" clId="{1E7C843E-730C-4120-8DD6-7933E839B3AB}" dt="2026-02-14T00:59:02.133" v="2443" actId="47"/>
        <pc:sldMkLst>
          <pc:docMk/>
          <pc:sldMk cId="1625850815" sldId="287"/>
        </pc:sldMkLst>
        <pc:spChg chg="mod">
          <ac:chgData name="mansour farhat" userId="bed7c5799dc45719" providerId="LiveId" clId="{1E7C843E-730C-4120-8DD6-7933E839B3AB}" dt="2026-02-13T01:40:44.607" v="1464" actId="1076"/>
          <ac:spMkLst>
            <pc:docMk/>
            <pc:sldMk cId="1625850815" sldId="287"/>
            <ac:spMk id="2" creationId="{8144AA58-BE89-D9C6-4D92-75069677BD5F}"/>
          </ac:spMkLst>
        </pc:spChg>
        <pc:spChg chg="mod">
          <ac:chgData name="mansour farhat" userId="bed7c5799dc45719" providerId="LiveId" clId="{1E7C843E-730C-4120-8DD6-7933E839B3AB}" dt="2026-02-13T21:37:21.721" v="2346" actId="14100"/>
          <ac:spMkLst>
            <pc:docMk/>
            <pc:sldMk cId="1625850815" sldId="287"/>
            <ac:spMk id="3" creationId="{D3A36304-DEBF-6437-3D4D-C44EB555E6F7}"/>
          </ac:spMkLst>
        </pc:spChg>
        <pc:picChg chg="add mod">
          <ac:chgData name="mansour farhat" userId="bed7c5799dc45719" providerId="LiveId" clId="{1E7C843E-730C-4120-8DD6-7933E839B3AB}" dt="2026-02-13T21:37:22.833" v="2347" actId="1076"/>
          <ac:picMkLst>
            <pc:docMk/>
            <pc:sldMk cId="1625850815" sldId="287"/>
            <ac:picMk id="7" creationId="{C6833C24-B82A-3B53-9B64-DC14B6BA5A67}"/>
          </ac:picMkLst>
        </pc:picChg>
      </pc:sldChg>
      <pc:sldChg chg="addSp modSp mod modAnim">
        <pc:chgData name="mansour farhat" userId="bed7c5799dc45719" providerId="LiveId" clId="{1E7C843E-730C-4120-8DD6-7933E839B3AB}" dt="2026-02-14T00:01:38.389" v="2364" actId="27636"/>
        <pc:sldMkLst>
          <pc:docMk/>
          <pc:sldMk cId="3887284522" sldId="288"/>
        </pc:sldMkLst>
        <pc:spChg chg="mod">
          <ac:chgData name="mansour farhat" userId="bed7c5799dc45719" providerId="LiveId" clId="{1E7C843E-730C-4120-8DD6-7933E839B3AB}" dt="2026-02-13T01:41:23.332" v="1473" actId="1076"/>
          <ac:spMkLst>
            <pc:docMk/>
            <pc:sldMk cId="3887284522" sldId="288"/>
            <ac:spMk id="2" creationId="{8D36AC9D-62FF-17BF-EBAC-A7B9B5E5687E}"/>
          </ac:spMkLst>
        </pc:spChg>
        <pc:spChg chg="mod">
          <ac:chgData name="mansour farhat" userId="bed7c5799dc45719" providerId="LiveId" clId="{1E7C843E-730C-4120-8DD6-7933E839B3AB}" dt="2026-02-14T00:01:38.389" v="2364" actId="27636"/>
          <ac:spMkLst>
            <pc:docMk/>
            <pc:sldMk cId="3887284522" sldId="288"/>
            <ac:spMk id="3" creationId="{176752B5-3153-D3A0-70B4-89A9BF206D4D}"/>
          </ac:spMkLst>
        </pc:spChg>
        <pc:picChg chg="add mod">
          <ac:chgData name="mansour farhat" userId="bed7c5799dc45719" providerId="LiveId" clId="{1E7C843E-730C-4120-8DD6-7933E839B3AB}" dt="2026-02-14T00:01:36.021" v="2362" actId="1076"/>
          <ac:picMkLst>
            <pc:docMk/>
            <pc:sldMk cId="3887284522" sldId="288"/>
            <ac:picMk id="7" creationId="{BAEF5711-83F0-584C-C20E-532E1631C6FA}"/>
          </ac:picMkLst>
        </pc:picChg>
      </pc:sldChg>
      <pc:sldChg chg="addSp modSp mod ord modAnim">
        <pc:chgData name="mansour farhat" userId="bed7c5799dc45719" providerId="LiveId" clId="{1E7C843E-730C-4120-8DD6-7933E839B3AB}" dt="2026-02-14T00:31:18.730" v="2432" actId="27636"/>
        <pc:sldMkLst>
          <pc:docMk/>
          <pc:sldMk cId="3015862183" sldId="289"/>
        </pc:sldMkLst>
        <pc:spChg chg="mod">
          <ac:chgData name="mansour farhat" userId="bed7c5799dc45719" providerId="LiveId" clId="{1E7C843E-730C-4120-8DD6-7933E839B3AB}" dt="2026-02-13T01:42:11.415" v="1490" actId="1076"/>
          <ac:spMkLst>
            <pc:docMk/>
            <pc:sldMk cId="3015862183" sldId="289"/>
            <ac:spMk id="2" creationId="{41118242-C05C-F86E-36A4-BDE7E4082565}"/>
          </ac:spMkLst>
        </pc:spChg>
        <pc:spChg chg="mod">
          <ac:chgData name="mansour farhat" userId="bed7c5799dc45719" providerId="LiveId" clId="{1E7C843E-730C-4120-8DD6-7933E839B3AB}" dt="2026-02-14T00:31:18.730" v="2432" actId="27636"/>
          <ac:spMkLst>
            <pc:docMk/>
            <pc:sldMk cId="3015862183" sldId="289"/>
            <ac:spMk id="3" creationId="{3E64997A-EFEE-0B23-F20A-4CFDC0758810}"/>
          </ac:spMkLst>
        </pc:spChg>
        <pc:spChg chg="add">
          <ac:chgData name="mansour farhat" userId="bed7c5799dc45719" providerId="LiveId" clId="{1E7C843E-730C-4120-8DD6-7933E839B3AB}" dt="2026-02-13T01:49:33.649" v="1580"/>
          <ac:spMkLst>
            <pc:docMk/>
            <pc:sldMk cId="3015862183" sldId="289"/>
            <ac:spMk id="7" creationId="{DD6DFF41-A286-8D3C-C032-223E0F64071A}"/>
          </ac:spMkLst>
        </pc:spChg>
        <pc:spChg chg="add">
          <ac:chgData name="mansour farhat" userId="bed7c5799dc45719" providerId="LiveId" clId="{1E7C843E-730C-4120-8DD6-7933E839B3AB}" dt="2026-02-13T01:49:37.204" v="1581"/>
          <ac:spMkLst>
            <pc:docMk/>
            <pc:sldMk cId="3015862183" sldId="289"/>
            <ac:spMk id="8" creationId="{FFCDA935-DE11-C941-F509-E1E0DEB0CCCD}"/>
          </ac:spMkLst>
        </pc:spChg>
        <pc:picChg chg="add mod">
          <ac:chgData name="mansour farhat" userId="bed7c5799dc45719" providerId="LiveId" clId="{1E7C843E-730C-4120-8DD6-7933E839B3AB}" dt="2026-02-14T00:31:16.966" v="2430" actId="1076"/>
          <ac:picMkLst>
            <pc:docMk/>
            <pc:sldMk cId="3015862183" sldId="289"/>
            <ac:picMk id="6" creationId="{EF8013BD-4563-B04A-8DBA-B89D252393EC}"/>
          </ac:picMkLst>
        </pc:picChg>
      </pc:sldChg>
      <pc:sldChg chg="addSp modSp mod addAnim delAnim modAnim">
        <pc:chgData name="mansour farhat" userId="bed7c5799dc45719" providerId="LiveId" clId="{1E7C843E-730C-4120-8DD6-7933E839B3AB}" dt="2026-02-14T01:07:42.779" v="2467"/>
        <pc:sldMkLst>
          <pc:docMk/>
          <pc:sldMk cId="3042883900" sldId="290"/>
        </pc:sldMkLst>
        <pc:spChg chg="mod">
          <ac:chgData name="mansour farhat" userId="bed7c5799dc45719" providerId="LiveId" clId="{1E7C843E-730C-4120-8DD6-7933E839B3AB}" dt="2026-02-13T01:43:23.553" v="1530" actId="20577"/>
          <ac:spMkLst>
            <pc:docMk/>
            <pc:sldMk cId="3042883900" sldId="290"/>
            <ac:spMk id="2" creationId="{4657E6B3-256E-5186-C59B-513CF1DF82BF}"/>
          </ac:spMkLst>
        </pc:spChg>
        <pc:spChg chg="mod">
          <ac:chgData name="mansour farhat" userId="bed7c5799dc45719" providerId="LiveId" clId="{1E7C843E-730C-4120-8DD6-7933E839B3AB}" dt="2026-02-14T00:31:58.943" v="2433" actId="14100"/>
          <ac:spMkLst>
            <pc:docMk/>
            <pc:sldMk cId="3042883900" sldId="290"/>
            <ac:spMk id="3" creationId="{E72CB864-8F55-99CB-59E0-1955EECE73AE}"/>
          </ac:spMkLst>
        </pc:spChg>
        <pc:picChg chg="add mod">
          <ac:chgData name="mansour farhat" userId="bed7c5799dc45719" providerId="LiveId" clId="{1E7C843E-730C-4120-8DD6-7933E839B3AB}" dt="2026-02-13T01:47:36.681" v="1548"/>
          <ac:picMkLst>
            <pc:docMk/>
            <pc:sldMk cId="3042883900" sldId="290"/>
            <ac:picMk id="6" creationId="{81AB6084-A29F-308C-CB8A-27D3FEF6DB6B}"/>
          </ac:picMkLst>
        </pc:picChg>
      </pc:sldChg>
      <pc:sldChg chg="addSp modSp mod ord modAnim">
        <pc:chgData name="mansour farhat" userId="bed7c5799dc45719" providerId="LiveId" clId="{1E7C843E-730C-4120-8DD6-7933E839B3AB}" dt="2026-02-14T00:02:18.620" v="2369" actId="27636"/>
        <pc:sldMkLst>
          <pc:docMk/>
          <pc:sldMk cId="3654293548" sldId="291"/>
        </pc:sldMkLst>
        <pc:spChg chg="mod">
          <ac:chgData name="mansour farhat" userId="bed7c5799dc45719" providerId="LiveId" clId="{1E7C843E-730C-4120-8DD6-7933E839B3AB}" dt="2026-02-13T01:48:27.933" v="1563" actId="1076"/>
          <ac:spMkLst>
            <pc:docMk/>
            <pc:sldMk cId="3654293548" sldId="291"/>
            <ac:spMk id="2" creationId="{CA1392C5-9164-AE9D-1102-DCFD64F2B1DA}"/>
          </ac:spMkLst>
        </pc:spChg>
        <pc:spChg chg="mod">
          <ac:chgData name="mansour farhat" userId="bed7c5799dc45719" providerId="LiveId" clId="{1E7C843E-730C-4120-8DD6-7933E839B3AB}" dt="2026-02-14T00:02:18.620" v="2369" actId="27636"/>
          <ac:spMkLst>
            <pc:docMk/>
            <pc:sldMk cId="3654293548" sldId="291"/>
            <ac:spMk id="3" creationId="{9B7391C1-D576-6ABB-1EB4-027922F172A3}"/>
          </ac:spMkLst>
        </pc:spChg>
        <pc:picChg chg="add mod">
          <ac:chgData name="mansour farhat" userId="bed7c5799dc45719" providerId="LiveId" clId="{1E7C843E-730C-4120-8DD6-7933E839B3AB}" dt="2026-02-14T00:02:16.107" v="2367" actId="1076"/>
          <ac:picMkLst>
            <pc:docMk/>
            <pc:sldMk cId="3654293548" sldId="291"/>
            <ac:picMk id="7" creationId="{BCE71DE6-53E5-9563-6827-34C63956BA26}"/>
          </ac:picMkLst>
        </pc:picChg>
      </pc:sldChg>
      <pc:sldChg chg="addSp modSp mod ord modAnim">
        <pc:chgData name="mansour farhat" userId="bed7c5799dc45719" providerId="LiveId" clId="{1E7C843E-730C-4120-8DD6-7933E839B3AB}" dt="2026-02-14T00:27:01.994" v="2379" actId="1076"/>
        <pc:sldMkLst>
          <pc:docMk/>
          <pc:sldMk cId="1363627584" sldId="292"/>
        </pc:sldMkLst>
        <pc:spChg chg="mod">
          <ac:chgData name="mansour farhat" userId="bed7c5799dc45719" providerId="LiveId" clId="{1E7C843E-730C-4120-8DD6-7933E839B3AB}" dt="2026-02-14T00:27:01.994" v="2379" actId="1076"/>
          <ac:spMkLst>
            <pc:docMk/>
            <pc:sldMk cId="1363627584" sldId="292"/>
            <ac:spMk id="2" creationId="{707E289B-D884-4005-9A01-E4026BCC8449}"/>
          </ac:spMkLst>
        </pc:spChg>
        <pc:spChg chg="mod">
          <ac:chgData name="mansour farhat" userId="bed7c5799dc45719" providerId="LiveId" clId="{1E7C843E-730C-4120-8DD6-7933E839B3AB}" dt="2026-02-14T00:03:17.633" v="2376" actId="14100"/>
          <ac:spMkLst>
            <pc:docMk/>
            <pc:sldMk cId="1363627584" sldId="292"/>
            <ac:spMk id="3" creationId="{D3654348-1706-419D-F13A-1490B1AFBE46}"/>
          </ac:spMkLst>
        </pc:spChg>
        <pc:picChg chg="add mod">
          <ac:chgData name="mansour farhat" userId="bed7c5799dc45719" providerId="LiveId" clId="{1E7C843E-730C-4120-8DD6-7933E839B3AB}" dt="2026-02-14T00:03:18.592" v="2377" actId="1076"/>
          <ac:picMkLst>
            <pc:docMk/>
            <pc:sldMk cId="1363627584" sldId="292"/>
            <ac:picMk id="7" creationId="{64B72C7E-1D3B-0BC8-345B-61A66A0A98E1}"/>
          </ac:picMkLst>
        </pc:picChg>
      </pc:sldChg>
      <pc:sldChg chg="modSp add mod">
        <pc:chgData name="mansour farhat" userId="bed7c5799dc45719" providerId="LiveId" clId="{1E7C843E-730C-4120-8DD6-7933E839B3AB}" dt="2026-02-13T01:17:17.993" v="1197" actId="21"/>
        <pc:sldMkLst>
          <pc:docMk/>
          <pc:sldMk cId="2651676555" sldId="293"/>
        </pc:sldMkLst>
        <pc:spChg chg="mod">
          <ac:chgData name="mansour farhat" userId="bed7c5799dc45719" providerId="LiveId" clId="{1E7C843E-730C-4120-8DD6-7933E839B3AB}" dt="2026-02-13T01:17:17.993" v="1197" actId="21"/>
          <ac:spMkLst>
            <pc:docMk/>
            <pc:sldMk cId="2651676555" sldId="293"/>
            <ac:spMk id="2" creationId="{D105BB68-E4B8-C830-BEB6-7CF807778E0F}"/>
          </ac:spMkLst>
        </pc:spChg>
        <pc:spChg chg="mod">
          <ac:chgData name="mansour farhat" userId="bed7c5799dc45719" providerId="LiveId" clId="{1E7C843E-730C-4120-8DD6-7933E839B3AB}" dt="2026-02-13T01:11:25.726" v="1180" actId="13926"/>
          <ac:spMkLst>
            <pc:docMk/>
            <pc:sldMk cId="2651676555" sldId="293"/>
            <ac:spMk id="3" creationId="{10AA7ADD-AB38-AB5E-E220-A7049B4F56AC}"/>
          </ac:spMkLst>
        </pc:spChg>
      </pc:sldChg>
      <pc:sldChg chg="addSp modSp add mod modAnim">
        <pc:chgData name="mansour farhat" userId="bed7c5799dc45719" providerId="LiveId" clId="{1E7C843E-730C-4120-8DD6-7933E839B3AB}" dt="2026-02-13T21:34:52.175" v="2108" actId="20577"/>
        <pc:sldMkLst>
          <pc:docMk/>
          <pc:sldMk cId="1853561127" sldId="294"/>
        </pc:sldMkLst>
        <pc:spChg chg="mod">
          <ac:chgData name="mansour farhat" userId="bed7c5799dc45719" providerId="LiveId" clId="{1E7C843E-730C-4120-8DD6-7933E839B3AB}" dt="2026-02-13T21:34:52.175" v="2108" actId="20577"/>
          <ac:spMkLst>
            <pc:docMk/>
            <pc:sldMk cId="1853561127" sldId="294"/>
            <ac:spMk id="3" creationId="{09598C8C-5457-5BC8-40BA-E0D7AD1792CF}"/>
          </ac:spMkLst>
        </pc:spChg>
        <pc:picChg chg="add mod">
          <ac:chgData name="mansour farhat" userId="bed7c5799dc45719" providerId="LiveId" clId="{1E7C843E-730C-4120-8DD6-7933E839B3AB}" dt="2026-02-13T21:24:54.074" v="1665" actId="1076"/>
          <ac:picMkLst>
            <pc:docMk/>
            <pc:sldMk cId="1853561127" sldId="294"/>
            <ac:picMk id="7" creationId="{B6D9BB53-8D50-25B8-C0A6-24CB7075AA14}"/>
          </ac:picMkLst>
        </pc:picChg>
      </pc:sldChg>
      <pc:sldChg chg="addSp modSp add mod modAnim">
        <pc:chgData name="mansour farhat" userId="bed7c5799dc45719" providerId="LiveId" clId="{1E7C843E-730C-4120-8DD6-7933E839B3AB}" dt="2026-02-13T21:22:42.554" v="1652" actId="14100"/>
        <pc:sldMkLst>
          <pc:docMk/>
          <pc:sldMk cId="4169762508" sldId="295"/>
        </pc:sldMkLst>
        <pc:spChg chg="mod">
          <ac:chgData name="mansour farhat" userId="bed7c5799dc45719" providerId="LiveId" clId="{1E7C843E-730C-4120-8DD6-7933E839B3AB}" dt="2026-02-13T01:28:53.417" v="1368" actId="1076"/>
          <ac:spMkLst>
            <pc:docMk/>
            <pc:sldMk cId="4169762508" sldId="295"/>
            <ac:spMk id="2" creationId="{182D51D5-BCD5-CE10-5C75-47E55446BC5D}"/>
          </ac:spMkLst>
        </pc:spChg>
        <pc:spChg chg="mod">
          <ac:chgData name="mansour farhat" userId="bed7c5799dc45719" providerId="LiveId" clId="{1E7C843E-730C-4120-8DD6-7933E839B3AB}" dt="2026-02-13T21:22:42.554" v="1652" actId="14100"/>
          <ac:spMkLst>
            <pc:docMk/>
            <pc:sldMk cId="4169762508" sldId="295"/>
            <ac:spMk id="3" creationId="{5ADAF769-F3C9-799C-7767-308D9B8AF811}"/>
          </ac:spMkLst>
        </pc:spChg>
        <pc:picChg chg="add mod">
          <ac:chgData name="mansour farhat" userId="bed7c5799dc45719" providerId="LiveId" clId="{1E7C843E-730C-4120-8DD6-7933E839B3AB}" dt="2026-02-13T21:22:40.084" v="1651" actId="1076"/>
          <ac:picMkLst>
            <pc:docMk/>
            <pc:sldMk cId="4169762508" sldId="295"/>
            <ac:picMk id="7" creationId="{875F0859-BDF1-8673-2770-CF095B3E4D98}"/>
          </ac:picMkLst>
        </pc:picChg>
      </pc:sldChg>
      <pc:sldChg chg="addSp delSp modSp add mod modAnim">
        <pc:chgData name="mansour farhat" userId="bed7c5799dc45719" providerId="LiveId" clId="{1E7C843E-730C-4120-8DD6-7933E839B3AB}" dt="2026-02-14T00:28:52.160" v="2392" actId="1076"/>
        <pc:sldMkLst>
          <pc:docMk/>
          <pc:sldMk cId="2301580760" sldId="296"/>
        </pc:sldMkLst>
        <pc:spChg chg="mod">
          <ac:chgData name="mansour farhat" userId="bed7c5799dc45719" providerId="LiveId" clId="{1E7C843E-730C-4120-8DD6-7933E839B3AB}" dt="2026-02-14T00:27:23.931" v="2385"/>
          <ac:spMkLst>
            <pc:docMk/>
            <pc:sldMk cId="2301580760" sldId="296"/>
            <ac:spMk id="2" creationId="{FB3289A7-5127-77E7-49F7-A7AE5A9ADE2F}"/>
          </ac:spMkLst>
        </pc:spChg>
        <pc:spChg chg="mod">
          <ac:chgData name="mansour farhat" userId="bed7c5799dc45719" providerId="LiveId" clId="{1E7C843E-730C-4120-8DD6-7933E839B3AB}" dt="2026-02-14T00:27:34.707" v="2388" actId="14100"/>
          <ac:spMkLst>
            <pc:docMk/>
            <pc:sldMk cId="2301580760" sldId="296"/>
            <ac:spMk id="3" creationId="{563AD620-CB27-6051-8F3A-184F00784FAF}"/>
          </ac:spMkLst>
        </pc:spChg>
        <pc:picChg chg="del">
          <ac:chgData name="mansour farhat" userId="bed7c5799dc45719" providerId="LiveId" clId="{1E7C843E-730C-4120-8DD6-7933E839B3AB}" dt="2026-02-14T00:27:26.072" v="2386" actId="478"/>
          <ac:picMkLst>
            <pc:docMk/>
            <pc:sldMk cId="2301580760" sldId="296"/>
            <ac:picMk id="7" creationId="{BF5381AA-B80A-3FA2-DCE3-A18728C28FE2}"/>
          </ac:picMkLst>
        </pc:picChg>
        <pc:picChg chg="add mod">
          <ac:chgData name="mansour farhat" userId="bed7c5799dc45719" providerId="LiveId" clId="{1E7C843E-730C-4120-8DD6-7933E839B3AB}" dt="2026-02-14T00:28:52.160" v="2392" actId="1076"/>
          <ac:picMkLst>
            <pc:docMk/>
            <pc:sldMk cId="2301580760" sldId="296"/>
            <ac:picMk id="8" creationId="{594F998E-3758-0143-3049-AD4420F1336F}"/>
          </ac:picMkLst>
        </pc:picChg>
      </pc:sldChg>
      <pc:sldChg chg="add ord">
        <pc:chgData name="mansour farhat" userId="bed7c5799dc45719" providerId="LiveId" clId="{1E7C843E-730C-4120-8DD6-7933E839B3AB}" dt="2026-02-14T01:06:56.379" v="2466"/>
        <pc:sldMkLst>
          <pc:docMk/>
          <pc:sldMk cId="5156211" sldId="2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D8560-FF61-4A44-A154-B1BF5B98EBB5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6A3D4C-5777-481A-9E3F-F45BD0C9A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04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Where the rubber meets the road)</a:t>
            </a:r>
            <a:endParaRPr lang="en-US" dirty="0"/>
          </a:p>
          <a:p>
            <a:r>
              <a:rPr lang="en-US" dirty="0"/>
              <a:t>This is not about abstract policies anymore.</a:t>
            </a:r>
          </a:p>
          <a:p>
            <a:r>
              <a:rPr lang="en-US" dirty="0"/>
              <a:t>It’s about what happens on a specific audit, on a specific day.</a:t>
            </a:r>
          </a:p>
          <a:p>
            <a:r>
              <a:rPr lang="en-US" b="1" dirty="0"/>
              <a:t>1️⃣ Clear Responsibilities</a:t>
            </a:r>
          </a:p>
          <a:p>
            <a:r>
              <a:rPr lang="en-US" dirty="0"/>
              <a:t>Quality begins with clarity.</a:t>
            </a:r>
          </a:p>
          <a:p>
            <a:r>
              <a:rPr lang="en-US" dirty="0"/>
              <a:t>If I think you’re testing inventory,</a:t>
            </a:r>
            <a:br>
              <a:rPr lang="en-US" dirty="0"/>
            </a:br>
            <a:r>
              <a:rPr lang="en-US" dirty="0"/>
              <a:t>and you think I’m testing inventory —</a:t>
            </a:r>
            <a:br>
              <a:rPr lang="en-US" dirty="0"/>
            </a:br>
            <a:r>
              <a:rPr lang="en-US" dirty="0"/>
              <a:t>nobody tests inventory.</a:t>
            </a:r>
          </a:p>
          <a:p>
            <a:r>
              <a:rPr lang="en-US" dirty="0"/>
              <a:t>The framework is explicit:</a:t>
            </a:r>
          </a:p>
          <a:p>
            <a:r>
              <a:rPr lang="en-US" dirty="0"/>
              <a:t>The engagement partner maintains overall responsibility for engagement quality.</a:t>
            </a:r>
          </a:p>
          <a:p>
            <a:r>
              <a:rPr lang="en-US" dirty="0"/>
              <a:t>Non-negotiable.</a:t>
            </a:r>
          </a:p>
          <a:p>
            <a:r>
              <a:rPr lang="en-US" dirty="0"/>
              <a:t>Tasks may be delegated.</a:t>
            </a:r>
            <a:br>
              <a:rPr lang="en-US" dirty="0"/>
            </a:br>
            <a:r>
              <a:rPr lang="en-US" dirty="0"/>
              <a:t>Responsibility cannot be.</a:t>
            </a:r>
          </a:p>
          <a:p>
            <a:r>
              <a:rPr lang="en-US" dirty="0"/>
              <a:t>If the ship sinks, the captain answers.</a:t>
            </a:r>
          </a:p>
          <a:p>
            <a:r>
              <a:rPr lang="en-US" dirty="0"/>
              <a:t>CPA Exam Insight:</a:t>
            </a:r>
            <a:br>
              <a:rPr lang="en-US" dirty="0"/>
            </a:br>
            <a:r>
              <a:rPr lang="en-US" dirty="0"/>
              <a:t>Expect scenarios testing accountability of the engagement partner—even when work was performed by staff.</a:t>
            </a:r>
          </a:p>
          <a:p>
            <a:r>
              <a:rPr lang="en-US" b="1" dirty="0"/>
              <a:t>2️⃣ Risk-Based Supervision</a:t>
            </a:r>
          </a:p>
          <a:p>
            <a:r>
              <a:rPr lang="en-US" dirty="0"/>
              <a:t>Supervision is not one-size-fits-all.</a:t>
            </a:r>
          </a:p>
          <a:p>
            <a:r>
              <a:rPr lang="en-US" dirty="0"/>
              <a:t>It scales based on:</a:t>
            </a:r>
          </a:p>
          <a:p>
            <a:r>
              <a:rPr lang="en-US" dirty="0"/>
              <a:t>Risk of the area</a:t>
            </a:r>
          </a:p>
          <a:p>
            <a:r>
              <a:rPr lang="en-US" dirty="0"/>
              <a:t>Experience of the staff</a:t>
            </a:r>
          </a:p>
          <a:p>
            <a:r>
              <a:rPr lang="en-US" dirty="0"/>
              <a:t>Example:</a:t>
            </a:r>
          </a:p>
          <a:p>
            <a:r>
              <a:rPr lang="en-US" dirty="0"/>
              <a:t>First-year associate testing complex revenue recognition → intense supervision.</a:t>
            </a:r>
          </a:p>
          <a:p>
            <a:r>
              <a:rPr lang="en-US" dirty="0"/>
              <a:t>Senior auditor testing prepaid expenses → lighter supervision.</a:t>
            </a:r>
          </a:p>
          <a:p>
            <a:r>
              <a:rPr lang="en-US" dirty="0"/>
              <a:t>Over-supervise everything? Audit paralysis.</a:t>
            </a:r>
            <a:br>
              <a:rPr lang="en-US" dirty="0"/>
            </a:br>
            <a:r>
              <a:rPr lang="en-US" dirty="0"/>
              <a:t>Under-supervise high-risk areas? Fraud risk increases.</a:t>
            </a:r>
          </a:p>
          <a:p>
            <a:r>
              <a:rPr lang="en-US" dirty="0"/>
              <a:t>Quality requires calibration.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73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Professional Skepticism</a:t>
            </a:r>
          </a:p>
          <a:p>
            <a:r>
              <a:rPr lang="en-US" dirty="0"/>
              <a:t>This is the heartbeat of auditing.</a:t>
            </a:r>
          </a:p>
          <a:p>
            <a:r>
              <a:rPr lang="en-US" dirty="0"/>
              <a:t>The framework reminds us:</a:t>
            </a:r>
          </a:p>
          <a:p>
            <a:r>
              <a:rPr lang="en-US" dirty="0"/>
              <a:t>Question inconsistent evidence.</a:t>
            </a:r>
          </a:p>
          <a:p>
            <a:r>
              <a:rPr lang="en-US" dirty="0"/>
              <a:t>Remain alert to bias.</a:t>
            </a:r>
          </a:p>
          <a:p>
            <a:r>
              <a:rPr lang="en-US" dirty="0"/>
              <a:t>Do not assume management is always honest.</a:t>
            </a:r>
          </a:p>
          <a:p>
            <a:r>
              <a:rPr lang="en-US" dirty="0"/>
              <a:t>This isn’t cynicism.</a:t>
            </a:r>
            <a:br>
              <a:rPr lang="en-US" dirty="0"/>
            </a:br>
            <a:r>
              <a:rPr lang="en-US" dirty="0"/>
              <a:t>It’s disciplined verification.</a:t>
            </a:r>
          </a:p>
          <a:p>
            <a:r>
              <a:rPr lang="en-US" dirty="0"/>
              <a:t>Even if the CFO brings donuts.</a:t>
            </a:r>
          </a:p>
          <a:p>
            <a:r>
              <a:rPr lang="en-US" dirty="0"/>
              <a:t>CPA Exam Insight:</a:t>
            </a:r>
            <a:br>
              <a:rPr lang="en-US" dirty="0"/>
            </a:br>
            <a:r>
              <a:rPr lang="en-US" dirty="0"/>
              <a:t>Questions often test failure of skepticism when auditors rely too heavily on management representations.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2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Consultation &amp; Conflict Resolution</a:t>
            </a:r>
          </a:p>
          <a:p>
            <a:r>
              <a:rPr lang="en-US" dirty="0"/>
              <a:t>The “cowboy auditor” is dangerous.</a:t>
            </a:r>
          </a:p>
          <a:p>
            <a:r>
              <a:rPr lang="en-US" dirty="0"/>
              <a:t>When facing complex or contentious matters—like goodwill impairment or valuation models—consultation is required.</a:t>
            </a:r>
          </a:p>
          <a:p>
            <a:r>
              <a:rPr lang="en-US" dirty="0"/>
              <a:t>Not suggested. Required.</a:t>
            </a:r>
          </a:p>
          <a:p>
            <a:r>
              <a:rPr lang="en-US" dirty="0"/>
              <a:t>And if disagreement occurs?</a:t>
            </a:r>
          </a:p>
          <a:p>
            <a:r>
              <a:rPr lang="en-US" dirty="0"/>
              <a:t>It must be resolved before issuing the report.</a:t>
            </a:r>
          </a:p>
          <a:p>
            <a:r>
              <a:rPr lang="en-US" dirty="0"/>
              <a:t>No “agree to disagree.”</a:t>
            </a:r>
            <a:br>
              <a:rPr lang="en-US" dirty="0"/>
            </a:br>
            <a:r>
              <a:rPr lang="en-US" dirty="0"/>
              <a:t>No issuing with unresolved disputes.</a:t>
            </a:r>
          </a:p>
          <a:p>
            <a:r>
              <a:rPr lang="en-US" dirty="0"/>
              <a:t>Escalation may involve:</a:t>
            </a:r>
          </a:p>
          <a:p>
            <a:r>
              <a:rPr lang="en-US" dirty="0"/>
              <a:t>Engagement quality reviewer</a:t>
            </a:r>
          </a:p>
          <a:p>
            <a:r>
              <a:rPr lang="en-US" dirty="0"/>
              <a:t>Technical department</a:t>
            </a:r>
          </a:p>
          <a:p>
            <a:r>
              <a:rPr lang="en-US" dirty="0"/>
              <a:t>National office</a:t>
            </a:r>
          </a:p>
          <a:p>
            <a:r>
              <a:rPr lang="en-US" dirty="0"/>
              <a:t>Documentation is mandatory.</a:t>
            </a:r>
          </a:p>
          <a:p>
            <a:r>
              <a:rPr lang="en-US" dirty="0"/>
              <a:t>Silence is risk.</a:t>
            </a:r>
            <a:br>
              <a:rPr lang="en-US" dirty="0"/>
            </a:br>
            <a:r>
              <a:rPr lang="en-US" dirty="0"/>
              <a:t>Structured disagreement is protection.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062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Component 6: Resources</a:t>
            </a:r>
          </a:p>
          <a:p>
            <a:r>
              <a:rPr lang="en-US" i="1" dirty="0"/>
              <a:t>(Fuel for the system)</a:t>
            </a:r>
            <a:endParaRPr lang="en-US" dirty="0"/>
          </a:p>
          <a:p>
            <a:r>
              <a:rPr lang="en-US" dirty="0"/>
              <a:t>A plan without resources is a wish.</a:t>
            </a:r>
          </a:p>
          <a:p>
            <a:r>
              <a:rPr lang="en-US" dirty="0"/>
              <a:t>Resources include:</a:t>
            </a:r>
          </a:p>
          <a:p>
            <a:r>
              <a:rPr lang="en-US" dirty="0"/>
              <a:t>People</a:t>
            </a:r>
          </a:p>
          <a:p>
            <a:r>
              <a:rPr lang="en-US" dirty="0"/>
              <a:t>Time</a:t>
            </a:r>
          </a:p>
          <a:p>
            <a:r>
              <a:rPr lang="en-US" dirty="0"/>
              <a:t>Technology</a:t>
            </a:r>
          </a:p>
          <a:p>
            <a:r>
              <a:rPr lang="en-US" dirty="0"/>
              <a:t>Intellectual resources</a:t>
            </a:r>
          </a:p>
          <a:p>
            <a:r>
              <a:rPr lang="en-US" dirty="0"/>
              <a:t>Service providers</a:t>
            </a:r>
          </a:p>
          <a:p>
            <a:r>
              <a:rPr lang="en-US" b="1" dirty="0"/>
              <a:t>1️⃣ People &amp; Time</a:t>
            </a:r>
          </a:p>
          <a:p>
            <a:r>
              <a:rPr lang="en-US" dirty="0"/>
              <a:t>Competence matters.</a:t>
            </a:r>
            <a:br>
              <a:rPr lang="en-US" dirty="0"/>
            </a:br>
            <a:r>
              <a:rPr lang="en-US" dirty="0"/>
              <a:t>Capability matters.</a:t>
            </a:r>
            <a:br>
              <a:rPr lang="en-US" dirty="0"/>
            </a:br>
            <a:r>
              <a:rPr lang="en-US" dirty="0"/>
              <a:t>But time is critical.</a:t>
            </a:r>
          </a:p>
          <a:p>
            <a:r>
              <a:rPr lang="en-US" dirty="0"/>
              <a:t>A brilliant auditor given 15 minutes to review complex derivatives will fail.</a:t>
            </a:r>
          </a:p>
          <a:p>
            <a:r>
              <a:rPr lang="en-US" dirty="0"/>
              <a:t>Time pressure erodes quality.</a:t>
            </a:r>
          </a:p>
          <a:p>
            <a:r>
              <a:rPr lang="en-US" dirty="0"/>
              <a:t>The exam may test whether insufficient time allocation represents a quality risk.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7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2️⃣ Intellectual Resources</a:t>
            </a:r>
          </a:p>
          <a:p>
            <a:r>
              <a:rPr lang="en-US" dirty="0"/>
              <a:t>These are the firm’s:</a:t>
            </a:r>
          </a:p>
          <a:p>
            <a:r>
              <a:rPr lang="en-US" dirty="0"/>
              <a:t>Methodologies</a:t>
            </a:r>
          </a:p>
          <a:p>
            <a:r>
              <a:rPr lang="en-US" dirty="0"/>
              <a:t>Industry guides</a:t>
            </a:r>
          </a:p>
          <a:p>
            <a:r>
              <a:rPr lang="en-US" dirty="0"/>
              <a:t>Technical manuals</a:t>
            </a:r>
          </a:p>
          <a:p>
            <a:r>
              <a:rPr lang="en-US" dirty="0"/>
              <a:t>Accounting frameworks</a:t>
            </a:r>
          </a:p>
          <a:p>
            <a:r>
              <a:rPr lang="en-US" dirty="0"/>
              <a:t>Outdated methodology = flawed execution.</a:t>
            </a:r>
          </a:p>
          <a:p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66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3️⃣ Service Providers</a:t>
            </a:r>
          </a:p>
          <a:p>
            <a:r>
              <a:rPr lang="en-US" dirty="0"/>
              <a:t>Firms may use external specialists (e.g., IT experts).</a:t>
            </a:r>
          </a:p>
          <a:p>
            <a:r>
              <a:rPr lang="en-US" dirty="0"/>
              <a:t>But responsibility remains with the firm.</a:t>
            </a:r>
          </a:p>
          <a:p>
            <a:r>
              <a:rPr lang="en-US" dirty="0"/>
              <a:t>You may outsource tasks.</a:t>
            </a:r>
            <a:br>
              <a:rPr lang="en-US" dirty="0"/>
            </a:br>
            <a:r>
              <a:rPr lang="en-US" dirty="0"/>
              <a:t>You may not outsource accountability.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65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Component 7: Information &amp; Communication</a:t>
            </a:r>
          </a:p>
          <a:p>
            <a:r>
              <a:rPr lang="en-US" i="1" dirty="0"/>
              <a:t>(The nervous system)</a:t>
            </a:r>
            <a:endParaRPr lang="en-US" dirty="0"/>
          </a:p>
          <a:p>
            <a:r>
              <a:rPr lang="en-US" dirty="0"/>
              <a:t>If information doesn’t flow, risk multiplies.</a:t>
            </a:r>
          </a:p>
          <a:p>
            <a:r>
              <a:rPr lang="en-US" dirty="0"/>
              <a:t>The most powerful element here isn’t software—it’s culture.</a:t>
            </a:r>
          </a:p>
          <a:p>
            <a:r>
              <a:rPr lang="en-US" dirty="0"/>
              <a:t>Personnel must feel safe raising concerns.</a:t>
            </a:r>
          </a:p>
          <a:p>
            <a:r>
              <a:rPr lang="en-US" dirty="0"/>
              <a:t>Imagine:</a:t>
            </a:r>
          </a:p>
          <a:p>
            <a:r>
              <a:rPr lang="en-US" dirty="0"/>
              <a:t>11 PM. Deadline tomorrow.</a:t>
            </a:r>
            <a:br>
              <a:rPr lang="en-US" dirty="0"/>
            </a:br>
            <a:r>
              <a:rPr lang="en-US" dirty="0"/>
              <a:t>A junior associate finds a suspicious transaction.</a:t>
            </a:r>
          </a:p>
          <a:p>
            <a:r>
              <a:rPr lang="en-US" dirty="0"/>
              <a:t>In a toxic culture?</a:t>
            </a:r>
            <a:br>
              <a:rPr lang="en-US" dirty="0"/>
            </a:br>
            <a:r>
              <a:rPr lang="en-US" dirty="0"/>
              <a:t>They bury it.</a:t>
            </a:r>
          </a:p>
          <a:p>
            <a:r>
              <a:rPr lang="en-US" dirty="0"/>
              <a:t>In a healthy culture?</a:t>
            </a:r>
            <a:br>
              <a:rPr lang="en-US" dirty="0"/>
            </a:br>
            <a:r>
              <a:rPr lang="en-US" dirty="0"/>
              <a:t>They escalate it.</a:t>
            </a:r>
          </a:p>
          <a:p>
            <a:r>
              <a:rPr lang="en-US" dirty="0"/>
              <a:t>Psychological safety protects audit quality.</a:t>
            </a:r>
          </a:p>
          <a:p>
            <a:r>
              <a:rPr lang="en-US" dirty="0"/>
              <a:t>External communication also matters—regulatory reporting cannot be suppressed.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09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Component 8: Monitoring &amp; Remediation</a:t>
            </a:r>
          </a:p>
          <a:p>
            <a:r>
              <a:rPr lang="en-US" i="1" dirty="0"/>
              <a:t>(Checking your own homework)</a:t>
            </a:r>
            <a:endParaRPr lang="en-US" dirty="0"/>
          </a:p>
          <a:p>
            <a:r>
              <a:rPr lang="en-US" dirty="0"/>
              <a:t>The system must evaluate itself.</a:t>
            </a:r>
          </a:p>
          <a:p>
            <a:r>
              <a:rPr lang="en-US" dirty="0"/>
              <a:t>Two types:</a:t>
            </a:r>
          </a:p>
          <a:p>
            <a:r>
              <a:rPr lang="en-US" dirty="0"/>
              <a:t>Ongoing monitoring (daily hygiene)</a:t>
            </a:r>
          </a:p>
          <a:p>
            <a:r>
              <a:rPr lang="en-US" dirty="0"/>
              <a:t>Periodic inspections (formal reviews)</a:t>
            </a:r>
          </a:p>
          <a:p>
            <a:r>
              <a:rPr lang="en-US" dirty="0"/>
              <a:t>Firms must inspect completed engagements on a cyclical basis—each engagement partner eventually undergoes inspection.</a:t>
            </a:r>
          </a:p>
          <a:p>
            <a:r>
              <a:rPr lang="en-US" dirty="0"/>
              <a:t>Monitoring is risk-based.</a:t>
            </a:r>
          </a:p>
          <a:p>
            <a:r>
              <a:rPr lang="en-US" dirty="0"/>
              <a:t>High-complexity industries?</a:t>
            </a:r>
            <a:br>
              <a:rPr lang="en-US" dirty="0"/>
            </a:br>
            <a:r>
              <a:rPr lang="en-US" dirty="0"/>
              <a:t>Higher inspection focus.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6A3D4C-5777-481A-9E3F-F45BD0C9AE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3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7F36B-F059-7A5A-8440-6B5C98C7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5BB68-E4B8-C830-BEB6-7CF807778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96" y="45985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Eight Components of a </a:t>
            </a:r>
            <a:br>
              <a:rPr lang="en-US" b="1" dirty="0"/>
            </a:br>
            <a:r>
              <a:rPr lang="en-US" b="1" dirty="0"/>
              <a:t>System of Quality Management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AA7ADD-AB38-AB5E-E220-A7049B4F5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549" y="1221025"/>
            <a:ext cx="8760406" cy="514543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Prior session:  System of Quality Management (SQM)</a:t>
            </a:r>
          </a:p>
          <a:p>
            <a:r>
              <a:rPr lang="en-US" dirty="0"/>
              <a:t>Audit quality does not happen by accident.</a:t>
            </a:r>
          </a:p>
          <a:p>
            <a:r>
              <a:rPr lang="en-US" dirty="0"/>
              <a:t> It is the result of a structured system designed to ensure that engagements are performed consistently, ethically, and in compliance with professional standards.</a:t>
            </a:r>
          </a:p>
          <a:p>
            <a:r>
              <a:rPr lang="en-US" dirty="0"/>
              <a:t>A System of Quality Management (SQM- the architect) is built on eight interrelated components that work together to promote consistent engagement quality and compliance with professional standards.</a:t>
            </a:r>
          </a:p>
          <a:p>
            <a:pPr lvl="1"/>
            <a:r>
              <a:rPr lang="en-US" dirty="0"/>
              <a:t>Internal Pluming of the audit firm </a:t>
            </a:r>
          </a:p>
          <a:p>
            <a:r>
              <a:rPr lang="en-US" dirty="0"/>
              <a:t>These components form the structural foundation of audit quality: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The Firm’s Risk Assessment Process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Governance and Leadership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Relevant Ethical Requirements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Acceptance and Continuance of Client Relationships and Specific Engagements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Engagement Performance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Resources (people)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Information and Communication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Monitoring and Remediation Process</a:t>
            </a:r>
          </a:p>
          <a:p>
            <a:r>
              <a:rPr lang="en-US" dirty="0"/>
              <a:t>These components are not independent silos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b="1" dirty="0"/>
              <a:t>Integrated Framework</a:t>
            </a:r>
            <a:endParaRPr lang="en-US" dirty="0"/>
          </a:p>
          <a:p>
            <a:r>
              <a:rPr lang="en-US" dirty="0"/>
              <a:t> Each influences and supports the others. A weakness in one area—such as resources or ethical compliance—can impair the effectiveness of the entire system.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82CFCA-F2F1-0B65-FFEF-FAA3650D6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E666BF-6BF1-71FC-0807-9F865056FFB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5D9C82-8D98-8A86-ABED-1879F0D59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955" y="1557136"/>
            <a:ext cx="3106962" cy="447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7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5FBF-B879-7A08-0454-94EBC95D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Engagement Performance</a:t>
            </a:r>
            <a:br>
              <a:rPr lang="en-US" b="1" dirty="0"/>
            </a:br>
            <a:r>
              <a:rPr lang="en-US" b="1" dirty="0"/>
              <a:t>Roles and Supervision (5 of 8)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3593-75C4-3249-249B-03F9D922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89343"/>
            <a:ext cx="6952892" cy="5145437"/>
          </a:xfrm>
        </p:spPr>
        <p:txBody>
          <a:bodyPr>
            <a:normAutofit fontScale="55000" lnSpcReduction="20000"/>
          </a:bodyPr>
          <a:lstStyle/>
          <a:p>
            <a:r>
              <a:rPr lang="en-US" sz="2900" b="1" dirty="0"/>
              <a:t>Clear Responsibilities Within the Engagement Team (actual execution)</a:t>
            </a:r>
            <a:endParaRPr lang="en-US" sz="2900" dirty="0"/>
          </a:p>
          <a:p>
            <a:r>
              <a:rPr lang="en-US" sz="2900" dirty="0"/>
              <a:t>The firm must establish quality objectives ensuring that:</a:t>
            </a:r>
          </a:p>
          <a:p>
            <a:pPr lvl="1"/>
            <a:r>
              <a:rPr lang="en-US" sz="2900" dirty="0"/>
              <a:t>All engagement team members understand their responsibilities.</a:t>
            </a:r>
          </a:p>
          <a:p>
            <a:pPr lvl="2"/>
            <a:r>
              <a:rPr lang="en-US" sz="2900" dirty="0"/>
              <a:t>Am I checking the inventory or are you?</a:t>
            </a:r>
          </a:p>
          <a:p>
            <a:pPr lvl="1"/>
            <a:r>
              <a:rPr lang="en-US" sz="2900" dirty="0"/>
              <a:t>The engagement partner maintains overall responsibility for engagement quality.</a:t>
            </a:r>
          </a:p>
          <a:p>
            <a:pPr lvl="1"/>
            <a:r>
              <a:rPr lang="en-US" sz="2900" dirty="0"/>
              <a:t>Accountability is clearly defined from staff through partner level.</a:t>
            </a:r>
          </a:p>
          <a:p>
            <a:pPr lvl="1"/>
            <a:r>
              <a:rPr lang="en-US" sz="2900" dirty="0"/>
              <a:t>Clear role definition </a:t>
            </a:r>
            <a:r>
              <a:rPr lang="en-US" sz="2900" dirty="0">
                <a:highlight>
                  <a:srgbClr val="FFFF00"/>
                </a:highlight>
              </a:rPr>
              <a:t>reduces confusion, duplication of effort, and gaps in oversight.</a:t>
            </a:r>
          </a:p>
          <a:p>
            <a:r>
              <a:rPr lang="en-US" sz="2900" b="1" dirty="0"/>
              <a:t>Supervision Based on Risk and Experience</a:t>
            </a:r>
            <a:endParaRPr lang="en-US" sz="2900" dirty="0"/>
          </a:p>
          <a:p>
            <a:r>
              <a:rPr lang="en-US" sz="2900" dirty="0"/>
              <a:t>The </a:t>
            </a:r>
            <a:r>
              <a:rPr lang="en-US" sz="2900" dirty="0">
                <a:highlight>
                  <a:srgbClr val="FFFF00"/>
                </a:highlight>
              </a:rPr>
              <a:t>nature, extent, and timing </a:t>
            </a:r>
            <a:r>
              <a:rPr lang="en-US" sz="2900" dirty="0"/>
              <a:t>of supervision should reflect:</a:t>
            </a:r>
          </a:p>
          <a:p>
            <a:pPr lvl="1"/>
            <a:r>
              <a:rPr lang="en-US" sz="2900" dirty="0"/>
              <a:t>The complexity and risk of the engagement, and</a:t>
            </a:r>
          </a:p>
          <a:p>
            <a:pPr lvl="1"/>
            <a:r>
              <a:rPr lang="en-US" sz="2900" dirty="0"/>
              <a:t>The experience level of team members.</a:t>
            </a:r>
          </a:p>
          <a:p>
            <a:pPr lvl="1"/>
            <a:r>
              <a:rPr lang="en-US" sz="2900" dirty="0"/>
              <a:t>Less experienced staff require closer supervision and more detailed review.</a:t>
            </a:r>
          </a:p>
          <a:p>
            <a:r>
              <a:rPr lang="en-US" sz="2900" b="1" dirty="0"/>
              <a:t>Example</a:t>
            </a:r>
            <a:endParaRPr lang="en-US" sz="2900" dirty="0"/>
          </a:p>
          <a:p>
            <a:r>
              <a:rPr lang="en-US" sz="2900" dirty="0"/>
              <a:t>On a complex revenue audit, a first-year associate performs testing under close manager supervision, while a senior auditor handles lower-risk areas with lighter oversight.  Not the same for supplies and prepaid.</a:t>
            </a:r>
          </a:p>
          <a:p>
            <a:pPr lvl="1"/>
            <a:r>
              <a:rPr lang="en-US" sz="2900" dirty="0"/>
              <a:t>Too much supervision </a:t>
            </a:r>
            <a:r>
              <a:rPr lang="en-US" sz="2900" dirty="0">
                <a:sym typeface="Wingdings" panose="05000000000000000000" pitchFamily="2" charset="2"/>
              </a:rPr>
              <a:t> handicapped the audit</a:t>
            </a:r>
          </a:p>
          <a:p>
            <a:pPr lvl="1"/>
            <a:r>
              <a:rPr lang="en-US" sz="2900" dirty="0">
                <a:sym typeface="Wingdings" panose="05000000000000000000" pitchFamily="2" charset="2"/>
              </a:rPr>
              <a:t>Too little  miss errors and fraud</a:t>
            </a:r>
            <a:endParaRPr lang="en-US" sz="29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94B9-1D2C-C096-614F-1A43071C4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F8FF3-9614-1085-B196-067EE3BBA0F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FAC7FB-3A0E-0AEA-2A85-4CD486652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859" y="1472219"/>
            <a:ext cx="4551674" cy="4104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Professional Skepticism, Judgment,</a:t>
            </a:r>
            <a:br>
              <a:rPr lang="en-US" b="1" dirty="0"/>
            </a:br>
            <a:r>
              <a:rPr lang="en-US" b="1" dirty="0"/>
              <a:t> and Consultation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16" y="1145634"/>
            <a:ext cx="7914898" cy="5335679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Maintaining Professional Skepticism (mental shield)</a:t>
            </a:r>
            <a:endParaRPr lang="en-US" dirty="0"/>
          </a:p>
          <a:p>
            <a:r>
              <a:rPr lang="en-US" dirty="0"/>
              <a:t>Engagement teams must:</a:t>
            </a:r>
          </a:p>
          <a:p>
            <a:pPr lvl="1"/>
            <a:r>
              <a:rPr lang="en-US" dirty="0"/>
              <a:t>Question inconsistent evidence,</a:t>
            </a:r>
          </a:p>
          <a:p>
            <a:pPr lvl="1"/>
            <a:r>
              <a:rPr lang="en-US" dirty="0"/>
              <a:t>Remain alert to potential bias or fraud risks, and</a:t>
            </a:r>
          </a:p>
          <a:p>
            <a:pPr lvl="1"/>
            <a:r>
              <a:rPr lang="en-US" dirty="0"/>
              <a:t>Avoid assuming management is always honest.</a:t>
            </a:r>
          </a:p>
          <a:p>
            <a:pPr lvl="1"/>
            <a:r>
              <a:rPr lang="en-US" dirty="0"/>
              <a:t>Professional skepticism is essential to reliable audit conclusions.</a:t>
            </a:r>
          </a:p>
          <a:p>
            <a:r>
              <a:rPr lang="en-US" b="1" dirty="0"/>
              <a:t>Exercising Sound Professional Judgment</a:t>
            </a:r>
            <a:endParaRPr lang="en-US" dirty="0"/>
          </a:p>
          <a:p>
            <a:r>
              <a:rPr lang="en-US" dirty="0"/>
              <a:t>Judgment is required when:</a:t>
            </a:r>
          </a:p>
          <a:p>
            <a:pPr lvl="1"/>
            <a:r>
              <a:rPr lang="en-US" dirty="0"/>
              <a:t>Evaluating accounting estimates,</a:t>
            </a:r>
          </a:p>
          <a:p>
            <a:pPr lvl="1"/>
            <a:r>
              <a:rPr lang="en-US" dirty="0"/>
              <a:t>Assessing materiality,</a:t>
            </a:r>
          </a:p>
          <a:p>
            <a:pPr lvl="1"/>
            <a:r>
              <a:rPr lang="en-US" dirty="0"/>
              <a:t>Determining the sufficiency of audit evidence.</a:t>
            </a:r>
          </a:p>
          <a:p>
            <a:pPr lvl="1"/>
            <a:r>
              <a:rPr lang="en-US" dirty="0"/>
              <a:t>Judgment should be supported by appropriate documentation and reasoning.</a:t>
            </a:r>
          </a:p>
          <a:p>
            <a:r>
              <a:rPr lang="en-US" b="1" dirty="0"/>
              <a:t>Consultation on Difficult Matters</a:t>
            </a:r>
            <a:endParaRPr lang="en-US" dirty="0"/>
          </a:p>
          <a:p>
            <a:r>
              <a:rPr lang="en-US" dirty="0"/>
              <a:t>When issues are complex or contentious, the firm should require consultation with:</a:t>
            </a:r>
          </a:p>
          <a:p>
            <a:pPr lvl="1"/>
            <a:r>
              <a:rPr lang="en-US" dirty="0"/>
              <a:t>Internal specialists, or</a:t>
            </a:r>
          </a:p>
          <a:p>
            <a:pPr lvl="1"/>
            <a:r>
              <a:rPr lang="en-US" dirty="0"/>
              <a:t>External experts when necessary.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An engagement team encounters a complex goodwill impairment issue and consults with the firm’s </a:t>
            </a:r>
            <a:r>
              <a:rPr lang="en-US" dirty="0">
                <a:highlight>
                  <a:srgbClr val="FFFF00"/>
                </a:highlight>
              </a:rPr>
              <a:t>valuation specialist </a:t>
            </a:r>
            <a:r>
              <a:rPr lang="en-US" dirty="0"/>
              <a:t>before finalizing conclusions.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57F689-995D-4FE8-5D3A-154F7FA2C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888" y="1661692"/>
            <a:ext cx="4153596" cy="378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26915-0C92-BD20-AEFD-41E33EB80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D51D5-BCD5-CE10-5C75-47E55446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75195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Resolving Disagreements and </a:t>
            </a:r>
            <a:br>
              <a:rPr lang="en-US" b="1" dirty="0"/>
            </a:br>
            <a:r>
              <a:rPr lang="en-US" b="1" dirty="0"/>
              <a:t>Ensuring Proper Documentation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AF769-F3C9-799C-7767-308D9B8AF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67" y="1189343"/>
            <a:ext cx="7912050" cy="5145437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Resolution of Differences of Opinion</a:t>
            </a:r>
            <a:endParaRPr lang="en-US" dirty="0"/>
          </a:p>
          <a:p>
            <a:r>
              <a:rPr lang="en-US" dirty="0"/>
              <a:t>The firm must establish procedures to resolve disagreements:</a:t>
            </a:r>
          </a:p>
          <a:p>
            <a:pPr lvl="1"/>
            <a:r>
              <a:rPr lang="en-US" dirty="0"/>
              <a:t>Among engagement team members, or</a:t>
            </a:r>
          </a:p>
          <a:p>
            <a:pPr lvl="1"/>
            <a:r>
              <a:rPr lang="en-US" dirty="0"/>
              <a:t>Between the engagement team and consultants.</a:t>
            </a:r>
          </a:p>
          <a:p>
            <a:pPr lvl="1"/>
            <a:r>
              <a:rPr lang="en-US" dirty="0"/>
              <a:t>Disagreements should be resolved before the report is issued, and conclusions must be documented.</a:t>
            </a:r>
          </a:p>
          <a:p>
            <a:r>
              <a:rPr lang="en-US" b="1" dirty="0"/>
              <a:t>Engagement Documentation</a:t>
            </a:r>
            <a:endParaRPr lang="en-US" dirty="0"/>
          </a:p>
          <a:p>
            <a:r>
              <a:rPr lang="en-US" dirty="0"/>
              <a:t>Audit documentation must be:</a:t>
            </a:r>
          </a:p>
          <a:p>
            <a:pPr lvl="1"/>
            <a:r>
              <a:rPr lang="en-US" dirty="0"/>
              <a:t>Complete and timely,</a:t>
            </a:r>
          </a:p>
          <a:p>
            <a:pPr lvl="1"/>
            <a:r>
              <a:rPr lang="en-US" dirty="0"/>
              <a:t>Sufficient to support conclusions, and</a:t>
            </a:r>
          </a:p>
          <a:p>
            <a:pPr lvl="1"/>
            <a:r>
              <a:rPr lang="en-US" dirty="0"/>
              <a:t>Prepared in accordance with professional standards.</a:t>
            </a:r>
          </a:p>
          <a:p>
            <a:r>
              <a:rPr lang="en-US" dirty="0"/>
              <a:t>Documentation demonstrates that:</a:t>
            </a:r>
          </a:p>
          <a:p>
            <a:pPr lvl="1"/>
            <a:r>
              <a:rPr lang="en-US" dirty="0"/>
              <a:t>Required procedures were performed,</a:t>
            </a:r>
          </a:p>
          <a:p>
            <a:pPr lvl="1"/>
            <a:r>
              <a:rPr lang="en-US" dirty="0"/>
              <a:t>Evidence was evaluated properly, and</a:t>
            </a:r>
          </a:p>
          <a:p>
            <a:pPr lvl="1"/>
            <a:r>
              <a:rPr lang="en-US" dirty="0"/>
              <a:t>Conclusions were supported.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If a senior auditor disagrees with management’s inventory valuation approach, the issue is escalated to the engagement partner, documented, analyzed, and resolved before the audit opinion is finalized.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217888-6F7F-1920-838D-34BF4AB30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120FC7-1839-712D-E1B9-E75B3EFC1691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5F0859-BDF1-8673-2770-CF095B3E4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376" y="1425775"/>
            <a:ext cx="4292624" cy="400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6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FAB-7791-EC2F-65FC-7B508DE4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Resources</a:t>
            </a:r>
            <a:br>
              <a:rPr lang="en-US" b="1" dirty="0"/>
            </a:br>
            <a:r>
              <a:rPr lang="en-US" b="1" dirty="0"/>
              <a:t>Foundation for Engagement Quality (6 of 8)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C249-5869-594D-1B49-C389B6F8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31" y="1189343"/>
            <a:ext cx="9023852" cy="5145437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Why Resources Matter in Quality Management </a:t>
            </a:r>
            <a:r>
              <a:rPr lang="en-US" b="1" dirty="0">
                <a:sym typeface="Wingdings" panose="05000000000000000000" pitchFamily="2" charset="2"/>
              </a:rPr>
              <a:t> </a:t>
            </a:r>
            <a:r>
              <a:rPr lang="en-US" b="1" dirty="0"/>
              <a:t>You will be wishing</a:t>
            </a:r>
            <a:endParaRPr lang="en-US" dirty="0"/>
          </a:p>
          <a:p>
            <a:r>
              <a:rPr lang="en-US" dirty="0"/>
              <a:t>To perform engagements that meet professional standards, a firm must allocate </a:t>
            </a:r>
            <a:r>
              <a:rPr lang="en-US" b="1" dirty="0"/>
              <a:t>sufficient and appropriate resources</a:t>
            </a:r>
            <a:r>
              <a:rPr lang="en-US" dirty="0"/>
              <a:t> based on the nature and complexity of its engagements.</a:t>
            </a:r>
          </a:p>
          <a:p>
            <a:r>
              <a:rPr lang="en-US" dirty="0"/>
              <a:t>Resources must be aligned with the firm’s quality objectives and responsive to engagement risks.</a:t>
            </a:r>
          </a:p>
          <a:p>
            <a:r>
              <a:rPr lang="en-US" b="1" dirty="0"/>
              <a:t>Human Resources (people)</a:t>
            </a:r>
            <a:endParaRPr lang="en-US" dirty="0"/>
          </a:p>
          <a:p>
            <a:r>
              <a:rPr lang="en-US" dirty="0"/>
              <a:t>The firm must ensure that personnel:</a:t>
            </a:r>
          </a:p>
          <a:p>
            <a:pPr lvl="1"/>
            <a:r>
              <a:rPr lang="en-US" dirty="0"/>
              <a:t>Possess the necessary </a:t>
            </a:r>
            <a:r>
              <a:rPr lang="en-US" b="1" dirty="0"/>
              <a:t>competence and capabilities</a:t>
            </a:r>
            <a:endParaRPr lang="en-US" dirty="0"/>
          </a:p>
          <a:p>
            <a:pPr lvl="1"/>
            <a:r>
              <a:rPr lang="en-US" dirty="0"/>
              <a:t>Receive appropriate training and professional development</a:t>
            </a:r>
          </a:p>
          <a:p>
            <a:pPr lvl="1"/>
            <a:r>
              <a:rPr lang="en-US" dirty="0"/>
              <a:t>Are assigned sufficient time to perform their responsibilities properly</a:t>
            </a:r>
          </a:p>
          <a:p>
            <a:r>
              <a:rPr lang="en-US" dirty="0"/>
              <a:t>This includes policies related to:</a:t>
            </a:r>
          </a:p>
          <a:p>
            <a:pPr lvl="1"/>
            <a:r>
              <a:rPr lang="en-US" dirty="0"/>
              <a:t>Hiring qualified professionals</a:t>
            </a:r>
          </a:p>
          <a:p>
            <a:pPr lvl="1"/>
            <a:r>
              <a:rPr lang="en-US" dirty="0"/>
              <a:t>Ongoing education and skill development</a:t>
            </a:r>
          </a:p>
          <a:p>
            <a:pPr lvl="1"/>
            <a:r>
              <a:rPr lang="en-US" dirty="0"/>
              <a:t>Retention and performance evaluation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A firm auditing complex derivatives assigns staff with specialized financial instruments training and ensures adequate time( 4 versus 40) is budgeted for review of valuation models.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718C67-2FEA-EC13-C3E3-E2174EA0E3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852" y="1914688"/>
            <a:ext cx="2916451" cy="302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70039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Technological, Intellectual, and External Resources</a:t>
            </a:r>
            <a:br>
              <a:rPr lang="en-US" b="1" dirty="0"/>
            </a:b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76" y="1189343"/>
            <a:ext cx="8265450" cy="5145437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Technological Resources</a:t>
            </a:r>
            <a:endParaRPr lang="en-US" dirty="0"/>
          </a:p>
          <a:p>
            <a:r>
              <a:rPr lang="en-US" dirty="0"/>
              <a:t>The firm must obtain or develop appropriate technology to support:</a:t>
            </a:r>
          </a:p>
          <a:p>
            <a:pPr lvl="1"/>
            <a:r>
              <a:rPr lang="en-US" dirty="0"/>
              <a:t>Engagement documentation</a:t>
            </a:r>
          </a:p>
          <a:p>
            <a:pPr lvl="1"/>
            <a:r>
              <a:rPr lang="en-US" dirty="0"/>
              <a:t>Risk assessment and data analysis</a:t>
            </a:r>
          </a:p>
          <a:p>
            <a:pPr lvl="1"/>
            <a:r>
              <a:rPr lang="en-US" dirty="0"/>
              <a:t>Secure communication and data protection</a:t>
            </a:r>
          </a:p>
          <a:p>
            <a:pPr lvl="1"/>
            <a:r>
              <a:rPr lang="en-US" dirty="0"/>
              <a:t>Examples include audit software, data analytics tools, and secure IT systems.</a:t>
            </a:r>
          </a:p>
          <a:p>
            <a:r>
              <a:rPr lang="en-US" b="1" dirty="0"/>
              <a:t>Intellectual Resources</a:t>
            </a:r>
            <a:endParaRPr lang="en-US" dirty="0"/>
          </a:p>
          <a:p>
            <a:r>
              <a:rPr lang="en-US" dirty="0"/>
              <a:t>Intellectual resources include:</a:t>
            </a:r>
          </a:p>
          <a:p>
            <a:pPr lvl="1"/>
            <a:r>
              <a:rPr lang="en-US" dirty="0"/>
              <a:t>Firm policies and procedures</a:t>
            </a:r>
          </a:p>
          <a:p>
            <a:pPr lvl="1"/>
            <a:r>
              <a:rPr lang="en-US" dirty="0"/>
              <a:t>Audit methodologies and templates</a:t>
            </a:r>
          </a:p>
          <a:p>
            <a:pPr lvl="1"/>
            <a:r>
              <a:rPr lang="en-US" dirty="0"/>
              <a:t>Industry-specific guidance</a:t>
            </a:r>
          </a:p>
          <a:p>
            <a:pPr lvl="1"/>
            <a:r>
              <a:rPr lang="en-US" dirty="0"/>
              <a:t>Technical accounting manuals</a:t>
            </a:r>
          </a:p>
          <a:p>
            <a:pPr lvl="1"/>
            <a:r>
              <a:rPr lang="en-US" dirty="0"/>
              <a:t>These resources must be consistent with professional standards and updated as standards change.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64E047-3D5F-4373-66B0-925B07D3B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626" y="1646013"/>
            <a:ext cx="3691840" cy="372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732CB-082B-A1C6-C42D-1FE6DD57A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37F28-4F07-8B22-B02D-6FEA66072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70039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Technological, Intellectual, and External Resources</a:t>
            </a:r>
            <a:br>
              <a:rPr lang="en-US" b="1" dirty="0"/>
            </a:b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98C8C-5457-5BC8-40BA-E0D7AD17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76" y="1189343"/>
            <a:ext cx="7121013" cy="514543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Service Providers (my responsibility, cannot be used as a shield)</a:t>
            </a:r>
            <a:endParaRPr lang="en-US" dirty="0"/>
          </a:p>
          <a:p>
            <a:r>
              <a:rPr lang="en-US" dirty="0"/>
              <a:t>In certain situations, firms may rely on external providers for:</a:t>
            </a:r>
          </a:p>
          <a:p>
            <a:pPr lvl="1"/>
            <a:r>
              <a:rPr lang="en-US" dirty="0"/>
              <a:t>Specialized expertise (e.g., IT specialists, valuation experts)</a:t>
            </a:r>
          </a:p>
          <a:p>
            <a:pPr lvl="1"/>
            <a:r>
              <a:rPr lang="en-US" dirty="0"/>
              <a:t>Technology platforms</a:t>
            </a:r>
          </a:p>
          <a:p>
            <a:pPr lvl="1"/>
            <a:r>
              <a:rPr lang="en-US" dirty="0"/>
              <a:t>Technical consultation</a:t>
            </a:r>
          </a:p>
          <a:p>
            <a:pPr lvl="1"/>
            <a:r>
              <a:rPr lang="en-US" dirty="0"/>
              <a:t>The firm must ensure that the use of service providers is appropriate given the engagement’s risks and quality objectives.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A firm auditing a company with complex cybersecurity controls engages an external IT specialist but remains responsible for evaluating the specialist’s work and integrating it into the audit conclusions.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B1D671-9AE0-A38C-A4FE-C6279F242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70C1ED-E7A2-68EE-D417-7878FD86101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D9BB53-8D50-25B8-C0A6-24CB7075A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153" y="1584201"/>
            <a:ext cx="2885270" cy="343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6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3CDD-619D-2C57-6DFA-BFDCB11D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9EDC-AFF7-F859-1F2B-749C024D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3938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300" b="1" dirty="0"/>
              <a:t>Information Systems and Internal Communication</a:t>
            </a:r>
            <a:br>
              <a:rPr lang="en-US" sz="3300" b="1" dirty="0"/>
            </a:br>
            <a:r>
              <a:rPr lang="en-US" sz="3300" b="1" dirty="0"/>
              <a:t>Role of Information in Quality Management (7 of 8)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47F8D-91B7-B481-5703-C1B76E92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445" y="1132936"/>
            <a:ext cx="7063504" cy="5328365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An effective system of quality management depends on the firm’s ability to:</a:t>
            </a:r>
          </a:p>
          <a:p>
            <a:r>
              <a:rPr lang="en-US" dirty="0"/>
              <a:t>Identify relevant information (left hand must know what the right hand is doing)</a:t>
            </a:r>
          </a:p>
          <a:p>
            <a:pPr lvl="1"/>
            <a:r>
              <a:rPr lang="en-US" dirty="0"/>
              <a:t>Capture and process that information</a:t>
            </a:r>
          </a:p>
          <a:p>
            <a:pPr lvl="1"/>
            <a:r>
              <a:rPr lang="en-US" dirty="0"/>
              <a:t>Maintain reliable records</a:t>
            </a:r>
          </a:p>
          <a:p>
            <a:pPr lvl="1"/>
            <a:r>
              <a:rPr lang="en-US" dirty="0"/>
              <a:t>Use the information appropriately</a:t>
            </a:r>
          </a:p>
          <a:p>
            <a:pPr lvl="1"/>
            <a:r>
              <a:rPr lang="en-US" dirty="0"/>
              <a:t>Information must support all components of the system, including risk assessment, engagement performance, monitoring, and remediation.</a:t>
            </a:r>
          </a:p>
          <a:p>
            <a:r>
              <a:rPr lang="en-US" b="1" dirty="0"/>
              <a:t>Quality Objectives Related to Information Systems</a:t>
            </a:r>
            <a:endParaRPr lang="en-US" dirty="0"/>
          </a:p>
          <a:p>
            <a:r>
              <a:rPr lang="en-US" dirty="0"/>
              <a:t>The firm should ensure that its information systems:</a:t>
            </a:r>
          </a:p>
          <a:p>
            <a:pPr lvl="1"/>
            <a:r>
              <a:rPr lang="en-US" dirty="0"/>
              <a:t>Generate accurate and timely data</a:t>
            </a:r>
          </a:p>
          <a:p>
            <a:pPr lvl="1"/>
            <a:r>
              <a:rPr lang="en-US" dirty="0"/>
              <a:t>Support compliance with professional standards</a:t>
            </a:r>
          </a:p>
          <a:p>
            <a:pPr lvl="1"/>
            <a:r>
              <a:rPr lang="en-US" dirty="0"/>
              <a:t>Retain documentation in accordance with regulatory requirements</a:t>
            </a:r>
          </a:p>
          <a:p>
            <a:r>
              <a:rPr lang="en-US" b="1" dirty="0"/>
              <a:t>Internal Communication Culture</a:t>
            </a:r>
            <a:endParaRPr lang="en-US" dirty="0"/>
          </a:p>
          <a:p>
            <a:r>
              <a:rPr lang="en-US" dirty="0"/>
              <a:t>The firm must foster a culture where:</a:t>
            </a:r>
          </a:p>
          <a:p>
            <a:pPr lvl="1"/>
            <a:r>
              <a:rPr lang="en-US" dirty="0"/>
              <a:t>Personnel understand their responsibility to share relevant information</a:t>
            </a:r>
          </a:p>
          <a:p>
            <a:pPr lvl="1"/>
            <a:r>
              <a:rPr lang="en-US" dirty="0"/>
              <a:t>Concerns about quality or ethical issues are communicated without fear of retaliation</a:t>
            </a:r>
          </a:p>
          <a:p>
            <a:pPr lvl="1"/>
            <a:r>
              <a:rPr lang="en-US" dirty="0"/>
              <a:t>Engagement teams communicate findings promptly to supervisors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An audit associate identifies an unusual transaction during testing. The firm’s culture encourages immediate communication to the manager and partner, rather than delaying discussion until file completion.</a:t>
            </a:r>
          </a:p>
          <a:p>
            <a:pPr lvl="1"/>
            <a:r>
              <a:rPr lang="en-US" dirty="0"/>
              <a:t>Saff should be afraid to share red flags or </a:t>
            </a:r>
            <a:r>
              <a:rPr lang="en-US" dirty="0" err="1"/>
              <a:t>potenmtial</a:t>
            </a:r>
            <a:r>
              <a:rPr lang="en-US" dirty="0"/>
              <a:t> errors and fraud internally</a:t>
            </a:r>
          </a:p>
          <a:p>
            <a:pPr lvl="1"/>
            <a:r>
              <a:rPr lang="en-US" dirty="0"/>
              <a:t>Ho about externally?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09E1C-AE78-50BF-E420-3C8A547C0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B8104-7F16-BF41-3203-C1CB63F73F8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1EAB0F-FBEA-57DC-64B2-4A0F95CBC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1236" y="1940926"/>
            <a:ext cx="4155964" cy="315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3AF0-92CA-6DD0-AF16-9C2A6BA8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62E3-785C-AF65-8F62-EA950BBA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962" y="4111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Information Flow Within and </a:t>
            </a:r>
            <a:br>
              <a:rPr lang="en-US" b="1" dirty="0"/>
            </a:br>
            <a:r>
              <a:rPr lang="en-US" b="1" dirty="0"/>
              <a:t>Outside the Firm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2D9DB-D89B-BB6E-C10C-9552B880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1189343"/>
            <a:ext cx="7483321" cy="514543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Internal Information Exchange</a:t>
            </a:r>
            <a:endParaRPr lang="en-US" dirty="0"/>
          </a:p>
          <a:p>
            <a:r>
              <a:rPr lang="en-US" dirty="0"/>
              <a:t>Relevant and reliable information must flow:</a:t>
            </a:r>
          </a:p>
          <a:p>
            <a:pPr lvl="1"/>
            <a:r>
              <a:rPr lang="en-US" dirty="0"/>
              <a:t>From firm leadership to personnel (e.g., updates to auditing standards)</a:t>
            </a:r>
          </a:p>
          <a:p>
            <a:pPr lvl="1"/>
            <a:r>
              <a:rPr lang="en-US" dirty="0"/>
              <a:t>From engagement teams to firm leadership (e.g., emerging risks)</a:t>
            </a:r>
          </a:p>
          <a:p>
            <a:pPr lvl="1"/>
            <a:r>
              <a:rPr lang="en-US" dirty="0"/>
              <a:t>Between engagement teams and quality reviewers when significant issues arise</a:t>
            </a:r>
          </a:p>
          <a:p>
            <a:pPr lvl="1"/>
            <a:r>
              <a:rPr lang="en-US" dirty="0"/>
              <a:t>Clear communication ensures that quality risks are identified and addressed timely.</a:t>
            </a:r>
          </a:p>
          <a:p>
            <a:r>
              <a:rPr lang="en-US" b="1" dirty="0"/>
              <a:t>Communication With External Parties</a:t>
            </a:r>
            <a:endParaRPr lang="en-US" dirty="0"/>
          </a:p>
          <a:p>
            <a:r>
              <a:rPr lang="en-US" dirty="0"/>
              <a:t>The firm must communicate relevant information externally when:</a:t>
            </a:r>
          </a:p>
          <a:p>
            <a:pPr lvl="1"/>
            <a:r>
              <a:rPr lang="en-US" dirty="0"/>
              <a:t>Required by law or regulation</a:t>
            </a:r>
          </a:p>
          <a:p>
            <a:pPr lvl="1"/>
            <a:r>
              <a:rPr lang="en-US" dirty="0"/>
              <a:t>Necessary to fulfill professional responsibilities</a:t>
            </a:r>
          </a:p>
          <a:p>
            <a:pPr lvl="1"/>
            <a:r>
              <a:rPr lang="en-US" dirty="0"/>
              <a:t>Responding to regulatory inspections or oversight inquiries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If a monitoring review identifies a recurring documentation deficiency, the firm communicates revised guidance to all engagement teams and, if required, addresses findings with external regulators.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08989-DDD0-CDEC-3374-5B70DC21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C0CD0-23E3-4CD1-3672-A87A143BFE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A212D2-E25F-E84E-A1B3-6282A4409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5162" y="1603340"/>
            <a:ext cx="3801420" cy="347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5B7CD-8B2F-CB17-1037-7C4D0810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A2AA-50E0-CDC7-35D7-E31CB779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58" y="39394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Monitoring Activities and Remediation</a:t>
            </a:r>
            <a:br>
              <a:rPr lang="en-US" b="1" dirty="0"/>
            </a:br>
            <a:r>
              <a:rPr lang="en-US" b="1" dirty="0"/>
              <a:t> Purpose and Scope (8 of 8)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06C2B-72F2-4224-61BD-277D23FB2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87" y="1318616"/>
            <a:ext cx="6867972" cy="514543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Role of Monitoring in Quality Management (is it working?)</a:t>
            </a:r>
            <a:endParaRPr lang="en-US" dirty="0"/>
          </a:p>
          <a:p>
            <a:r>
              <a:rPr lang="en-US" dirty="0"/>
              <a:t>Monitoring activities are designed to evaluate whether the firm’s system of quality management:</a:t>
            </a:r>
          </a:p>
          <a:p>
            <a:pPr lvl="1"/>
            <a:r>
              <a:rPr lang="en-US" dirty="0"/>
              <a:t>Is properly designed</a:t>
            </a:r>
          </a:p>
          <a:p>
            <a:pPr lvl="1"/>
            <a:r>
              <a:rPr lang="en-US" dirty="0"/>
              <a:t>Is implemented effectively</a:t>
            </a:r>
          </a:p>
          <a:p>
            <a:pPr lvl="1"/>
            <a:r>
              <a:rPr lang="en-US" dirty="0"/>
              <a:t>Is operating as intended</a:t>
            </a:r>
          </a:p>
          <a:p>
            <a:r>
              <a:rPr lang="en-US" dirty="0"/>
              <a:t>Monitoring may be:</a:t>
            </a:r>
          </a:p>
          <a:p>
            <a:pPr lvl="1"/>
            <a:r>
              <a:rPr lang="en-US" dirty="0"/>
              <a:t>Ongoing (continuous review and feedback), or</a:t>
            </a:r>
          </a:p>
          <a:p>
            <a:pPr lvl="1"/>
            <a:r>
              <a:rPr lang="en-US" dirty="0"/>
              <a:t>Periodic (formal inspections or evaluations at defined intervals)</a:t>
            </a:r>
          </a:p>
          <a:p>
            <a:r>
              <a:rPr lang="en-US" b="1" dirty="0"/>
              <a:t>Factors in Designing Monitoring Activities</a:t>
            </a:r>
            <a:endParaRPr lang="en-US" dirty="0"/>
          </a:p>
          <a:p>
            <a:r>
              <a:rPr lang="en-US" dirty="0"/>
              <a:t>When determining the nature, extent, and timing of monitoring, the firm should consider:</a:t>
            </a:r>
          </a:p>
          <a:p>
            <a:pPr lvl="1"/>
            <a:r>
              <a:rPr lang="en-US" dirty="0"/>
              <a:t>The size and complexity of the firm</a:t>
            </a:r>
          </a:p>
          <a:p>
            <a:pPr lvl="1"/>
            <a:r>
              <a:rPr lang="en-US" dirty="0"/>
              <a:t>The structure and organization of the firm</a:t>
            </a:r>
          </a:p>
          <a:p>
            <a:pPr lvl="1"/>
            <a:r>
              <a:rPr lang="en-US" dirty="0"/>
              <a:t>The involvement of a network (if applicable)</a:t>
            </a:r>
          </a:p>
          <a:p>
            <a:pPr lvl="1"/>
            <a:r>
              <a:rPr lang="en-US" dirty="0"/>
              <a:t>The firm’s quality risk assessments and responses</a:t>
            </a:r>
          </a:p>
          <a:p>
            <a:pPr lvl="1"/>
            <a:r>
              <a:rPr lang="en-US" dirty="0"/>
              <a:t>Monitoring must be risk-based and responsive to evolving firm circumstances.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AEE1E-1053-AB39-74A1-2253B88D99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A56AD-6FBE-0F29-BA3C-EEDA5A4CD80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EEEA70-8BB8-229B-5F8F-1C96A5E40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7722" y="1844969"/>
            <a:ext cx="4214278" cy="337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1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9CE84-6D3E-0EDE-4170-EAD9F401E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6AC9D-62FF-17BF-EBAC-A7B9B5E56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Engagement Inspections and Selection Considerations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752B5-3153-D3A0-70B4-89A9BF206D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69" y="1229710"/>
            <a:ext cx="7104713" cy="5145437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Engagement Inspections as Part of Monitoring</a:t>
            </a:r>
            <a:endParaRPr lang="en-US" dirty="0"/>
          </a:p>
          <a:p>
            <a:pPr lvl="1"/>
            <a:r>
              <a:rPr lang="en-US" dirty="0"/>
              <a:t>Firms should include inspections of completed engagements as part of their monitoring process.</a:t>
            </a:r>
          </a:p>
          <a:p>
            <a:r>
              <a:rPr lang="en-US" dirty="0"/>
              <a:t>Judgment is required in selecting:</a:t>
            </a:r>
          </a:p>
          <a:p>
            <a:pPr lvl="1"/>
            <a:r>
              <a:rPr lang="en-US" dirty="0"/>
              <a:t>Which engagements to inspect</a:t>
            </a:r>
          </a:p>
          <a:p>
            <a:pPr lvl="1"/>
            <a:r>
              <a:rPr lang="en-US" dirty="0"/>
              <a:t>Which engagement partners to include in inspection cycles</a:t>
            </a:r>
          </a:p>
          <a:p>
            <a:r>
              <a:rPr lang="en-US" b="1" dirty="0"/>
              <a:t>Selection Considerations May Include:</a:t>
            </a:r>
            <a:endParaRPr lang="en-US" dirty="0"/>
          </a:p>
          <a:p>
            <a:pPr lvl="1"/>
            <a:r>
              <a:rPr lang="en-US" dirty="0"/>
              <a:t>Quality risks associated with certain industries or complex engagements</a:t>
            </a:r>
          </a:p>
          <a:p>
            <a:pPr lvl="1"/>
            <a:r>
              <a:rPr lang="en-US" dirty="0"/>
              <a:t>The firm’s experience with particular types of engagements</a:t>
            </a:r>
          </a:p>
          <a:p>
            <a:pPr lvl="1"/>
            <a:r>
              <a:rPr lang="en-US" dirty="0"/>
              <a:t>The tenure and experience of the engagement partner</a:t>
            </a:r>
          </a:p>
          <a:p>
            <a:pPr lvl="1"/>
            <a:r>
              <a:rPr lang="en-US" dirty="0"/>
              <a:t>Results of prior inspections</a:t>
            </a:r>
          </a:p>
          <a:p>
            <a:pPr lvl="1"/>
            <a:r>
              <a:rPr lang="en-US" dirty="0"/>
              <a:t>Complaints or concerns related to a partner</a:t>
            </a:r>
          </a:p>
          <a:p>
            <a:pPr lvl="1"/>
            <a:r>
              <a:rPr lang="en-US" dirty="0"/>
              <a:t>Findings from external inspections</a:t>
            </a:r>
          </a:p>
          <a:p>
            <a:r>
              <a:rPr lang="en-US" b="1" dirty="0"/>
              <a:t>Cyclical Inspection Requirement</a:t>
            </a:r>
            <a:endParaRPr lang="en-US" dirty="0"/>
          </a:p>
          <a:p>
            <a:pPr lvl="1"/>
            <a:r>
              <a:rPr lang="en-US" dirty="0"/>
              <a:t>Firms should select at least one completed engagement for each engagement partner on a cyclical basis.</a:t>
            </a:r>
          </a:p>
          <a:p>
            <a:pPr lvl="1"/>
            <a:r>
              <a:rPr lang="en-US" dirty="0"/>
              <a:t>Certain issuer auditors may have additional monitoring requirements.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A partner with multiple engagements in emerging industries is selected for inspection due to increased complexity and higher assessed quality risk.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449CE-8D13-7234-6739-CB968F2F2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C2E0C2-DFCE-DD62-4EE3-A01829FA3FA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F5711-83F0-584C-C20E-532E1631C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13" y="1081619"/>
            <a:ext cx="4767118" cy="503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8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AF636-65D7-9B49-A717-F47271FCC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392C5-9164-AE9D-1102-DCFD64F2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27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Competence, Objectivity, and</a:t>
            </a:r>
            <a:br>
              <a:rPr lang="en-US" b="1" dirty="0"/>
            </a:br>
            <a:r>
              <a:rPr lang="en-US" b="1" dirty="0"/>
              <a:t> Effectiveness in Monitoring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391C1-D576-6ABB-1EB4-027922F17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432" y="1085482"/>
            <a:ext cx="7774082" cy="514543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Competence and Capability Requirements</a:t>
            </a:r>
            <a:endParaRPr lang="en-US" dirty="0"/>
          </a:p>
          <a:p>
            <a:r>
              <a:rPr lang="en-US" dirty="0"/>
              <a:t>Individuals performing monitoring activities must have:</a:t>
            </a:r>
          </a:p>
          <a:p>
            <a:pPr lvl="1"/>
            <a:r>
              <a:rPr lang="en-US" dirty="0"/>
              <a:t>Appropriate technical knowledge</a:t>
            </a:r>
          </a:p>
          <a:p>
            <a:pPr lvl="1"/>
            <a:r>
              <a:rPr lang="en-US" dirty="0"/>
              <a:t>Sufficient experience</a:t>
            </a:r>
          </a:p>
          <a:p>
            <a:pPr lvl="1"/>
            <a:r>
              <a:rPr lang="en-US" dirty="0"/>
              <a:t>Adequate time and authority to perform inspections effectively</a:t>
            </a:r>
          </a:p>
          <a:p>
            <a:pPr lvl="1"/>
            <a:r>
              <a:rPr lang="en-US" dirty="0"/>
              <a:t>Monitoring requires judgment and must be performed by qualified personnel.</a:t>
            </a:r>
          </a:p>
          <a:p>
            <a:r>
              <a:rPr lang="en-US" b="1" dirty="0"/>
              <a:t>Objectivity in Monitoring</a:t>
            </a:r>
            <a:endParaRPr lang="en-US" dirty="0"/>
          </a:p>
          <a:p>
            <a:r>
              <a:rPr lang="en-US" dirty="0"/>
              <a:t>Monitoring effectiveness is enhanced when:</a:t>
            </a:r>
          </a:p>
          <a:p>
            <a:pPr lvl="1"/>
            <a:r>
              <a:rPr lang="en-US" dirty="0"/>
              <a:t>The individuals performing inspections are not members of the engagement team, and</a:t>
            </a:r>
          </a:p>
          <a:p>
            <a:pPr lvl="1"/>
            <a:r>
              <a:rPr lang="en-US" dirty="0"/>
              <a:t>They are independent from the engagement under review.</a:t>
            </a:r>
          </a:p>
          <a:p>
            <a:pPr lvl="1"/>
            <a:r>
              <a:rPr lang="en-US" dirty="0"/>
              <a:t>Although quality management standards do not prohibit individuals from reviewing their own firm’s compliance, inspections performed by independent qualified individuals are generally more effective.</a:t>
            </a:r>
          </a:p>
          <a:p>
            <a:r>
              <a:rPr lang="en-US" b="1" dirty="0"/>
              <a:t>Example</a:t>
            </a:r>
            <a:endParaRPr lang="en-US" dirty="0"/>
          </a:p>
          <a:p>
            <a:r>
              <a:rPr lang="en-US" dirty="0"/>
              <a:t>If an engagement partner reviews their own completed engagement as part of monitoring, the review may lack objectivity. Assigning another experienced partner to perform the inspection increases reliability.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B7BC18-F1D3-D1AA-65D5-40E5F9675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BCB082-53E0-DB2D-F74F-D4B5AA75FE8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E71DE6-53E5-9563-6827-34C63956B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601" y="1468981"/>
            <a:ext cx="4626954" cy="409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9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C47D6-4F0D-EADA-5FB6-801216E52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E289B-D884-4005-9A01-E4026BCC8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16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Peer Review </a:t>
            </a:r>
            <a:br>
              <a:rPr lang="en-US" b="1" dirty="0"/>
            </a:br>
            <a:r>
              <a:rPr lang="en-US" b="1" dirty="0"/>
              <a:t>vs. Engagement Inspection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54348-1706-419D-F13A-1490B1AFB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130" y="1189343"/>
            <a:ext cx="8306024" cy="5145437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Understanding the Distinction</a:t>
            </a:r>
            <a:endParaRPr lang="en-US" dirty="0"/>
          </a:p>
          <a:p>
            <a:r>
              <a:rPr lang="en-US" dirty="0"/>
              <a:t>A peer review conducted under professional standards may, in certain circumstances, serve as a substitute for an engagement inspection due to similarities in overall objectives. </a:t>
            </a:r>
          </a:p>
          <a:p>
            <a:pPr lvl="1"/>
            <a:r>
              <a:rPr lang="en-US" dirty="0"/>
              <a:t>However, the two are not identical.</a:t>
            </a:r>
          </a:p>
          <a:p>
            <a:r>
              <a:rPr lang="en-US" b="1" dirty="0"/>
              <a:t>Key Differences</a:t>
            </a:r>
            <a:endParaRPr lang="en-US" dirty="0"/>
          </a:p>
          <a:p>
            <a:r>
              <a:rPr lang="en-US" dirty="0"/>
              <a:t>Although both evaluate quality,</a:t>
            </a:r>
          </a:p>
          <a:p>
            <a:pPr lvl="1"/>
            <a:r>
              <a:rPr lang="en-US" dirty="0"/>
              <a:t>Peer review is performed under peer review standards, and</a:t>
            </a:r>
          </a:p>
          <a:p>
            <a:pPr lvl="1"/>
            <a:r>
              <a:rPr lang="en-US" dirty="0"/>
              <a:t>Engagement inspections are performed as part of the firm’s monitoring activities under quality management standards.</a:t>
            </a:r>
          </a:p>
          <a:p>
            <a:r>
              <a:rPr lang="en-US" dirty="0"/>
              <a:t>Deficiencies identified must be evaluated according to the applicable framework because:</a:t>
            </a:r>
          </a:p>
          <a:p>
            <a:pPr lvl="1"/>
            <a:r>
              <a:rPr lang="en-US" dirty="0"/>
              <a:t>The definitions of findings and deficiencies differ, and</a:t>
            </a:r>
          </a:p>
          <a:p>
            <a:pPr lvl="1"/>
            <a:r>
              <a:rPr lang="en-US" dirty="0"/>
              <a:t>The purpose and application of results differ between the two processes.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F33A60-D8A4-6E94-A93D-DEBCF3954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484735-371A-BD4B-ED5B-AF194F3BD73B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B72C7E-1D3B-0BC8-345B-61A66A0A9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5402" y="1685988"/>
            <a:ext cx="2884108" cy="314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2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1F87C-E5B1-8AE0-22CD-D79A087C2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89A7-5127-77E7-49F7-A7AE5A9AD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216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Remediation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AD620-CB27-6051-8F3A-184F00784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130" y="1189343"/>
            <a:ext cx="7665730" cy="5145437"/>
          </a:xfrm>
        </p:spPr>
        <p:txBody>
          <a:bodyPr>
            <a:normAutofit/>
          </a:bodyPr>
          <a:lstStyle/>
          <a:p>
            <a:r>
              <a:rPr lang="en-US" dirty="0"/>
              <a:t>Finding problems is not enough.</a:t>
            </a:r>
          </a:p>
          <a:p>
            <a:r>
              <a:rPr lang="en-US" dirty="0"/>
              <a:t>If multiple teams fail at revenue documentation,</a:t>
            </a:r>
            <a:br>
              <a:rPr lang="en-US" dirty="0"/>
            </a:br>
            <a:r>
              <a:rPr lang="en-US" dirty="0"/>
              <a:t>the issue is systemic.</a:t>
            </a:r>
          </a:p>
          <a:p>
            <a:r>
              <a:rPr lang="en-US" dirty="0"/>
              <a:t>Root causes must be identified:</a:t>
            </a:r>
          </a:p>
          <a:p>
            <a:pPr lvl="1"/>
            <a:r>
              <a:rPr lang="en-US" dirty="0"/>
              <a:t>Training gaps?</a:t>
            </a:r>
          </a:p>
          <a:p>
            <a:pPr lvl="1"/>
            <a:r>
              <a:rPr lang="en-US" dirty="0"/>
              <a:t>Poor guidance?</a:t>
            </a:r>
          </a:p>
          <a:p>
            <a:pPr lvl="1"/>
            <a:r>
              <a:rPr lang="en-US" dirty="0"/>
              <a:t>Software flaws?</a:t>
            </a:r>
          </a:p>
          <a:p>
            <a:r>
              <a:rPr lang="en-US" dirty="0"/>
              <a:t>Then monitor again.</a:t>
            </a:r>
          </a:p>
          <a:p>
            <a:r>
              <a:rPr lang="en-US" dirty="0"/>
              <a:t>It’s a feedback loop.</a:t>
            </a:r>
          </a:p>
          <a:p>
            <a:r>
              <a:rPr lang="en-US" dirty="0"/>
              <a:t>A living system.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F3BA37-29BE-075A-37D0-2B2ABA167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40A3C72-2E02-100F-B746-0C015D064FB6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4F998E-3758-0143-3049-AD4420F13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420" y="1410519"/>
            <a:ext cx="5069802" cy="448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8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90873-7B21-9490-12D5-640D9EEF9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18242-C05C-F86E-36A4-BDE7E4082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709" y="26080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CPA Exam Emphasis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997A-EFEE-0B23-F20A-4CFDC075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25" y="1007604"/>
            <a:ext cx="8088876" cy="5145437"/>
          </a:xfrm>
        </p:spPr>
        <p:txBody>
          <a:bodyPr>
            <a:normAutofit/>
          </a:bodyPr>
          <a:lstStyle/>
          <a:p>
            <a:r>
              <a:rPr lang="en-US" dirty="0"/>
              <a:t>Candidates should understand: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Monitoring is risk-based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Engagement inspections are part of monitoring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Selection of engagements requires professional judgment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Prior deficiencies influence future monitoring design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Monitoring ensures that deficiencies are identified before they become systemic failures.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Whether monitoring personnel are sufficiently independent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The difference between peer review and internal inspection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The importance of objectivity in evaluating deficiencies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91A7F4-0361-16F1-04A6-BFFB37294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142EB2-17EE-14B9-0C96-B9FE5CD5D81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8013BD-4563-B04A-8DBA-B89D25239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666" y="1542438"/>
            <a:ext cx="3528115" cy="377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6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3EFDF-CC79-3CCE-2FF6-82CEA1A98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98FE1-08C5-93FC-1CF7-8E449F232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96" y="45985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Eight Components of a </a:t>
            </a:r>
            <a:br>
              <a:rPr lang="en-US" b="1" dirty="0"/>
            </a:br>
            <a:r>
              <a:rPr lang="en-US" b="1" dirty="0"/>
              <a:t>System of Quality Management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084EE-8E47-B6ED-DACE-1E3CD2B7A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549" y="1221025"/>
            <a:ext cx="8760406" cy="514543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Prior session:  System of Quality Management (SQM)</a:t>
            </a:r>
          </a:p>
          <a:p>
            <a:r>
              <a:rPr lang="en-US" dirty="0"/>
              <a:t>Audit quality does not happen by accident.</a:t>
            </a:r>
          </a:p>
          <a:p>
            <a:r>
              <a:rPr lang="en-US" dirty="0"/>
              <a:t> It is the result of a structured system designed to ensure that engagements are performed consistently, ethically, and in compliance with professional standards.</a:t>
            </a:r>
          </a:p>
          <a:p>
            <a:r>
              <a:rPr lang="en-US" dirty="0"/>
              <a:t>A System of Quality Management (SQM- the architect) is built on eight interrelated components that work together to promote consistent engagement quality and compliance with professional standards.</a:t>
            </a:r>
          </a:p>
          <a:p>
            <a:pPr lvl="1"/>
            <a:r>
              <a:rPr lang="en-US" dirty="0"/>
              <a:t>Internal Pluming of the audit firm </a:t>
            </a:r>
          </a:p>
          <a:p>
            <a:r>
              <a:rPr lang="en-US" dirty="0"/>
              <a:t>These components form the structural foundation of audit quality: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The Firm’s Risk Assessment Process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Governance and Leadership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Relevant Ethical Requirements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>
                <a:highlight>
                  <a:srgbClr val="FFFF00"/>
                </a:highlight>
              </a:rPr>
              <a:t>Acceptance and Continuance of Client Relationships and Specific Engagements</a:t>
            </a:r>
            <a:endParaRPr lang="en-US" dirty="0">
              <a:highlight>
                <a:srgbClr val="FFFF00"/>
              </a:highlight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Engagement Performance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Resources (people)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Information and Communication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Monitoring and Remediation Process</a:t>
            </a:r>
          </a:p>
          <a:p>
            <a:r>
              <a:rPr lang="en-US" dirty="0"/>
              <a:t>These components are not independent silos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b="1" dirty="0"/>
              <a:t>Integrated Framework</a:t>
            </a:r>
            <a:endParaRPr lang="en-US" dirty="0"/>
          </a:p>
          <a:p>
            <a:r>
              <a:rPr lang="en-US" dirty="0"/>
              <a:t> Each influences and supports the others. A weakness in one area—such as resources or ethical compliance—can impair the effectiveness of the entire system.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E715D-5EC7-D9ED-C0E9-B2DC9FA02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F51D08-D9AF-582D-FF52-D73AA49A6980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42A89B-9831-2DD2-AB86-8F47CBE8E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955" y="1557136"/>
            <a:ext cx="3106962" cy="447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CFE39-C1EE-DA3E-606D-5839007F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E6B3-256E-5186-C59B-513CF1DF8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MCQ from Farhatlectures.com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CB864-8F55-99CB-59E0-1955EECE7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8245349" cy="514543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A CPA firm establishes a quality objective requiring all significant accounting estimates to be reviewed by the engagement partner before report issuance. The firm then identifies a risk that inexperienced managers may fail to recognize complex estimation issues and responds by requiring mandatory consultation with a technical specialist.</a:t>
            </a:r>
          </a:p>
          <a:p>
            <a:r>
              <a:rPr lang="en-US" dirty="0"/>
              <a:t>This sequence best illustrates which aspect of the system of quality management?</a:t>
            </a:r>
          </a:p>
          <a:p>
            <a:pPr marL="0" indent="0">
              <a:buNone/>
            </a:pPr>
            <a:r>
              <a:rPr lang="en-US" dirty="0"/>
              <a:t>A. Monitoring and remediation</a:t>
            </a:r>
            <a:br>
              <a:rPr lang="en-US" dirty="0"/>
            </a:br>
            <a:r>
              <a:rPr lang="en-US" dirty="0"/>
              <a:t>B. Risk assessment process (objective → risk → response)</a:t>
            </a:r>
            <a:br>
              <a:rPr lang="en-US" dirty="0"/>
            </a:br>
            <a:r>
              <a:rPr lang="en-US" dirty="0"/>
              <a:t>C. Acceptance and continuance</a:t>
            </a:r>
            <a:br>
              <a:rPr lang="en-US" dirty="0"/>
            </a:br>
            <a:r>
              <a:rPr lang="en-US" dirty="0"/>
              <a:t>D. Personnel evaluation</a:t>
            </a:r>
          </a:p>
          <a:p>
            <a:r>
              <a:rPr lang="en-US" b="1" dirty="0"/>
              <a:t>B is correct</a:t>
            </a:r>
            <a:r>
              <a:rPr lang="en-US" dirty="0"/>
              <a:t> because the firm first establishes a quality objective, then identifies a quality risk, and finally designs a response—this is the core structure of the risk assessment process.</a:t>
            </a:r>
          </a:p>
          <a:p>
            <a:r>
              <a:rPr lang="en-US" b="1" dirty="0"/>
              <a:t>A is incorrect</a:t>
            </a:r>
            <a:r>
              <a:rPr lang="en-US" dirty="0"/>
              <a:t> because monitoring occurs after implementation to evaluate effectiveness.</a:t>
            </a:r>
          </a:p>
          <a:p>
            <a:r>
              <a:rPr lang="en-US" b="1" dirty="0"/>
              <a:t>C is incorrect</a:t>
            </a:r>
            <a:r>
              <a:rPr lang="en-US" dirty="0"/>
              <a:t> because the scenario does not involve client acceptance decisions.</a:t>
            </a:r>
          </a:p>
          <a:p>
            <a:r>
              <a:rPr lang="en-US" b="1" dirty="0"/>
              <a:t>D is incorrect</a:t>
            </a:r>
            <a:r>
              <a:rPr lang="en-US" dirty="0"/>
              <a:t> because while training may be involved, the core concept is risk identification and response.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40B93F-8F6D-8841-DCA3-007C54CDC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826C84-4086-4D65-4910-05355649D5C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8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3559</Words>
  <Application>Microsoft Office PowerPoint</Application>
  <PresentationFormat>Widescreen</PresentationFormat>
  <Paragraphs>379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Wingdings</vt:lpstr>
      <vt:lpstr>Office Theme</vt:lpstr>
      <vt:lpstr>The Eight Components of a  System of Quality Management  </vt:lpstr>
      <vt:lpstr>Engagement Performance Roles and Supervision (5 of 8) </vt:lpstr>
      <vt:lpstr>Professional Skepticism, Judgment,  and Consultation  </vt:lpstr>
      <vt:lpstr>Resolving Disagreements and  Ensuring Proper Documentation   </vt:lpstr>
      <vt:lpstr>Resources Foundation for Engagement Quality (6 of 8) </vt:lpstr>
      <vt:lpstr>Technological, Intellectual, and External Resources   </vt:lpstr>
      <vt:lpstr>Technological, Intellectual, and External Resources   </vt:lpstr>
      <vt:lpstr>Information Systems and Internal Communication Role of Information in Quality Management (7 of 8)  </vt:lpstr>
      <vt:lpstr>Information Flow Within and  Outside the Firm  </vt:lpstr>
      <vt:lpstr>Monitoring Activities and Remediation  Purpose and Scope (8 of 8)  </vt:lpstr>
      <vt:lpstr>Engagement Inspections and Selection Considerations  </vt:lpstr>
      <vt:lpstr>Competence, Objectivity, and  Effectiveness in Monitoring  </vt:lpstr>
      <vt:lpstr>Peer Review  vs. Engagement Inspection  </vt:lpstr>
      <vt:lpstr>Remediation   </vt:lpstr>
      <vt:lpstr>CPA Exam Emphasis  </vt:lpstr>
      <vt:lpstr>The Eight Components of a  System of Quality Management  </vt:lpstr>
      <vt:lpstr>MCQ from Farhatlectures.com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2026-02-14T01:07:51Z</dcterms:modified>
</cp:coreProperties>
</file>