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93" r:id="rId3"/>
    <p:sldId id="278" r:id="rId4"/>
    <p:sldId id="298" r:id="rId5"/>
    <p:sldId id="279" r:id="rId6"/>
    <p:sldId id="296" r:id="rId7"/>
    <p:sldId id="280" r:id="rId8"/>
    <p:sldId id="297" r:id="rId9"/>
    <p:sldId id="281" r:id="rId10"/>
    <p:sldId id="295" r:id="rId11"/>
    <p:sldId id="282" r:id="rId12"/>
    <p:sldId id="283" r:id="rId13"/>
    <p:sldId id="27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15E220-6382-4DDF-BCA6-A4C0F19B95C6}" v="282" dt="2026-02-12T15:23:46.8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56206" autoAdjust="0"/>
  </p:normalViewPr>
  <p:slideViewPr>
    <p:cSldViewPr snapToGrid="0">
      <p:cViewPr varScale="1">
        <p:scale>
          <a:sx n="46" d="100"/>
          <a:sy n="46" d="100"/>
        </p:scale>
        <p:origin x="1119" y="258"/>
      </p:cViewPr>
      <p:guideLst/>
    </p:cSldViewPr>
  </p:slideViewPr>
  <p:notesTextViewPr>
    <p:cViewPr>
      <p:scale>
        <a:sx n="3" d="2"/>
        <a:sy n="3" d="2"/>
      </p:scale>
      <p:origin x="-6" y="-18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1E7C843E-730C-4120-8DD6-7933E839B3AB}"/>
    <pc:docChg chg="undo custSel addSld delSld modSld">
      <pc:chgData name="mansour farhat" userId="bed7c5799dc45719" providerId="LiveId" clId="{1E7C843E-730C-4120-8DD6-7933E839B3AB}" dt="2026-02-12T15:23:49.483" v="1779" actId="1076"/>
      <pc:docMkLst>
        <pc:docMk/>
      </pc:docMkLst>
      <pc:sldChg chg="addSp delSp modSp new mod addAnim delAnim modAnim modNotesTx">
        <pc:chgData name="mansour farhat" userId="bed7c5799dc45719" providerId="LiveId" clId="{1E7C843E-730C-4120-8DD6-7933E839B3AB}" dt="2026-02-12T15:03:44.625" v="1772"/>
        <pc:sldMkLst>
          <pc:docMk/>
          <pc:sldMk cId="1158640858" sldId="257"/>
        </pc:sldMkLst>
        <pc:spChg chg="mod">
          <ac:chgData name="mansour farhat" userId="bed7c5799dc45719" providerId="LiveId" clId="{1E7C843E-730C-4120-8DD6-7933E839B3AB}" dt="2026-02-12T00:02:42.786" v="1195" actId="1076"/>
          <ac:spMkLst>
            <pc:docMk/>
            <pc:sldMk cId="1158640858" sldId="257"/>
            <ac:spMk id="2" creationId="{763A5FBF-B879-7A08-0454-94EBC95DFFBE}"/>
          </ac:spMkLst>
        </pc:spChg>
        <pc:spChg chg="mod">
          <ac:chgData name="mansour farhat" userId="bed7c5799dc45719" providerId="LiveId" clId="{1E7C843E-730C-4120-8DD6-7933E839B3AB}" dt="2026-02-12T14:56:17.919" v="1764"/>
          <ac:spMkLst>
            <pc:docMk/>
            <pc:sldMk cId="1158640858" sldId="257"/>
            <ac:spMk id="3" creationId="{8E593593-75C4-3249-249B-03F9D9227A47}"/>
          </ac:spMkLst>
        </pc:spChg>
        <pc:spChg chg="add del mod">
          <ac:chgData name="mansour farhat" userId="bed7c5799dc45719" providerId="LiveId" clId="{1E7C843E-730C-4120-8DD6-7933E839B3AB}" dt="2026-02-12T00:10:17.359" v="1293" actId="478"/>
          <ac:spMkLst>
            <pc:docMk/>
            <pc:sldMk cId="1158640858" sldId="257"/>
            <ac:spMk id="7" creationId="{EE60B6FA-650D-EEE1-B2E8-79BCF4656B18}"/>
          </ac:spMkLst>
        </pc:spChg>
        <pc:picChg chg="add mod">
          <ac:chgData name="mansour farhat" userId="bed7c5799dc45719" providerId="LiveId" clId="{1E7C843E-730C-4120-8DD6-7933E839B3AB}" dt="2026-02-12T14:58:14.109" v="1769" actId="1076"/>
          <ac:picMkLst>
            <pc:docMk/>
            <pc:sldMk cId="1158640858" sldId="257"/>
            <ac:picMk id="7" creationId="{4F4B929A-7D38-BB66-F90C-EFA4FD0041CC}"/>
          </ac:picMkLst>
        </pc:picChg>
        <pc:picChg chg="add del mod">
          <ac:chgData name="mansour farhat" userId="bed7c5799dc45719" providerId="LiveId" clId="{1E7C843E-730C-4120-8DD6-7933E839B3AB}" dt="2026-02-12T14:57:02.520" v="1765" actId="478"/>
          <ac:picMkLst>
            <pc:docMk/>
            <pc:sldMk cId="1158640858" sldId="257"/>
            <ac:picMk id="9" creationId="{2DC7D8ED-6B75-4C33-038B-F2D6BCD18F21}"/>
          </ac:picMkLst>
        </pc:picChg>
      </pc:sldChg>
      <pc:sldChg chg="modSp mod modAnim">
        <pc:chgData name="mansour farhat" userId="bed7c5799dc45719" providerId="LiveId" clId="{1E7C843E-730C-4120-8DD6-7933E839B3AB}" dt="2026-02-12T00:12:29.586" v="1299"/>
        <pc:sldMkLst>
          <pc:docMk/>
          <pc:sldMk cId="4167996265" sldId="277"/>
        </pc:sldMkLst>
        <pc:spChg chg="mod">
          <ac:chgData name="mansour farhat" userId="bed7c5799dc45719" providerId="LiveId" clId="{1E7C843E-730C-4120-8DD6-7933E839B3AB}" dt="2026-02-12T00:12:25.232" v="1298" actId="27636"/>
          <ac:spMkLst>
            <pc:docMk/>
            <pc:sldMk cId="4167996265" sldId="277"/>
            <ac:spMk id="8" creationId="{608CBAE0-9158-5D56-DE60-D3B27AFA5AE9}"/>
          </ac:spMkLst>
        </pc:spChg>
      </pc:sldChg>
      <pc:sldChg chg="addSp modSp mod addAnim delAnim modAnim modNotesTx">
        <pc:chgData name="mansour farhat" userId="bed7c5799dc45719" providerId="LiveId" clId="{1E7C843E-730C-4120-8DD6-7933E839B3AB}" dt="2026-02-12T15:12:46.819" v="1775"/>
        <pc:sldMkLst>
          <pc:docMk/>
          <pc:sldMk cId="1921399950" sldId="278"/>
        </pc:sldMkLst>
        <pc:spChg chg="mod">
          <ac:chgData name="mansour farhat" userId="bed7c5799dc45719" providerId="LiveId" clId="{1E7C843E-730C-4120-8DD6-7933E839B3AB}" dt="2026-02-12T14:39:09.062" v="1656" actId="20577"/>
          <ac:spMkLst>
            <pc:docMk/>
            <pc:sldMk cId="1921399950" sldId="278"/>
            <ac:spMk id="2" creationId="{0D097E14-B743-6C0C-C540-D9735B831BDF}"/>
          </ac:spMkLst>
        </pc:spChg>
        <pc:spChg chg="mod">
          <ac:chgData name="mansour farhat" userId="bed7c5799dc45719" providerId="LiveId" clId="{1E7C843E-730C-4120-8DD6-7933E839B3AB}" dt="2026-02-12T14:39:44.742" v="1659"/>
          <ac:spMkLst>
            <pc:docMk/>
            <pc:sldMk cId="1921399950" sldId="278"/>
            <ac:spMk id="3" creationId="{0AA37290-60AE-4C63-8918-DC3F3BA2B653}"/>
          </ac:spMkLst>
        </pc:spChg>
        <pc:picChg chg="add mod">
          <ac:chgData name="mansour farhat" userId="bed7c5799dc45719" providerId="LiveId" clId="{1E7C843E-730C-4120-8DD6-7933E839B3AB}" dt="2026-02-12T14:39:04.144" v="1654" actId="1076"/>
          <ac:picMkLst>
            <pc:docMk/>
            <pc:sldMk cId="1921399950" sldId="278"/>
            <ac:picMk id="7" creationId="{41BE9360-AB32-E974-CF0E-2113CEBB3289}"/>
          </ac:picMkLst>
        </pc:picChg>
      </pc:sldChg>
      <pc:sldChg chg="addSp modSp mod modAnim modNotesTx">
        <pc:chgData name="mansour farhat" userId="bed7c5799dc45719" providerId="LiveId" clId="{1E7C843E-730C-4120-8DD6-7933E839B3AB}" dt="2026-02-12T14:41:26.235" v="1673" actId="27636"/>
        <pc:sldMkLst>
          <pc:docMk/>
          <pc:sldMk cId="2942021381" sldId="279"/>
        </pc:sldMkLst>
        <pc:spChg chg="mod">
          <ac:chgData name="mansour farhat" userId="bed7c5799dc45719" providerId="LiveId" clId="{1E7C843E-730C-4120-8DD6-7933E839B3AB}" dt="2026-02-12T00:35:49.726" v="1415" actId="20577"/>
          <ac:spMkLst>
            <pc:docMk/>
            <pc:sldMk cId="2942021381" sldId="279"/>
            <ac:spMk id="2" creationId="{8BAF1C5D-8FEB-0D7A-9004-D8461F3D0C2A}"/>
          </ac:spMkLst>
        </pc:spChg>
        <pc:spChg chg="mod">
          <ac:chgData name="mansour farhat" userId="bed7c5799dc45719" providerId="LiveId" clId="{1E7C843E-730C-4120-8DD6-7933E839B3AB}" dt="2026-02-12T14:41:26.235" v="1673" actId="27636"/>
          <ac:spMkLst>
            <pc:docMk/>
            <pc:sldMk cId="2942021381" sldId="279"/>
            <ac:spMk id="3" creationId="{C169FDDA-71B0-CDA0-86D6-AF3E1E5A874F}"/>
          </ac:spMkLst>
        </pc:spChg>
        <pc:picChg chg="add mod">
          <ac:chgData name="mansour farhat" userId="bed7c5799dc45719" providerId="LiveId" clId="{1E7C843E-730C-4120-8DD6-7933E839B3AB}" dt="2026-02-12T00:50:15.336" v="1526" actId="14100"/>
          <ac:picMkLst>
            <pc:docMk/>
            <pc:sldMk cId="2942021381" sldId="279"/>
            <ac:picMk id="7" creationId="{24E68ABD-8FA9-C5A2-D67F-A4A124AC559A}"/>
          </ac:picMkLst>
        </pc:picChg>
      </pc:sldChg>
      <pc:sldChg chg="addSp modSp mod modAnim modNotesTx">
        <pc:chgData name="mansour farhat" userId="bed7c5799dc45719" providerId="LiveId" clId="{1E7C843E-730C-4120-8DD6-7933E839B3AB}" dt="2026-02-12T14:46:12.745" v="1730" actId="20577"/>
        <pc:sldMkLst>
          <pc:docMk/>
          <pc:sldMk cId="3365748855" sldId="280"/>
        </pc:sldMkLst>
        <pc:spChg chg="mod">
          <ac:chgData name="mansour farhat" userId="bed7c5799dc45719" providerId="LiveId" clId="{1E7C843E-730C-4120-8DD6-7933E839B3AB}" dt="2026-02-12T00:04:32.789" v="1229" actId="1076"/>
          <ac:spMkLst>
            <pc:docMk/>
            <pc:sldMk cId="3365748855" sldId="280"/>
            <ac:spMk id="2" creationId="{9D2C7FAB-7791-EC2F-65FC-7B508DE47469}"/>
          </ac:spMkLst>
        </pc:spChg>
        <pc:spChg chg="mod">
          <ac:chgData name="mansour farhat" userId="bed7c5799dc45719" providerId="LiveId" clId="{1E7C843E-730C-4120-8DD6-7933E839B3AB}" dt="2026-02-12T14:45:43.897" v="1728" actId="13926"/>
          <ac:spMkLst>
            <pc:docMk/>
            <pc:sldMk cId="3365748855" sldId="280"/>
            <ac:spMk id="3" creationId="{CF14C249-5869-594D-1B49-C389B6F8FEE7}"/>
          </ac:spMkLst>
        </pc:spChg>
        <pc:picChg chg="add mod">
          <ac:chgData name="mansour farhat" userId="bed7c5799dc45719" providerId="LiveId" clId="{1E7C843E-730C-4120-8DD6-7933E839B3AB}" dt="2026-02-12T01:10:06.509" v="1545" actId="1076"/>
          <ac:picMkLst>
            <pc:docMk/>
            <pc:sldMk cId="3365748855" sldId="280"/>
            <ac:picMk id="7" creationId="{BEE8A295-EE42-7082-EA9F-6B6F3C5B4C73}"/>
          </ac:picMkLst>
        </pc:picChg>
      </pc:sldChg>
      <pc:sldChg chg="addSp modSp mod modAnim">
        <pc:chgData name="mansour farhat" userId="bed7c5799dc45719" providerId="LiveId" clId="{1E7C843E-730C-4120-8DD6-7933E839B3AB}" dt="2026-02-12T01:11:49.861" v="1551" actId="27636"/>
        <pc:sldMkLst>
          <pc:docMk/>
          <pc:sldMk cId="2891703602" sldId="281"/>
        </pc:sldMkLst>
        <pc:spChg chg="mod">
          <ac:chgData name="mansour farhat" userId="bed7c5799dc45719" providerId="LiveId" clId="{1E7C843E-730C-4120-8DD6-7933E839B3AB}" dt="2026-02-12T00:05:31.142" v="1234" actId="1076"/>
          <ac:spMkLst>
            <pc:docMk/>
            <pc:sldMk cId="2891703602" sldId="281"/>
            <ac:spMk id="2" creationId="{81F53C99-3244-B558-ED6F-70958EC30922}"/>
          </ac:spMkLst>
        </pc:spChg>
        <pc:spChg chg="mod">
          <ac:chgData name="mansour farhat" userId="bed7c5799dc45719" providerId="LiveId" clId="{1E7C843E-730C-4120-8DD6-7933E839B3AB}" dt="2026-02-12T01:11:49.861" v="1551" actId="27636"/>
          <ac:spMkLst>
            <pc:docMk/>
            <pc:sldMk cId="2891703602" sldId="281"/>
            <ac:spMk id="3" creationId="{189FDB00-5A88-10E1-5E94-DDBC9E42A174}"/>
          </ac:spMkLst>
        </pc:spChg>
        <pc:picChg chg="add mod">
          <ac:chgData name="mansour farhat" userId="bed7c5799dc45719" providerId="LiveId" clId="{1E7C843E-730C-4120-8DD6-7933E839B3AB}" dt="2026-02-12T00:25:46.933" v="1355" actId="1076"/>
          <ac:picMkLst>
            <pc:docMk/>
            <pc:sldMk cId="2891703602" sldId="281"/>
            <ac:picMk id="7" creationId="{894DABF4-BDEA-2199-7913-FD61A66EF09D}"/>
          </ac:picMkLst>
        </pc:picChg>
      </pc:sldChg>
      <pc:sldChg chg="addSp modSp mod modAnim">
        <pc:chgData name="mansour farhat" userId="bed7c5799dc45719" providerId="LiveId" clId="{1E7C843E-730C-4120-8DD6-7933E839B3AB}" dt="2026-02-12T15:23:49.483" v="1779" actId="1076"/>
        <pc:sldMkLst>
          <pc:docMk/>
          <pc:sldMk cId="719206253" sldId="282"/>
        </pc:sldMkLst>
        <pc:spChg chg="mod">
          <ac:chgData name="mansour farhat" userId="bed7c5799dc45719" providerId="LiveId" clId="{1E7C843E-730C-4120-8DD6-7933E839B3AB}" dt="2026-02-12T15:23:49.483" v="1779" actId="1076"/>
          <ac:spMkLst>
            <pc:docMk/>
            <pc:sldMk cId="719206253" sldId="282"/>
            <ac:spMk id="2" creationId="{E206C8CC-FE79-CFCF-56F5-EA0D197AD798}"/>
          </ac:spMkLst>
        </pc:spChg>
        <pc:spChg chg="mod">
          <ac:chgData name="mansour farhat" userId="bed7c5799dc45719" providerId="LiveId" clId="{1E7C843E-730C-4120-8DD6-7933E839B3AB}" dt="2026-02-12T15:22:30.334" v="1776" actId="6549"/>
          <ac:spMkLst>
            <pc:docMk/>
            <pc:sldMk cId="719206253" sldId="282"/>
            <ac:spMk id="3" creationId="{0298F5BB-EF7C-885A-E906-77F46AC2309A}"/>
          </ac:spMkLst>
        </pc:spChg>
        <pc:picChg chg="add mod">
          <ac:chgData name="mansour farhat" userId="bed7c5799dc45719" providerId="LiveId" clId="{1E7C843E-730C-4120-8DD6-7933E839B3AB}" dt="2026-02-12T00:26:58.438" v="1369" actId="1076"/>
          <ac:picMkLst>
            <pc:docMk/>
            <pc:sldMk cId="719206253" sldId="282"/>
            <ac:picMk id="7" creationId="{6C2E3F8B-9F27-2514-A2D6-7FCB0B2AB227}"/>
          </ac:picMkLst>
        </pc:picChg>
      </pc:sldChg>
      <pc:sldChg chg="addSp modSp mod modAnim">
        <pc:chgData name="mansour farhat" userId="bed7c5799dc45719" providerId="LiveId" clId="{1E7C843E-730C-4120-8DD6-7933E839B3AB}" dt="2026-02-12T15:23:02.678" v="1777" actId="15"/>
        <pc:sldMkLst>
          <pc:docMk/>
          <pc:sldMk cId="3713702448" sldId="283"/>
        </pc:sldMkLst>
        <pc:spChg chg="mod">
          <ac:chgData name="mansour farhat" userId="bed7c5799dc45719" providerId="LiveId" clId="{1E7C843E-730C-4120-8DD6-7933E839B3AB}" dt="2026-02-12T01:12:19.796" v="1554" actId="1076"/>
          <ac:spMkLst>
            <pc:docMk/>
            <pc:sldMk cId="3713702448" sldId="283"/>
            <ac:spMk id="2" creationId="{9E999EDC-AFF7-F859-1F2B-749C024D1414}"/>
          </ac:spMkLst>
        </pc:spChg>
        <pc:spChg chg="mod">
          <ac:chgData name="mansour farhat" userId="bed7c5799dc45719" providerId="LiveId" clId="{1E7C843E-730C-4120-8DD6-7933E839B3AB}" dt="2026-02-12T15:23:02.678" v="1777" actId="15"/>
          <ac:spMkLst>
            <pc:docMk/>
            <pc:sldMk cId="3713702448" sldId="283"/>
            <ac:spMk id="3" creationId="{F2C47F8D-91B7-B481-5703-C1B76E924108}"/>
          </ac:spMkLst>
        </pc:spChg>
        <pc:picChg chg="add mod">
          <ac:chgData name="mansour farhat" userId="bed7c5799dc45719" providerId="LiveId" clId="{1E7C843E-730C-4120-8DD6-7933E839B3AB}" dt="2026-02-12T01:12:21.373" v="1555" actId="1076"/>
          <ac:picMkLst>
            <pc:docMk/>
            <pc:sldMk cId="3713702448" sldId="283"/>
            <ac:picMk id="7" creationId="{A729A99B-664E-BC33-884A-739F556A7041}"/>
          </ac:picMkLst>
        </pc:picChg>
      </pc:sldChg>
      <pc:sldChg chg="del">
        <pc:chgData name="mansour farhat" userId="bed7c5799dc45719" providerId="LiveId" clId="{1E7C843E-730C-4120-8DD6-7933E839B3AB}" dt="2026-02-12T00:12:32.151" v="1300" actId="47"/>
        <pc:sldMkLst>
          <pc:docMk/>
          <pc:sldMk cId="782286712" sldId="284"/>
        </pc:sldMkLst>
      </pc:sldChg>
      <pc:sldChg chg="del">
        <pc:chgData name="mansour farhat" userId="bed7c5799dc45719" providerId="LiveId" clId="{1E7C843E-730C-4120-8DD6-7933E839B3AB}" dt="2026-02-12T00:10:32.934" v="1294" actId="47"/>
        <pc:sldMkLst>
          <pc:docMk/>
          <pc:sldMk cId="2058388713" sldId="285"/>
        </pc:sldMkLst>
      </pc:sldChg>
      <pc:sldChg chg="del">
        <pc:chgData name="mansour farhat" userId="bed7c5799dc45719" providerId="LiveId" clId="{1E7C843E-730C-4120-8DD6-7933E839B3AB}" dt="2026-02-12T00:10:32.934" v="1294" actId="47"/>
        <pc:sldMkLst>
          <pc:docMk/>
          <pc:sldMk cId="4192718386" sldId="286"/>
        </pc:sldMkLst>
      </pc:sldChg>
      <pc:sldChg chg="del">
        <pc:chgData name="mansour farhat" userId="bed7c5799dc45719" providerId="LiveId" clId="{1E7C843E-730C-4120-8DD6-7933E839B3AB}" dt="2026-02-12T00:10:32.934" v="1294" actId="47"/>
        <pc:sldMkLst>
          <pc:docMk/>
          <pc:sldMk cId="1625850815" sldId="287"/>
        </pc:sldMkLst>
      </pc:sldChg>
      <pc:sldChg chg="del">
        <pc:chgData name="mansour farhat" userId="bed7c5799dc45719" providerId="LiveId" clId="{1E7C843E-730C-4120-8DD6-7933E839B3AB}" dt="2026-02-12T00:10:32.934" v="1294" actId="47"/>
        <pc:sldMkLst>
          <pc:docMk/>
          <pc:sldMk cId="3887284522" sldId="288"/>
        </pc:sldMkLst>
      </pc:sldChg>
      <pc:sldChg chg="del">
        <pc:chgData name="mansour farhat" userId="bed7c5799dc45719" providerId="LiveId" clId="{1E7C843E-730C-4120-8DD6-7933E839B3AB}" dt="2026-02-12T00:10:32.934" v="1294" actId="47"/>
        <pc:sldMkLst>
          <pc:docMk/>
          <pc:sldMk cId="3015862183" sldId="289"/>
        </pc:sldMkLst>
      </pc:sldChg>
      <pc:sldChg chg="del">
        <pc:chgData name="mansour farhat" userId="bed7c5799dc45719" providerId="LiveId" clId="{1E7C843E-730C-4120-8DD6-7933E839B3AB}" dt="2026-02-12T00:10:32.934" v="1294" actId="47"/>
        <pc:sldMkLst>
          <pc:docMk/>
          <pc:sldMk cId="3042883900" sldId="290"/>
        </pc:sldMkLst>
      </pc:sldChg>
      <pc:sldChg chg="del">
        <pc:chgData name="mansour farhat" userId="bed7c5799dc45719" providerId="LiveId" clId="{1E7C843E-730C-4120-8DD6-7933E839B3AB}" dt="2026-02-12T00:10:32.934" v="1294" actId="47"/>
        <pc:sldMkLst>
          <pc:docMk/>
          <pc:sldMk cId="3654293548" sldId="291"/>
        </pc:sldMkLst>
      </pc:sldChg>
      <pc:sldChg chg="del">
        <pc:chgData name="mansour farhat" userId="bed7c5799dc45719" providerId="LiveId" clId="{1E7C843E-730C-4120-8DD6-7933E839B3AB}" dt="2026-02-12T00:10:32.934" v="1294" actId="47"/>
        <pc:sldMkLst>
          <pc:docMk/>
          <pc:sldMk cId="1363627584" sldId="292"/>
        </pc:sldMkLst>
      </pc:sldChg>
      <pc:sldChg chg="addSp modSp add mod modAnim modNotesTx">
        <pc:chgData name="mansour farhat" userId="bed7c5799dc45719" providerId="LiveId" clId="{1E7C843E-730C-4120-8DD6-7933E839B3AB}" dt="2026-02-12T15:10:36.113" v="1773"/>
        <pc:sldMkLst>
          <pc:docMk/>
          <pc:sldMk cId="3955854678" sldId="293"/>
        </pc:sldMkLst>
        <pc:spChg chg="mod">
          <ac:chgData name="mansour farhat" userId="bed7c5799dc45719" providerId="LiveId" clId="{1E7C843E-730C-4120-8DD6-7933E839B3AB}" dt="2026-02-12T14:58:28.787" v="1770" actId="1076"/>
          <ac:spMkLst>
            <pc:docMk/>
            <pc:sldMk cId="3955854678" sldId="293"/>
            <ac:spMk id="2" creationId="{B98A2C31-A34D-BC09-2482-30D88AB8FF49}"/>
          </ac:spMkLst>
        </pc:spChg>
        <pc:spChg chg="mod">
          <ac:chgData name="mansour farhat" userId="bed7c5799dc45719" providerId="LiveId" clId="{1E7C843E-730C-4120-8DD6-7933E839B3AB}" dt="2026-02-12T14:38:30.575" v="1638" actId="20577"/>
          <ac:spMkLst>
            <pc:docMk/>
            <pc:sldMk cId="3955854678" sldId="293"/>
            <ac:spMk id="3" creationId="{8635F700-C5AA-B364-8B85-D893A7CA88C2}"/>
          </ac:spMkLst>
        </pc:spChg>
        <pc:picChg chg="add mod">
          <ac:chgData name="mansour farhat" userId="bed7c5799dc45719" providerId="LiveId" clId="{1E7C843E-730C-4120-8DD6-7933E839B3AB}" dt="2026-02-12T00:34:24.806" v="1390" actId="1076"/>
          <ac:picMkLst>
            <pc:docMk/>
            <pc:sldMk cId="3955854678" sldId="293"/>
            <ac:picMk id="7" creationId="{A3022312-84A4-AA46-7E57-9C2AB0648C7B}"/>
          </ac:picMkLst>
        </pc:picChg>
      </pc:sldChg>
      <pc:sldChg chg="addSp modSp add del mod modAnim">
        <pc:chgData name="mansour farhat" userId="bed7c5799dc45719" providerId="LiveId" clId="{1E7C843E-730C-4120-8DD6-7933E839B3AB}" dt="2026-02-12T01:04:54.366" v="1538" actId="47"/>
        <pc:sldMkLst>
          <pc:docMk/>
          <pc:sldMk cId="1148400273" sldId="294"/>
        </pc:sldMkLst>
        <pc:spChg chg="mod">
          <ac:chgData name="mansour farhat" userId="bed7c5799dc45719" providerId="LiveId" clId="{1E7C843E-730C-4120-8DD6-7933E839B3AB}" dt="2026-02-12T00:07:47.383" v="1261"/>
          <ac:spMkLst>
            <pc:docMk/>
            <pc:sldMk cId="1148400273" sldId="294"/>
            <ac:spMk id="2" creationId="{2A48E1C1-1160-249A-1179-E5E623E1483C}"/>
          </ac:spMkLst>
        </pc:spChg>
        <pc:spChg chg="mod">
          <ac:chgData name="mansour farhat" userId="bed7c5799dc45719" providerId="LiveId" clId="{1E7C843E-730C-4120-8DD6-7933E839B3AB}" dt="2026-02-12T01:03:42.131" v="1534" actId="14100"/>
          <ac:spMkLst>
            <pc:docMk/>
            <pc:sldMk cId="1148400273" sldId="294"/>
            <ac:spMk id="3" creationId="{F87C0163-A576-3861-A902-31976349A676}"/>
          </ac:spMkLst>
        </pc:spChg>
        <pc:picChg chg="add mod">
          <ac:chgData name="mansour farhat" userId="bed7c5799dc45719" providerId="LiveId" clId="{1E7C843E-730C-4120-8DD6-7933E839B3AB}" dt="2026-02-12T01:03:45.934" v="1537" actId="1076"/>
          <ac:picMkLst>
            <pc:docMk/>
            <pc:sldMk cId="1148400273" sldId="294"/>
            <ac:picMk id="7" creationId="{7D438B1C-7F1C-7B46-5566-5A9C1988879E}"/>
          </ac:picMkLst>
        </pc:picChg>
      </pc:sldChg>
      <pc:sldChg chg="addSp modSp add mod addAnim delAnim modAnim">
        <pc:chgData name="mansour farhat" userId="bed7c5799dc45719" providerId="LiveId" clId="{1E7C843E-730C-4120-8DD6-7933E839B3AB}" dt="2026-02-12T01:12:01.367" v="1553" actId="1076"/>
        <pc:sldMkLst>
          <pc:docMk/>
          <pc:sldMk cId="814358132" sldId="295"/>
        </pc:sldMkLst>
        <pc:spChg chg="mod">
          <ac:chgData name="mansour farhat" userId="bed7c5799dc45719" providerId="LiveId" clId="{1E7C843E-730C-4120-8DD6-7933E839B3AB}" dt="2026-02-12T00:09:20.144" v="1290"/>
          <ac:spMkLst>
            <pc:docMk/>
            <pc:sldMk cId="814358132" sldId="295"/>
            <ac:spMk id="2" creationId="{8BBCADDA-87DB-F6BA-5961-875F4A561264}"/>
          </ac:spMkLst>
        </pc:spChg>
        <pc:spChg chg="mod">
          <ac:chgData name="mansour farhat" userId="bed7c5799dc45719" providerId="LiveId" clId="{1E7C843E-730C-4120-8DD6-7933E839B3AB}" dt="2026-02-12T01:11:59.829" v="1552" actId="14100"/>
          <ac:spMkLst>
            <pc:docMk/>
            <pc:sldMk cId="814358132" sldId="295"/>
            <ac:spMk id="3" creationId="{CFD17079-2D8A-2F18-4AB5-9B0E40BAB74E}"/>
          </ac:spMkLst>
        </pc:spChg>
        <pc:picChg chg="add mod">
          <ac:chgData name="mansour farhat" userId="bed7c5799dc45719" providerId="LiveId" clId="{1E7C843E-730C-4120-8DD6-7933E839B3AB}" dt="2026-02-12T01:12:01.367" v="1553" actId="1076"/>
          <ac:picMkLst>
            <pc:docMk/>
            <pc:sldMk cId="814358132" sldId="295"/>
            <ac:picMk id="7" creationId="{BECBCCFB-76B5-DA56-2C7F-033E8C06A5B8}"/>
          </ac:picMkLst>
        </pc:picChg>
      </pc:sldChg>
      <pc:sldChg chg="modSp add del mod addAnim delAnim">
        <pc:chgData name="mansour farhat" userId="bed7c5799dc45719" providerId="LiveId" clId="{1E7C843E-730C-4120-8DD6-7933E839B3AB}" dt="2026-02-12T00:05:54.642" v="1241" actId="2890"/>
        <pc:sldMkLst>
          <pc:docMk/>
          <pc:sldMk cId="1870553610" sldId="295"/>
        </pc:sldMkLst>
        <pc:spChg chg="mod">
          <ac:chgData name="mansour farhat" userId="bed7c5799dc45719" providerId="LiveId" clId="{1E7C843E-730C-4120-8DD6-7933E839B3AB}" dt="2026-02-12T00:05:54.085" v="1240" actId="21"/>
          <ac:spMkLst>
            <pc:docMk/>
            <pc:sldMk cId="1870553610" sldId="295"/>
            <ac:spMk id="3" creationId="{5FFB30A5-EA52-9CE8-6942-91A273871EA5}"/>
          </ac:spMkLst>
        </pc:spChg>
      </pc:sldChg>
      <pc:sldChg chg="addSp modSp add mod modAnim">
        <pc:chgData name="mansour farhat" userId="bed7c5799dc45719" providerId="LiveId" clId="{1E7C843E-730C-4120-8DD6-7933E839B3AB}" dt="2026-02-12T00:50:24.367" v="1530" actId="1076"/>
        <pc:sldMkLst>
          <pc:docMk/>
          <pc:sldMk cId="1856658144" sldId="296"/>
        </pc:sldMkLst>
        <pc:spChg chg="mod">
          <ac:chgData name="mansour farhat" userId="bed7c5799dc45719" providerId="LiveId" clId="{1E7C843E-730C-4120-8DD6-7933E839B3AB}" dt="2026-02-12T00:08:40.210" v="1283" actId="1076"/>
          <ac:spMkLst>
            <pc:docMk/>
            <pc:sldMk cId="1856658144" sldId="296"/>
            <ac:spMk id="2" creationId="{A1C4453B-00C2-5ED3-199F-8BF39946C37B}"/>
          </ac:spMkLst>
        </pc:spChg>
        <pc:spChg chg="mod">
          <ac:chgData name="mansour farhat" userId="bed7c5799dc45719" providerId="LiveId" clId="{1E7C843E-730C-4120-8DD6-7933E839B3AB}" dt="2026-02-12T00:50:24.367" v="1530" actId="1076"/>
          <ac:spMkLst>
            <pc:docMk/>
            <pc:sldMk cId="1856658144" sldId="296"/>
            <ac:spMk id="3" creationId="{44C06294-B15E-9CAA-A104-BC5CA2323478}"/>
          </ac:spMkLst>
        </pc:spChg>
        <pc:picChg chg="add mod">
          <ac:chgData name="mansour farhat" userId="bed7c5799dc45719" providerId="LiveId" clId="{1E7C843E-730C-4120-8DD6-7933E839B3AB}" dt="2026-02-12T00:50:21.883" v="1529" actId="1076"/>
          <ac:picMkLst>
            <pc:docMk/>
            <pc:sldMk cId="1856658144" sldId="296"/>
            <ac:picMk id="7" creationId="{142FE26F-15AA-5ED2-AD9E-4F55D5B4EC75}"/>
          </ac:picMkLst>
        </pc:picChg>
      </pc:sldChg>
      <pc:sldChg chg="addSp modSp add mod modAnim modNotesTx">
        <pc:chgData name="mansour farhat" userId="bed7c5799dc45719" providerId="LiveId" clId="{1E7C843E-730C-4120-8DD6-7933E839B3AB}" dt="2026-02-12T14:47:11.247" v="1731" actId="20577"/>
        <pc:sldMkLst>
          <pc:docMk/>
          <pc:sldMk cId="1637964137" sldId="297"/>
        </pc:sldMkLst>
        <pc:spChg chg="mod">
          <ac:chgData name="mansour farhat" userId="bed7c5799dc45719" providerId="LiveId" clId="{1E7C843E-730C-4120-8DD6-7933E839B3AB}" dt="2026-02-12T00:48:04.310" v="1507" actId="1076"/>
          <ac:spMkLst>
            <pc:docMk/>
            <pc:sldMk cId="1637964137" sldId="297"/>
            <ac:spMk id="2" creationId="{AAA719B7-C16D-6B43-1452-361E7547C2E8}"/>
          </ac:spMkLst>
        </pc:spChg>
        <pc:spChg chg="mod">
          <ac:chgData name="mansour farhat" userId="bed7c5799dc45719" providerId="LiveId" clId="{1E7C843E-730C-4120-8DD6-7933E839B3AB}" dt="2026-02-12T01:11:21.417" v="1549" actId="15"/>
          <ac:spMkLst>
            <pc:docMk/>
            <pc:sldMk cId="1637964137" sldId="297"/>
            <ac:spMk id="3" creationId="{977C9B8F-A7B6-8AA4-97D1-9C25EBCD2065}"/>
          </ac:spMkLst>
        </pc:spChg>
        <pc:picChg chg="add mod">
          <ac:chgData name="mansour farhat" userId="bed7c5799dc45719" providerId="LiveId" clId="{1E7C843E-730C-4120-8DD6-7933E839B3AB}" dt="2026-02-12T00:25:05.493" v="1350" actId="1076"/>
          <ac:picMkLst>
            <pc:docMk/>
            <pc:sldMk cId="1637964137" sldId="297"/>
            <ac:picMk id="6" creationId="{BF884939-1915-B23D-EF59-3FAA39FD21A9}"/>
          </ac:picMkLst>
        </pc:picChg>
      </pc:sldChg>
      <pc:sldChg chg="addSp delSp modSp add mod addAnim delAnim modAnim">
        <pc:chgData name="mansour farhat" userId="bed7c5799dc45719" providerId="LiveId" clId="{1E7C843E-730C-4120-8DD6-7933E839B3AB}" dt="2026-02-12T14:44:41.014" v="1726" actId="1076"/>
        <pc:sldMkLst>
          <pc:docMk/>
          <pc:sldMk cId="521665711" sldId="298"/>
        </pc:sldMkLst>
        <pc:spChg chg="add del mod">
          <ac:chgData name="mansour farhat" userId="bed7c5799dc45719" providerId="LiveId" clId="{1E7C843E-730C-4120-8DD6-7933E839B3AB}" dt="2026-02-12T00:46:08.217" v="1483" actId="1076"/>
          <ac:spMkLst>
            <pc:docMk/>
            <pc:sldMk cId="521665711" sldId="298"/>
            <ac:spMk id="2" creationId="{F5D32B1B-201A-1A46-2469-3A7241086D4F}"/>
          </ac:spMkLst>
        </pc:spChg>
        <pc:spChg chg="mod">
          <ac:chgData name="mansour farhat" userId="bed7c5799dc45719" providerId="LiveId" clId="{1E7C843E-730C-4120-8DD6-7933E839B3AB}" dt="2026-02-12T14:43:02.797" v="1725" actId="15"/>
          <ac:spMkLst>
            <pc:docMk/>
            <pc:sldMk cId="521665711" sldId="298"/>
            <ac:spMk id="3" creationId="{56AEF106-0EDD-8820-8895-D065105EDBD4}"/>
          </ac:spMkLst>
        </pc:spChg>
        <pc:spChg chg="add del mod">
          <ac:chgData name="mansour farhat" userId="bed7c5799dc45719" providerId="LiveId" clId="{1E7C843E-730C-4120-8DD6-7933E839B3AB}" dt="2026-02-12T00:45:46.938" v="1469" actId="21"/>
          <ac:spMkLst>
            <pc:docMk/>
            <pc:sldMk cId="521665711" sldId="298"/>
            <ac:spMk id="8" creationId="{6CDBC600-C903-B317-2EAE-9051DFB0B2AC}"/>
          </ac:spMkLst>
        </pc:spChg>
        <pc:spChg chg="add mod">
          <ac:chgData name="mansour farhat" userId="bed7c5799dc45719" providerId="LiveId" clId="{1E7C843E-730C-4120-8DD6-7933E839B3AB}" dt="2026-02-12T00:45:54.738" v="1476"/>
          <ac:spMkLst>
            <pc:docMk/>
            <pc:sldMk cId="521665711" sldId="298"/>
            <ac:spMk id="9" creationId="{F5D32B1B-201A-1A46-2469-3A7241086D4F}"/>
          </ac:spMkLst>
        </pc:spChg>
        <pc:picChg chg="mod">
          <ac:chgData name="mansour farhat" userId="bed7c5799dc45719" providerId="LiveId" clId="{1E7C843E-730C-4120-8DD6-7933E839B3AB}" dt="2026-02-12T14:44:41.014" v="1726" actId="1076"/>
          <ac:picMkLst>
            <pc:docMk/>
            <pc:sldMk cId="521665711" sldId="298"/>
            <ac:picMk id="7" creationId="{D40DCB11-92B4-9FC4-D3C4-A6D58160D57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5DEF13-D3AF-4BDD-9558-FD9709035A35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DB90FB-7ABA-45E6-A47D-FAD2E0D989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148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Our focus today is the introduction to quality management specifically for auditors of </a:t>
            </a:r>
            <a:r>
              <a:rPr lang="en-US" b="1" dirty="0" err="1"/>
              <a:t>nonissuers</a:t>
            </a:r>
            <a:r>
              <a:rPr lang="en-US" dirty="0"/>
              <a:t>. In U.S. auditing, there are two camps:</a:t>
            </a:r>
          </a:p>
          <a:p>
            <a:r>
              <a:rPr lang="en-US" b="1" dirty="0"/>
              <a:t>Issuers</a:t>
            </a:r>
            <a:r>
              <a:rPr lang="en-US" dirty="0"/>
              <a:t> – Public companies listed on the stock market (governed by the PCAOB).</a:t>
            </a:r>
          </a:p>
          <a:p>
            <a:endParaRPr lang="en-US" dirty="0"/>
          </a:p>
          <a:p>
            <a:r>
              <a:rPr lang="en-US" b="1" dirty="0" err="1"/>
              <a:t>Nonissuers</a:t>
            </a:r>
            <a:r>
              <a:rPr lang="en-US" dirty="0"/>
              <a:t> – Private companies (governed by AICPA standards).</a:t>
            </a:r>
          </a:p>
          <a:p>
            <a:r>
              <a:rPr lang="en-US" dirty="0" err="1"/>
              <a:t>Nonissuers</a:t>
            </a:r>
            <a:r>
              <a:rPr lang="en-US" dirty="0"/>
              <a:t> can range from a small local manufacturer to a massive family-owned enterprise.</a:t>
            </a:r>
          </a:p>
          <a:p>
            <a:endParaRPr lang="en-US" dirty="0"/>
          </a:p>
          <a:p>
            <a:r>
              <a:rPr lang="en-US" dirty="0"/>
              <a:t>Under AICPA standards, the mission of a quality management system is to ensure audits are performed consistently, ethically, and in accordance with professional standards and expectations.</a:t>
            </a:r>
          </a:p>
          <a:p>
            <a:r>
              <a:rPr lang="en-US" dirty="0"/>
              <a:t>That phrase—“professional expectations”—may sound vague, but the intent is clear: protect the firm from itself.</a:t>
            </a:r>
          </a:p>
          <a:p>
            <a:endParaRPr lang="en-US" dirty="0"/>
          </a:p>
          <a:p>
            <a:r>
              <a:rPr lang="en-US" dirty="0"/>
              <a:t>Without a structured system, a CPA firm is simply a group of intelligent professionals making individual judgment calls. One partner may be aggressive; another highly conservative. Quality management transforms that collection of individuals into a unified system that delivers consistent rigor every time. It ensures the firm’s signature actually means something.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DB90FB-7ABA-45E6-A47D-FAD2E0D9891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625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Tone at the Top</a:t>
            </a:r>
          </a:p>
          <a:p>
            <a:r>
              <a:rPr lang="en-US" dirty="0"/>
              <a:t>The first—and arguably most important—component is </a:t>
            </a:r>
            <a:r>
              <a:rPr lang="en-US" b="1" dirty="0"/>
              <a:t>tone at the top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Quality is not something the audit team bolts on at the end. It is a firm-wide responsibility driven by leadership.</a:t>
            </a:r>
          </a:p>
          <a:p>
            <a:r>
              <a:rPr lang="en-US" dirty="0"/>
              <a:t>Here lies the tension: commercialism versus professionalism.</a:t>
            </a:r>
          </a:p>
          <a:p>
            <a:endParaRPr lang="en-US" dirty="0"/>
          </a:p>
          <a:p>
            <a:r>
              <a:rPr lang="en-US" dirty="0"/>
              <a:t>Accounting firms must be profitable. But if leadership rewards only revenue growth and billable hours while ignoring inspection findings, the message becomes clear—and dangerous.</a:t>
            </a:r>
          </a:p>
          <a:p>
            <a:endParaRPr lang="en-US" dirty="0"/>
          </a:p>
          <a:p>
            <a:r>
              <a:rPr lang="en-US" dirty="0"/>
              <a:t>That’s when “ghost ticking” happens.</a:t>
            </a:r>
          </a:p>
          <a:p>
            <a:endParaRPr lang="en-US" dirty="0"/>
          </a:p>
          <a:p>
            <a:r>
              <a:rPr lang="en-US" dirty="0"/>
              <a:t>Ghost ticking refers to marking audit procedures as completed when they were not actually performed—often because budgets were tight and deadlines were pressing.</a:t>
            </a:r>
          </a:p>
          <a:p>
            <a:r>
              <a:rPr lang="en-US" dirty="0"/>
              <a:t>Tone at the top is not a slogan on the wall. It is what leadership rewards. If revenue is rewarded over rigor, the system is already compromised.</a:t>
            </a:r>
          </a:p>
          <a:p>
            <a:r>
              <a:rPr lang="en-US" dirty="0"/>
              <a:t>True tone at the top means leadership is willing to turn down profitable clients when the firm lacks the capacity to perform quality work.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DB90FB-7ABA-45E6-A47D-FAD2E0D9891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8751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Consistency: The Tale of Two Teams</a:t>
            </a:r>
          </a:p>
          <a:p>
            <a:r>
              <a:rPr lang="en-US" dirty="0"/>
              <a:t>Consider a small CPA firm conducting inventory testing:</a:t>
            </a:r>
          </a:p>
          <a:p>
            <a:r>
              <a:rPr lang="en-US" b="1" dirty="0"/>
              <a:t>Team A</a:t>
            </a:r>
            <a:r>
              <a:rPr lang="en-US" dirty="0"/>
              <a:t> observes inventory in person—counting, inspecting, and obtaining independent evidence.</a:t>
            </a:r>
          </a:p>
          <a:p>
            <a:r>
              <a:rPr lang="en-US" b="1" dirty="0"/>
              <a:t>Team B</a:t>
            </a:r>
            <a:r>
              <a:rPr lang="en-US" dirty="0"/>
              <a:t> accepts a management report stating inventory is $5 million and relies solely on that documentation.</a:t>
            </a:r>
          </a:p>
          <a:p>
            <a:endParaRPr lang="en-US" dirty="0"/>
          </a:p>
          <a:p>
            <a:r>
              <a:rPr lang="en-US" dirty="0"/>
              <a:t>The discrepancy was discovered during a </a:t>
            </a:r>
            <a:r>
              <a:rPr lang="en-US" b="1" dirty="0"/>
              <a:t>peer review</a:t>
            </a:r>
            <a:r>
              <a:rPr lang="en-US" dirty="0"/>
              <a:t>—an audit of the auditors conducted every three years by another firm.</a:t>
            </a:r>
          </a:p>
          <a:p>
            <a:r>
              <a:rPr lang="en-US" dirty="0"/>
              <a:t>The issue wasn’t just individual negligence; it was a system failure. The firm lacked standardized procedures.</a:t>
            </a:r>
          </a:p>
          <a:p>
            <a:r>
              <a:rPr lang="en-US" dirty="0"/>
              <a:t>The solution: a mandatory inventory audit program. No more freelancing. One consistent approach across engagements.</a:t>
            </a:r>
          </a:p>
          <a:p>
            <a:r>
              <a:rPr lang="en-US" dirty="0"/>
              <a:t>The result? Fewer inspection findings and stronger audit quality.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DB90FB-7ABA-45E6-A47D-FAD2E0D9891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473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profession shifted from </a:t>
            </a:r>
            <a:r>
              <a:rPr lang="en-US" b="1" dirty="0"/>
              <a:t>quality control</a:t>
            </a:r>
            <a:r>
              <a:rPr lang="en-US" dirty="0"/>
              <a:t> (reactive) to </a:t>
            </a:r>
            <a:r>
              <a:rPr lang="en-US" b="1" dirty="0"/>
              <a:t>quality management under SQMS</a:t>
            </a:r>
            <a:r>
              <a:rPr lang="en-US" dirty="0"/>
              <a:t> (proactive).</a:t>
            </a:r>
          </a:p>
          <a:p>
            <a:endParaRPr lang="en-US" dirty="0"/>
          </a:p>
          <a:p>
            <a:endParaRPr lang="en-US" b="1" dirty="0"/>
          </a:p>
          <a:p>
            <a:r>
              <a:rPr lang="en-US" b="1" dirty="0"/>
              <a:t>Quality Management</a:t>
            </a:r>
            <a:r>
              <a:rPr lang="en-US" dirty="0"/>
              <a:t>: Identify risks in advance and design systems to prevent failures.</a:t>
            </a:r>
          </a:p>
          <a:p>
            <a:r>
              <a:rPr lang="en-US" dirty="0"/>
              <a:t>For example, revenue recognition is a high-risk area. To address this, a firm may require a second independent partner review for engagements involving high-risk revenue.</a:t>
            </a:r>
          </a:p>
          <a:p>
            <a:r>
              <a:rPr lang="en-US" dirty="0"/>
              <a:t>In one case, such a review identified a material revenue misstatement before the report was issued.</a:t>
            </a:r>
          </a:p>
          <a:p>
            <a:r>
              <a:rPr lang="en-US" dirty="0"/>
              <a:t>That review prevented potential litigation and reputational damage.</a:t>
            </a:r>
          </a:p>
          <a:p>
            <a:r>
              <a:rPr lang="en-US" dirty="0"/>
              <a:t>The system worked.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DB90FB-7ABA-45E6-A47D-FAD2E0D9891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63858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Quality management is not only about procedures—it’s about people.</a:t>
            </a:r>
          </a:p>
          <a:p>
            <a:endParaRPr lang="en-US" dirty="0"/>
          </a:p>
          <a:p>
            <a:r>
              <a:rPr lang="en-US" dirty="0"/>
              <a:t>Consider a senior auditor assigned complex fair value measurements. </a:t>
            </a:r>
          </a:p>
          <a:p>
            <a:r>
              <a:rPr lang="en-US" dirty="0"/>
              <a:t>Instead of struggling alone or masking uncertainty, the system identifies the need for a valuation specialist.</a:t>
            </a:r>
          </a:p>
          <a:p>
            <a:r>
              <a:rPr lang="en-US" dirty="0"/>
              <a:t>Competence does not mean knowing everything. It means recognizing when expertise is required and ensuring the right professional is assigned.</a:t>
            </a:r>
          </a:p>
          <a:p>
            <a:r>
              <a:rPr lang="en-US" dirty="0"/>
              <a:t>The system shifts culture from “sink or swim” to “we bring in the right expert.”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DB90FB-7ABA-45E6-A47D-FAD2E0D9891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5225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Once an audit report is issued, it cannot be recalled.</a:t>
            </a:r>
          </a:p>
          <a:p>
            <a:r>
              <a:rPr lang="en-US" dirty="0"/>
              <a:t>In one scenario, auditors could not obtain sufficient evidence for inventory valuation. The client demanded a clean opinion for a bank loan.</a:t>
            </a:r>
          </a:p>
          <a:p>
            <a:r>
              <a:rPr lang="en-US" dirty="0"/>
              <a:t>Under pressure, a weak system would have issued an unmodified opinion.</a:t>
            </a:r>
          </a:p>
          <a:p>
            <a:endParaRPr lang="en-US" dirty="0"/>
          </a:p>
          <a:p>
            <a:r>
              <a:rPr lang="en-US" dirty="0"/>
              <a:t>Instead, the firm issued a </a:t>
            </a:r>
            <a:r>
              <a:rPr lang="en-US" b="1" dirty="0"/>
              <a:t>qualified opinion</a:t>
            </a:r>
            <a:r>
              <a:rPr lang="en-US" dirty="0"/>
              <a:t>—stating that, except for inventory, the financial statements were fairly presented.</a:t>
            </a:r>
          </a:p>
          <a:p>
            <a:r>
              <a:rPr lang="en-US" dirty="0"/>
              <a:t>The client may have been dissatisfied. The firm may have lost the engagement.</a:t>
            </a:r>
          </a:p>
          <a:p>
            <a:r>
              <a:rPr lang="en-US" dirty="0"/>
              <a:t>But the system succeeded.</a:t>
            </a:r>
          </a:p>
          <a:p>
            <a:r>
              <a:rPr lang="en-US" dirty="0"/>
              <a:t>It prioritized evidence over fee retention.</a:t>
            </a:r>
          </a:p>
          <a:p>
            <a:r>
              <a:rPr lang="en-US" dirty="0"/>
              <a:t>That is integrity.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DB90FB-7ABA-45E6-A47D-FAD2E0D9891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0778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Accountability Structure</a:t>
            </a:r>
          </a:p>
          <a:p>
            <a:r>
              <a:rPr lang="en-US" dirty="0"/>
              <a:t>Quality management involves:</a:t>
            </a:r>
          </a:p>
          <a:p>
            <a:r>
              <a:rPr lang="en-US" b="1" dirty="0"/>
              <a:t>Ultimate Responsibility</a:t>
            </a:r>
            <a:r>
              <a:rPr lang="en-US" dirty="0"/>
              <a:t> – CEO or Managing Partner.</a:t>
            </a:r>
          </a:p>
          <a:p>
            <a:r>
              <a:rPr lang="en-US" b="1" dirty="0"/>
              <a:t>Operational Responsibility</a:t>
            </a:r>
            <a:r>
              <a:rPr lang="en-US" dirty="0"/>
              <a:t> – Quality Director.</a:t>
            </a:r>
          </a:p>
          <a:p>
            <a:r>
              <a:rPr lang="en-US" dirty="0"/>
              <a:t>Crucially, there must be a direct communication line between operational leadership and ultimate authority. This prevents quality concerns from being suppressed at lower levels.</a:t>
            </a:r>
          </a:p>
          <a:p>
            <a:r>
              <a:rPr lang="en-US" dirty="0"/>
              <a:t>Continuous monitoring and remediation ensure the system evolves with emerging risks.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DB90FB-7ABA-45E6-A47D-FAD2E0D9891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0464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DB90FB-7ABA-45E6-A47D-FAD2E0D9891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5696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5C8B8-82EB-7CA3-61C7-208D5CA0BC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582161-C3E3-B689-7DD3-2B50800D64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65842F-6FCD-29F6-A38C-0FC80939E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73F0D3-FDB9-1A44-395B-5AFD1C6EB4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9E892C-9A1B-1CE7-3FD5-1E342BC5C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109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D07C8-EA23-9E15-8D53-5987251427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754DE5-B7F1-FE1A-73C7-E51498A0D6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D2427B-ADB7-D0A1-0284-81ED59701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7CA074-FBD4-AB7F-38B5-BA0CBC4F2E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A60009-9102-F143-D35E-2D4E7D309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41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993CC-C6D5-B3C4-D34F-95B6F8904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B36B2C-6823-19F6-B21C-78C8F0D0A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F6CEB7-A7A6-5E42-A40A-245F2ED8A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ADD8DB-AA06-999F-658B-7119C28F9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C42ED-97A5-04BB-0898-0DBE787ED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511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D7558-EE70-2165-5C18-F82ECD339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D16556-F47E-81DB-CDFE-9E515C020E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5F759F-07B0-5035-4E8F-4D49D9F802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5D2470C-B370-93CF-1D22-25E946355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69E4E0-9E42-8D42-FB12-A283FE733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76DB6C-5754-8749-18C4-F237FF660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516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8B697-9AD5-82A3-7CCF-F879C45E1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214194-B21F-5342-C9FC-2FDB573600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AC579C-4171-AA2C-9F1C-8379BF3DB9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F21C8D-1ED3-A25C-FDE6-168C155115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18FA11-F9F0-B524-AC15-4F1E6960E9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967EF2-5284-42CB-4C48-D2655E2B7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56BBDA-5082-40E4-9413-AB8BA3AA6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BDBCD39-0383-106D-71FD-B4BC3203D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77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F6AFA4-177A-0B60-0F4C-83705D397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0B6108-17AA-C871-78BE-B92CCA4C5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4AD6B99-ED27-2539-167A-ABCA85804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340634-8B71-E630-5CE3-508CF0D18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54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5BBA78-C866-1B5E-54AA-2336BB4D17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DE6189-422D-A38C-6560-A81B23B2D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4AEC36-B53A-462A-B6EB-5D0DE69478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939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CE397-CD36-F48D-0EF0-F3594015F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4CD2C1-9AB2-D743-3309-74E9DC6CFD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5900F6-3B25-765A-A09E-9789045212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E87646-4E0D-790D-AEB1-AAD0D9161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F47848-2C36-5594-7BCE-7C0BC51FA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86044F-C9BF-C6F2-9670-F49F62A6B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617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1694C-7684-638A-AD41-B2CAC35EA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350D562-2D76-547F-A7CB-0CE209F3CC1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FF1AA4-C09B-679B-8573-8F4E4AF074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35C7E4-06F4-4B2C-5986-997B235CF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7791F6-A51A-3647-030A-5E911A2B1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E67EB5-2FAE-3A6D-99F2-1B7CD893E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140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F5B1A0-F499-93DD-E541-A8103700FC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B8D152-EB00-F2B1-343B-168E09E907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E6BDAF-3AEB-E3BE-13A1-9B2BAC865E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9036FD-2598-4FA5-1F30-6795269A5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CBACEB-4238-8828-ADB1-0A76CC9E38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038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107ABFF-BE05-7346-2F88-F267A0BFC4A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679FD7-9D10-64AF-8785-436DE9AAEB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C2E3C-CBDC-DB3D-CC3F-5B33B7A65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5CC49-3222-4A94-9530-A97934965F3E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3A4D4A-565A-1A35-DEAF-36A69AC50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6E8C79-1CE5-AA97-FEE7-E535CEDC3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179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62E087-B504-E320-34A3-965DB12B5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4E3530-8C14-138F-8BC2-FAB0BEF903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1D67A2-45D3-F207-0CEC-5FA858138F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D5CC49-3222-4A94-9530-A97934965F3E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B0592F-F34E-CCD1-2D54-B99926A8FC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BC174-4E9B-3DB0-2D9A-7556EC24A0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AB660B-D323-479C-B4BF-5FC1957FAE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946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3A5FBF-B879-7A08-0454-94EBC95DF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038" y="405448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Introduction to Quality Management for Auditors of </a:t>
            </a:r>
            <a:r>
              <a:rPr lang="en-US" b="1" dirty="0" err="1"/>
              <a:t>Nonissuers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93593-75C4-3249-249B-03F9D9227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25738"/>
            <a:ext cx="8919713" cy="5145437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Why Quality Management Matters in Auditing?</a:t>
            </a:r>
            <a:endParaRPr lang="en-US" dirty="0"/>
          </a:p>
          <a:p>
            <a:pPr lvl="1"/>
            <a:r>
              <a:rPr lang="en-US" dirty="0"/>
              <a:t>Audit firms that provide </a:t>
            </a:r>
            <a:r>
              <a:rPr lang="en-US" b="1" dirty="0"/>
              <a:t>auditing, attestation, accounting, and review services</a:t>
            </a:r>
            <a:r>
              <a:rPr lang="en-US" dirty="0"/>
              <a:t> are required to establish a </a:t>
            </a:r>
            <a:r>
              <a:rPr lang="en-US" b="1" dirty="0"/>
              <a:t>system of quality management</a:t>
            </a:r>
            <a:r>
              <a:rPr lang="en-US" dirty="0"/>
              <a:t>.</a:t>
            </a:r>
          </a:p>
          <a:p>
            <a:pPr lvl="2"/>
            <a:r>
              <a:rPr lang="en-US" dirty="0"/>
              <a:t>First Do no Harm: Primum non </a:t>
            </a:r>
            <a:r>
              <a:rPr lang="en-US" dirty="0" err="1"/>
              <a:t>nocere</a:t>
            </a:r>
            <a:endParaRPr lang="en-US" dirty="0"/>
          </a:p>
          <a:p>
            <a:r>
              <a:rPr lang="en-US" dirty="0"/>
              <a:t>This requirement applies to </a:t>
            </a:r>
            <a:r>
              <a:rPr lang="en-US" b="1" dirty="0" err="1"/>
              <a:t>nonissuer</a:t>
            </a:r>
            <a:r>
              <a:rPr lang="en-US" b="1" dirty="0"/>
              <a:t> engagements</a:t>
            </a:r>
            <a:r>
              <a:rPr lang="en-US" dirty="0"/>
              <a:t>, which are governed by AICPA standards rather than PCAOB standards.</a:t>
            </a:r>
          </a:p>
          <a:p>
            <a:r>
              <a:rPr lang="en-US" dirty="0"/>
              <a:t>The purpose of quality management is to ensure that engagements are performed </a:t>
            </a:r>
            <a:r>
              <a:rPr lang="en-US" b="1" dirty="0"/>
              <a:t>consistently, ethically, and in accordance with professional expectations</a:t>
            </a:r>
            <a:r>
              <a:rPr lang="en-US" dirty="0"/>
              <a:t>.</a:t>
            </a:r>
          </a:p>
          <a:p>
            <a:pPr lvl="1"/>
            <a:r>
              <a:rPr lang="en-US" dirty="0">
                <a:highlight>
                  <a:srgbClr val="FFFF00"/>
                </a:highlight>
              </a:rPr>
              <a:t>Protect the firm from itself</a:t>
            </a:r>
          </a:p>
          <a:p>
            <a:r>
              <a:rPr lang="en-US" b="1" dirty="0"/>
              <a:t>Team A</a:t>
            </a:r>
            <a:r>
              <a:rPr lang="en-US" dirty="0"/>
              <a:t> observes inventory in person—counting, inspecting, and obtaining independent evidence.</a:t>
            </a:r>
          </a:p>
          <a:p>
            <a:r>
              <a:rPr lang="en-US" b="1" dirty="0"/>
              <a:t>Team B</a:t>
            </a:r>
            <a:r>
              <a:rPr lang="en-US" dirty="0"/>
              <a:t> accepts a management report stating inventory is $5 million and relies solely on that documentation.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74394B9-1D2C-C096-614F-1A43071C43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B7F8FF3-9614-1085-B196-067EE3BBA0F9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4B929A-7D38-BB66-F90C-EFA4FD0041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4917" y="1133830"/>
            <a:ext cx="2901665" cy="4590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640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AF5C2-BE08-65F4-01EC-45DD21683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8A2C31-A34D-BC09-2482-30D88AB8F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82853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Firm-Level Responsibility</a:t>
            </a:r>
            <a:br>
              <a:rPr lang="en-US" dirty="0"/>
            </a:b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5F700-C5AA-B364-8B85-D893A7CA88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56" y="977098"/>
            <a:ext cx="7000326" cy="5145437"/>
          </a:xfrm>
        </p:spPr>
        <p:txBody>
          <a:bodyPr>
            <a:normAutofit/>
          </a:bodyPr>
          <a:lstStyle/>
          <a:p>
            <a:r>
              <a:rPr lang="en-US" dirty="0"/>
              <a:t>Quality management is a </a:t>
            </a:r>
            <a:r>
              <a:rPr lang="en-US" b="1" dirty="0"/>
              <a:t>firm-wide system</a:t>
            </a:r>
            <a:r>
              <a:rPr lang="en-US" dirty="0"/>
              <a:t>, not limited to individual audit engagements.</a:t>
            </a:r>
          </a:p>
          <a:p>
            <a:r>
              <a:rPr lang="en-US" dirty="0"/>
              <a:t>Leadership is responsible for setting the </a:t>
            </a:r>
            <a:r>
              <a:rPr lang="en-US" b="1" dirty="0"/>
              <a:t>tone at the top</a:t>
            </a:r>
            <a:r>
              <a:rPr lang="en-US" dirty="0"/>
              <a:t> and ensuring quality is embedded throughout the firm’s operations.</a:t>
            </a:r>
          </a:p>
          <a:p>
            <a:pPr lvl="1"/>
            <a:r>
              <a:rPr lang="en-US" dirty="0"/>
              <a:t>“Ghost ticking” Done </a:t>
            </a:r>
          </a:p>
          <a:p>
            <a:pPr lvl="1"/>
            <a:r>
              <a:rPr lang="en-US" dirty="0"/>
              <a:t>If leadership focuses only on revenue growth and ignores inspection findings, engagement teams may cut corners to meet deadlines, increasing audit risk.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485144B-D729-47A3-9D96-E0FCA6AA2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706AD01-DEAD-EEAE-8C58-93F156B877A3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022312-84A4-AA46-7E57-9C2AB0648C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5084" y="1142992"/>
            <a:ext cx="4544098" cy="4393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854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4823E6-B90E-252D-3FA7-83BA078AE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97E14-B743-6C0C-C540-D9735B831B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554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Policies and Procedures:</a:t>
            </a:r>
            <a:br>
              <a:rPr lang="en-US" b="1" dirty="0"/>
            </a:br>
            <a:r>
              <a:rPr lang="en-US" b="1" dirty="0"/>
              <a:t>Consistency</a:t>
            </a:r>
            <a:br>
              <a:rPr lang="en-US" dirty="0"/>
            </a:b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A37290-60AE-4C63-8918-DC3F3BA2B6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591" y="1093678"/>
            <a:ext cx="8041910" cy="5145437"/>
          </a:xfrm>
        </p:spPr>
        <p:txBody>
          <a:bodyPr>
            <a:noAutofit/>
          </a:bodyPr>
          <a:lstStyle/>
          <a:p>
            <a:r>
              <a:rPr lang="en-US" dirty="0"/>
              <a:t>A system of quality management consists of </a:t>
            </a:r>
            <a:r>
              <a:rPr lang="en-US" b="1" dirty="0"/>
              <a:t>policies and procedures</a:t>
            </a:r>
            <a:r>
              <a:rPr lang="en-US" dirty="0"/>
              <a:t> that are:</a:t>
            </a:r>
          </a:p>
          <a:p>
            <a:pPr lvl="1"/>
            <a:r>
              <a:rPr lang="en-US" sz="2800" dirty="0"/>
              <a:t>Designed to address risks to engagement quality,</a:t>
            </a:r>
          </a:p>
          <a:p>
            <a:pPr lvl="1"/>
            <a:r>
              <a:rPr lang="en-US" sz="2800" dirty="0"/>
              <a:t>Implemented </a:t>
            </a:r>
            <a:r>
              <a:rPr lang="en-US" sz="2800" dirty="0">
                <a:highlight>
                  <a:srgbClr val="FFFF00"/>
                </a:highlight>
              </a:rPr>
              <a:t>across the firm</a:t>
            </a:r>
            <a:r>
              <a:rPr lang="en-US" sz="2800" dirty="0"/>
              <a:t>, and</a:t>
            </a:r>
          </a:p>
          <a:p>
            <a:pPr lvl="1"/>
            <a:r>
              <a:rPr lang="en-US" sz="2800" dirty="0"/>
              <a:t>Maintained on an </a:t>
            </a:r>
            <a:r>
              <a:rPr lang="en-US" sz="2800" dirty="0">
                <a:highlight>
                  <a:srgbClr val="FFFF00"/>
                </a:highlight>
              </a:rPr>
              <a:t>ongoing basis.</a:t>
            </a:r>
          </a:p>
          <a:p>
            <a:r>
              <a:rPr lang="en-US" b="1" dirty="0"/>
              <a:t>Team A</a:t>
            </a:r>
            <a:r>
              <a:rPr lang="en-US" dirty="0"/>
              <a:t> observes inventory in person—counting, inspecting, and obtaining independent evidence.</a:t>
            </a:r>
          </a:p>
          <a:p>
            <a:r>
              <a:rPr lang="en-US" b="1" dirty="0"/>
              <a:t>Team B</a:t>
            </a:r>
            <a:r>
              <a:rPr lang="en-US" dirty="0"/>
              <a:t> accepts a management report stating inventory is $5 million and relies solely on that documentation.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70E39D-2797-3AAD-CDBB-71C9971356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15BF2D8-A7DF-3764-112E-1C82722FE428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1BE9360-AB32-E974-CF0E-2113CEBB32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8501" y="1124787"/>
            <a:ext cx="4163804" cy="4568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399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FBF64-78B8-E7DC-2914-5F3A4A15C2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32B1B-201A-1A46-2469-3A7241086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8034" y="-338963"/>
            <a:ext cx="10515600" cy="1325563"/>
          </a:xfrm>
        </p:spPr>
        <p:txBody>
          <a:bodyPr>
            <a:normAutofit/>
          </a:bodyPr>
          <a:lstStyle/>
          <a:p>
            <a:r>
              <a:rPr lang="en-US" b="1" dirty="0"/>
              <a:t>Engagement Quality Connection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AEF106-0EDD-8820-8895-D065105EDB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76" y="836098"/>
            <a:ext cx="8069918" cy="5380672"/>
          </a:xfrm>
        </p:spPr>
        <p:txBody>
          <a:bodyPr>
            <a:normAutofit/>
          </a:bodyPr>
          <a:lstStyle/>
          <a:p>
            <a:r>
              <a:rPr lang="en-US" dirty="0"/>
              <a:t>Quality management supports all stages (cradle to grave) of an engagement, including:</a:t>
            </a:r>
          </a:p>
          <a:p>
            <a:pPr lvl="1"/>
            <a:r>
              <a:rPr lang="en-US" dirty="0"/>
              <a:t>Planning and risk assessment,</a:t>
            </a:r>
          </a:p>
          <a:p>
            <a:pPr lvl="2"/>
            <a:r>
              <a:rPr lang="en-US" dirty="0"/>
              <a:t>During planning, the firm required documentation of fraud brainstorming discussions.</a:t>
            </a:r>
          </a:p>
          <a:p>
            <a:pPr lvl="1"/>
            <a:r>
              <a:rPr lang="en-US" dirty="0"/>
              <a:t>Performance and supervision,</a:t>
            </a:r>
          </a:p>
          <a:p>
            <a:pPr lvl="2"/>
            <a:r>
              <a:rPr lang="en-US" dirty="0"/>
              <a:t>During fieldwork, supervisors reviewed sampling decisions.</a:t>
            </a:r>
          </a:p>
          <a:p>
            <a:pPr lvl="1"/>
            <a:r>
              <a:rPr lang="en-US" dirty="0"/>
              <a:t>Review and documentation, and</a:t>
            </a:r>
          </a:p>
          <a:p>
            <a:pPr lvl="2"/>
            <a:r>
              <a:rPr lang="en-US" dirty="0"/>
              <a:t>Before issuance, an engagement quality reviewer evaluated significant judgments.</a:t>
            </a:r>
          </a:p>
          <a:p>
            <a:pPr lvl="1"/>
            <a:r>
              <a:rPr lang="en-US" dirty="0"/>
              <a:t>Issuance of the final report.</a:t>
            </a:r>
          </a:p>
          <a:p>
            <a:pPr lvl="2"/>
            <a:r>
              <a:rPr lang="en-US" dirty="0"/>
              <a:t>Because of this structured oversight, a material understatement of warranty liability was corrected before issuing the report.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EEE3A6-9E64-7B36-12FD-F876C3096A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F6ECDE2-7B12-73B2-5943-E925ECDD0F54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40DCB11-92B4-9FC4-D3C4-A6D58160D5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9705" y="1163223"/>
            <a:ext cx="3826877" cy="4356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665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DCB545-9532-897A-D1C5-A944AAF921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F1C5D-8FEB-0D7A-9004-D8461F3D0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5977" y="769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Professional Guidance-SMQS</a:t>
            </a: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69FDDA-71B0-CDA0-86D6-AF3E1E5A87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300" y="1189343"/>
            <a:ext cx="7136920" cy="5145437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/>
              <a:t>Statements on Quality Management Standards (SQMS)</a:t>
            </a:r>
          </a:p>
          <a:p>
            <a:r>
              <a:rPr lang="en-US" b="1" dirty="0"/>
              <a:t>Quality Control</a:t>
            </a:r>
            <a:r>
              <a:rPr lang="en-US" dirty="0"/>
              <a:t>: Fix problems after they occur.</a:t>
            </a:r>
          </a:p>
          <a:p>
            <a:r>
              <a:rPr lang="en-US" dirty="0"/>
              <a:t>The </a:t>
            </a:r>
            <a:r>
              <a:rPr lang="en-US" b="1" dirty="0"/>
              <a:t>SQMS</a:t>
            </a:r>
            <a:r>
              <a:rPr lang="en-US" dirty="0"/>
              <a:t>, issued by the Auditing Standards Board, establish the framework for </a:t>
            </a:r>
            <a:r>
              <a:rPr lang="en-US" dirty="0">
                <a:highlight>
                  <a:srgbClr val="FFFF00"/>
                </a:highlight>
              </a:rPr>
              <a:t>quality management</a:t>
            </a:r>
            <a:r>
              <a:rPr lang="en-US" dirty="0"/>
              <a:t>.</a:t>
            </a:r>
          </a:p>
          <a:p>
            <a:r>
              <a:rPr lang="en-US" dirty="0"/>
              <a:t>These standards promote a </a:t>
            </a:r>
            <a:r>
              <a:rPr lang="en-US" b="1" dirty="0"/>
              <a:t>risk-based and </a:t>
            </a:r>
            <a:r>
              <a:rPr lang="en-US" b="1" dirty="0">
                <a:highlight>
                  <a:srgbClr val="FFFF00"/>
                </a:highlight>
              </a:rPr>
              <a:t>proactive</a:t>
            </a:r>
            <a:r>
              <a:rPr lang="en-US" b="1" dirty="0"/>
              <a:t> approach</a:t>
            </a:r>
            <a:r>
              <a:rPr lang="en-US" dirty="0"/>
              <a:t>, requiring firms to identify and respond to quality risks before deficiencies occur.</a:t>
            </a:r>
          </a:p>
          <a:p>
            <a:r>
              <a:rPr lang="en-US" dirty="0"/>
              <a:t>For example, revenue recognition is a high-risk area. To address this, a firm may require a second independent partner review for engagements involving high-risk revenue.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BAA7CFF-915A-19ED-7653-809D288F01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127BF30-F821-1824-794F-1F42626638C7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4E68ABD-8FA9-C5A2-D67F-A4A124AC55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2136" y="1340950"/>
            <a:ext cx="4448564" cy="3558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021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3D4DFD-963C-F95F-EF0B-AF1BB94D08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4453B-00C2-5ED3-199F-8BF39946C3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038" y="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/>
            </a:br>
            <a:r>
              <a:rPr lang="en-US" b="1" dirty="0"/>
              <a:t>Ongoing Evaluation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C06294-B15E-9CAA-A104-BC5CA2323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2114" y="1011554"/>
            <a:ext cx="7950709" cy="5145437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Annual Evaluation Requirement</a:t>
            </a:r>
            <a:endParaRPr lang="en-US" dirty="0"/>
          </a:p>
          <a:p>
            <a:r>
              <a:rPr lang="en-US" dirty="0"/>
              <a:t>At least </a:t>
            </a:r>
            <a:r>
              <a:rPr lang="en-US" b="1" dirty="0"/>
              <a:t>annually</a:t>
            </a:r>
            <a:r>
              <a:rPr lang="en-US" dirty="0"/>
              <a:t>, the firm must evaluate its quality management system.</a:t>
            </a:r>
          </a:p>
          <a:p>
            <a:r>
              <a:rPr lang="en-US" dirty="0"/>
              <a:t>Management must determine whether the system:</a:t>
            </a:r>
          </a:p>
          <a:p>
            <a:pPr lvl="1"/>
            <a:r>
              <a:rPr lang="en-US" dirty="0"/>
              <a:t>Is operating as intended, and</a:t>
            </a:r>
          </a:p>
          <a:p>
            <a:pPr lvl="1"/>
            <a:r>
              <a:rPr lang="en-US" dirty="0"/>
              <a:t>Provides reasonable assurance that quality objectives are being achieved.</a:t>
            </a:r>
          </a:p>
          <a:p>
            <a:r>
              <a:rPr lang="en-US" b="1" dirty="0"/>
              <a:t>Continuous Improvement</a:t>
            </a:r>
            <a:endParaRPr lang="en-US" dirty="0"/>
          </a:p>
          <a:p>
            <a:r>
              <a:rPr lang="en-US" dirty="0"/>
              <a:t>If deficiencies are identified, the firm is expected to:</a:t>
            </a:r>
          </a:p>
          <a:p>
            <a:pPr lvl="1"/>
            <a:r>
              <a:rPr lang="en-US" dirty="0"/>
              <a:t>Take corrective action, and</a:t>
            </a:r>
          </a:p>
          <a:p>
            <a:pPr lvl="1"/>
            <a:r>
              <a:rPr lang="en-US" dirty="0"/>
              <a:t>Modify policies or procedures as necessary.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309B1D-4C93-AB73-12C5-DF4227A96D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6A9083D-17F8-3D9C-B7DE-5759C0E4F304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42FE26F-15AA-5ED2-AD9E-4F55D5B4EC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8451" y="1250800"/>
            <a:ext cx="3959104" cy="3997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658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63595B-5B9A-E89B-7E76-9B3090EB5E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C7FAB-7791-EC2F-65FC-7B508DE47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05448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Objectives of a System </a:t>
            </a:r>
            <a:br>
              <a:rPr lang="en-US" b="1" dirty="0"/>
            </a:br>
            <a:r>
              <a:rPr lang="en-US" b="1" dirty="0"/>
              <a:t>of Quality Management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14C249-5869-594D-1B49-C389B6F8FE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970" y="1189343"/>
            <a:ext cx="8359917" cy="5145437"/>
          </a:xfrm>
        </p:spPr>
        <p:txBody>
          <a:bodyPr>
            <a:normAutofit/>
          </a:bodyPr>
          <a:lstStyle/>
          <a:p>
            <a:r>
              <a:rPr lang="en-US" b="1" dirty="0"/>
              <a:t>Objective 1: Proper Conduct of Engagements</a:t>
            </a:r>
            <a:endParaRPr lang="en-US" dirty="0"/>
          </a:p>
          <a:p>
            <a:r>
              <a:rPr lang="en-US" dirty="0"/>
              <a:t>The firm and its</a:t>
            </a:r>
            <a:r>
              <a:rPr lang="en-US" dirty="0">
                <a:highlight>
                  <a:srgbClr val="FFFF00"/>
                </a:highlight>
              </a:rPr>
              <a:t> personnel </a:t>
            </a:r>
            <a:r>
              <a:rPr lang="en-US" dirty="0"/>
              <a:t>must:</a:t>
            </a:r>
          </a:p>
          <a:p>
            <a:pPr lvl="1"/>
            <a:r>
              <a:rPr lang="en-US" dirty="0"/>
              <a:t>Fulfill their professional responsibilities, and</a:t>
            </a:r>
          </a:p>
          <a:p>
            <a:pPr lvl="1"/>
            <a:r>
              <a:rPr lang="en-US" dirty="0"/>
              <a:t>Perform engagements in accordance with applicable </a:t>
            </a:r>
            <a:r>
              <a:rPr lang="en-US" b="1" dirty="0"/>
              <a:t>auditing standards, laws, and regulations</a:t>
            </a:r>
            <a:r>
              <a:rPr lang="en-US" dirty="0"/>
              <a:t>.</a:t>
            </a:r>
          </a:p>
          <a:p>
            <a:r>
              <a:rPr lang="en-US" dirty="0"/>
              <a:t>This objective emphasizes </a:t>
            </a:r>
            <a:r>
              <a:rPr lang="en-US" b="1" dirty="0">
                <a:highlight>
                  <a:srgbClr val="FFFF00"/>
                </a:highlight>
              </a:rPr>
              <a:t>competence, due care, and consistent execution</a:t>
            </a:r>
            <a:r>
              <a:rPr lang="en-US" dirty="0">
                <a:highlight>
                  <a:srgbClr val="FFFF00"/>
                </a:highlight>
              </a:rPr>
              <a:t>.</a:t>
            </a:r>
          </a:p>
          <a:p>
            <a:pPr lvl="1"/>
            <a:r>
              <a:rPr lang="en-US" dirty="0"/>
              <a:t>An audit senior lacked experience in fair value measurements. </a:t>
            </a:r>
          </a:p>
          <a:p>
            <a:pPr lvl="2"/>
            <a:r>
              <a:rPr lang="en-US" dirty="0"/>
              <a:t>Rather than proceed independently, the firm assigned a valuation specialist to assist.</a:t>
            </a:r>
          </a:p>
          <a:p>
            <a:pPr lvl="1"/>
            <a:r>
              <a:rPr lang="en-US" dirty="0"/>
              <a:t>This demonstrates competence and proper execution consistent with quality objectives.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B135E0-4BDD-7291-56EA-592E378B53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A5FC407-178E-4999-1D25-6F6AFA9796FE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E8A295-EE42-7082-EA9F-6B6F3C5B4C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30821" y="1556345"/>
            <a:ext cx="3467209" cy="3401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748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D3F72-2451-9083-58D6-C8B994346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719B7-C16D-6B43-1452-361E7547C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212" y="673817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Objective 2: </a:t>
            </a:r>
            <a:br>
              <a:rPr lang="en-US" b="1" dirty="0"/>
            </a:br>
            <a:r>
              <a:rPr lang="en-US" b="1" dirty="0"/>
              <a:t>Appropriate Engagement Reports</a:t>
            </a:r>
            <a:br>
              <a:rPr lang="en-US" dirty="0"/>
            </a:b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7C9B8F-A7B6-8AA4-97D1-9C25EBCD20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855" y="1189343"/>
            <a:ext cx="7848747" cy="5145437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Reports issued by the firm must be </a:t>
            </a:r>
            <a:r>
              <a:rPr lang="en-US" b="1" dirty="0"/>
              <a:t>appropriate under the circumstances</a:t>
            </a:r>
            <a:r>
              <a:rPr lang="en-US" dirty="0"/>
              <a:t>.</a:t>
            </a:r>
          </a:p>
          <a:p>
            <a:r>
              <a:rPr lang="en-US" dirty="0"/>
              <a:t>This requires that:</a:t>
            </a:r>
          </a:p>
          <a:p>
            <a:pPr lvl="1"/>
            <a:r>
              <a:rPr lang="en-US" dirty="0"/>
              <a:t>Audit conclusions are supported by sufficient and appropriate evidence, and</a:t>
            </a:r>
          </a:p>
          <a:p>
            <a:pPr lvl="1"/>
            <a:r>
              <a:rPr lang="en-US" dirty="0"/>
              <a:t>The form and content of the report accurately reflect the engagement results.</a:t>
            </a:r>
          </a:p>
          <a:p>
            <a:r>
              <a:rPr lang="en-US" dirty="0"/>
              <a:t>An engagement team initially planned to issue an unmodified opinion.</a:t>
            </a:r>
          </a:p>
          <a:p>
            <a:r>
              <a:rPr lang="en-US" dirty="0"/>
              <a:t> However, insufficient audit evidence existed regarding inventory valuation.</a:t>
            </a:r>
          </a:p>
          <a:p>
            <a:r>
              <a:rPr lang="en-US" dirty="0"/>
              <a:t>Instead of proceeding, they expanded testing. </a:t>
            </a:r>
          </a:p>
          <a:p>
            <a:pPr lvl="1"/>
            <a:r>
              <a:rPr lang="en-US" dirty="0"/>
              <a:t>When evidence remained insufficient, they issued a qualified opinion.</a:t>
            </a:r>
          </a:p>
          <a:p>
            <a:r>
              <a:rPr lang="en-US" dirty="0"/>
              <a:t>This illustrates that report appropriateness depends on sufficient and appropriate evidence.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466DEB-5D0C-98EF-4D29-99893EABAC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0B2BF4C-51AD-4E98-34D9-95013E1A919C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884939-1915-B23D-EF59-3FAA39FD21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7982" y="1684832"/>
            <a:ext cx="3467209" cy="3401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964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AC421-551F-7E9A-FCE8-ABEF41ACE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53C99-3244-B558-ED6F-70958EC30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660" y="42845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Responsibility for the System of Quality Management</a:t>
            </a: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9FDB00-5A88-10E1-5E94-DDBC9E42A1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330" y="1156547"/>
            <a:ext cx="7220339" cy="5460569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/>
              <a:t>Importance of Responsibility and Accountability</a:t>
            </a:r>
            <a:endParaRPr lang="en-US" dirty="0"/>
          </a:p>
          <a:p>
            <a:r>
              <a:rPr lang="en-US" dirty="0"/>
              <a:t>A strong system of quality management relies on </a:t>
            </a:r>
            <a:r>
              <a:rPr lang="en-US" b="1" dirty="0"/>
              <a:t>professional judgment, accountability, and clear assignment of responsibility</a:t>
            </a:r>
            <a:r>
              <a:rPr lang="en-US" dirty="0"/>
              <a:t>.</a:t>
            </a:r>
          </a:p>
          <a:p>
            <a:r>
              <a:rPr lang="en-US" dirty="0"/>
              <a:t>Audit quality cannot be achieved unless responsibility is </a:t>
            </a:r>
            <a:r>
              <a:rPr lang="en-US" b="1" dirty="0"/>
              <a:t>clearly defined and communicated</a:t>
            </a:r>
            <a:r>
              <a:rPr lang="en-US" dirty="0"/>
              <a:t> throughout the firm.</a:t>
            </a:r>
          </a:p>
          <a:p>
            <a:r>
              <a:rPr lang="en-US" b="1" dirty="0"/>
              <a:t>Ultimate Responsibility</a:t>
            </a:r>
            <a:endParaRPr lang="en-US" dirty="0"/>
          </a:p>
          <a:p>
            <a:r>
              <a:rPr lang="en-US" dirty="0"/>
              <a:t>Every firm must designate an individual or group with </a:t>
            </a:r>
            <a:r>
              <a:rPr lang="en-US" b="1" dirty="0"/>
              <a:t>ultimate responsibility</a:t>
            </a:r>
            <a:r>
              <a:rPr lang="en-US" dirty="0"/>
              <a:t> for the system of quality management.</a:t>
            </a:r>
          </a:p>
          <a:p>
            <a:r>
              <a:rPr lang="en-US" dirty="0"/>
              <a:t>This responsibility is typically assigned to:</a:t>
            </a:r>
          </a:p>
          <a:p>
            <a:pPr lvl="1"/>
            <a:r>
              <a:rPr lang="en-US" dirty="0"/>
              <a:t>The </a:t>
            </a:r>
            <a:r>
              <a:rPr lang="en-US" b="1" dirty="0"/>
              <a:t>Chief Executive Officer (CEO)</a:t>
            </a:r>
            <a:r>
              <a:rPr lang="en-US" dirty="0"/>
              <a:t>,</a:t>
            </a:r>
          </a:p>
          <a:p>
            <a:pPr lvl="1"/>
            <a:r>
              <a:rPr lang="en-US" dirty="0"/>
              <a:t>The </a:t>
            </a:r>
            <a:r>
              <a:rPr lang="en-US" b="1" dirty="0"/>
              <a:t>Managing Partner</a:t>
            </a:r>
            <a:r>
              <a:rPr lang="en-US" dirty="0"/>
              <a:t>, or</a:t>
            </a:r>
          </a:p>
          <a:p>
            <a:pPr lvl="1"/>
            <a:r>
              <a:rPr lang="en-US" dirty="0"/>
              <a:t>The firm’s </a:t>
            </a:r>
            <a:r>
              <a:rPr lang="en-US" b="1" dirty="0"/>
              <a:t>governing body</a:t>
            </a:r>
            <a:r>
              <a:rPr lang="en-US" dirty="0"/>
              <a:t> (such as a board of partners).</a:t>
            </a:r>
          </a:p>
          <a:p>
            <a:r>
              <a:rPr lang="en-US" dirty="0"/>
              <a:t>This role focuses on </a:t>
            </a:r>
            <a:r>
              <a:rPr lang="en-US" b="1" dirty="0"/>
              <a:t>oversight, leadership, and accountability</a:t>
            </a:r>
            <a:r>
              <a:rPr lang="en-US" dirty="0"/>
              <a:t> for the effectiveness of the overall system.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ADA702-893D-9471-F009-29D1770DC2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F49A0AA-3A8B-03AD-1CBB-72D545541C39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94DABF4-BDEA-2199-7913-FD61A66EF0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9040" y="1156547"/>
            <a:ext cx="4538860" cy="4442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703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62FE8-FBA2-CA50-9092-59647774A8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CADDA-87DB-F6BA-5961-875F4A561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660" y="428452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CPA Exam Emphasis</a:t>
            </a:r>
            <a:br>
              <a:rPr lang="en-US" dirty="0"/>
            </a:b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D17079-2D8A-2F18-4AB5-9B0E40BAB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47106"/>
            <a:ext cx="7194430" cy="5145437"/>
          </a:xfrm>
        </p:spPr>
        <p:txBody>
          <a:bodyPr>
            <a:normAutofit/>
          </a:bodyPr>
          <a:lstStyle/>
          <a:p>
            <a:r>
              <a:rPr lang="en-US" dirty="0"/>
              <a:t>Ultimate responsibility rests at the </a:t>
            </a:r>
            <a:r>
              <a:rPr lang="en-US" b="1" dirty="0"/>
              <a:t>highest level of firm leadership</a:t>
            </a:r>
            <a:r>
              <a:rPr lang="en-US" dirty="0"/>
              <a:t>, not at the engagement team level.</a:t>
            </a:r>
          </a:p>
          <a:p>
            <a:r>
              <a:rPr lang="en-US" b="1" dirty="0"/>
              <a:t>CPA Exam Reminder</a:t>
            </a:r>
            <a:endParaRPr lang="en-US" dirty="0"/>
          </a:p>
          <a:p>
            <a:r>
              <a:rPr lang="en-US" dirty="0"/>
              <a:t>The exam often tests the distinction between:</a:t>
            </a:r>
          </a:p>
          <a:p>
            <a:pPr lvl="1"/>
            <a:r>
              <a:rPr lang="en-US" b="1" dirty="0"/>
              <a:t>Ultimate responsibility</a:t>
            </a:r>
            <a:r>
              <a:rPr lang="en-US" dirty="0"/>
              <a:t> (strategic oversight), and</a:t>
            </a:r>
          </a:p>
          <a:p>
            <a:pPr lvl="1"/>
            <a:r>
              <a:rPr lang="en-US" b="1" dirty="0"/>
              <a:t>Operational responsibility</a:t>
            </a:r>
            <a:r>
              <a:rPr lang="en-US" dirty="0"/>
              <a:t> (day-to-day execution and monitoring).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41489E-57A0-2673-82B0-DCABD8D44F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A132C57-D1F6-4206-28EF-B20563DABC36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ECBCCFB-76B5-DA56-2C7F-033E8C06A5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090" y="1290573"/>
            <a:ext cx="4159138" cy="4276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358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555033-DE71-D9F5-BDA3-1C46C49BD4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6C8CC-FE79-CFCF-56F5-EA0D197AD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28774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Operational Responsibilities </a:t>
            </a:r>
            <a:br>
              <a:rPr lang="en-US" b="1" dirty="0"/>
            </a:br>
            <a:br>
              <a:rPr lang="en-US" b="1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98F5BB-EF7C-885A-E906-77F46AC230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96" y="1240771"/>
            <a:ext cx="7597027" cy="5145437"/>
          </a:xfrm>
        </p:spPr>
        <p:txBody>
          <a:bodyPr>
            <a:normAutofit/>
          </a:bodyPr>
          <a:lstStyle/>
          <a:p>
            <a:r>
              <a:rPr lang="en-US" dirty="0"/>
              <a:t>Firms must also assign </a:t>
            </a:r>
            <a:r>
              <a:rPr lang="en-US" b="1" dirty="0"/>
              <a:t>operational responsibility</a:t>
            </a:r>
            <a:r>
              <a:rPr lang="en-US" dirty="0"/>
              <a:t> for:</a:t>
            </a:r>
          </a:p>
          <a:p>
            <a:pPr lvl="1"/>
            <a:r>
              <a:rPr lang="en-US" dirty="0"/>
              <a:t>The overall operation of the quality management system, and</a:t>
            </a:r>
          </a:p>
          <a:p>
            <a:pPr lvl="1"/>
            <a:r>
              <a:rPr lang="en-US" dirty="0"/>
              <a:t>Specific components of the system, such as:</a:t>
            </a:r>
          </a:p>
          <a:p>
            <a:pPr lvl="2"/>
            <a:r>
              <a:rPr lang="en-US" dirty="0"/>
              <a:t>Ethics and independence compliance,</a:t>
            </a:r>
          </a:p>
          <a:p>
            <a:pPr lvl="2"/>
            <a:r>
              <a:rPr lang="en-US" dirty="0"/>
              <a:t>Monitoring activities, and</a:t>
            </a:r>
          </a:p>
          <a:p>
            <a:pPr lvl="2"/>
            <a:r>
              <a:rPr lang="en-US" dirty="0"/>
              <a:t>Remediation of identified deficiencies.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F5A3C3-6697-B375-B195-6FF565641C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D35213B-0F66-68CD-0D5A-D89CAB10A8BA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C2E3F8B-9F27-2514-A2D6-7FCB0B2AB2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7066" y="1542339"/>
            <a:ext cx="4424231" cy="3532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9206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D3CDD-619D-2C57-6DFA-BFDCB11D4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99EDC-AFF7-F859-1F2B-749C024D14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7130" y="460998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Qualifications of Responsible</a:t>
            </a:r>
            <a:br>
              <a:rPr lang="en-US" b="1" dirty="0"/>
            </a:br>
            <a:r>
              <a:rPr lang="en-US" b="1" dirty="0"/>
              <a:t> Individuals</a:t>
            </a:r>
            <a:br>
              <a:rPr lang="en-US" dirty="0"/>
            </a:br>
            <a:br>
              <a:rPr lang="en-US" dirty="0"/>
            </a:b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C47F8D-91B7-B481-5703-C1B76E9241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64" y="1145634"/>
            <a:ext cx="8294411" cy="514543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Individuals assigned responsibility must possess:</a:t>
            </a:r>
          </a:p>
          <a:p>
            <a:pPr lvl="1"/>
            <a:r>
              <a:rPr lang="en-US" dirty="0"/>
              <a:t>Appropriate </a:t>
            </a:r>
            <a:r>
              <a:rPr lang="en-US" b="1" dirty="0"/>
              <a:t>knowledge and experience</a:t>
            </a:r>
            <a:r>
              <a:rPr lang="en-US" dirty="0"/>
              <a:t>,</a:t>
            </a:r>
          </a:p>
          <a:p>
            <a:pPr lvl="1"/>
            <a:r>
              <a:rPr lang="en-US" dirty="0"/>
              <a:t>Sufficient </a:t>
            </a:r>
            <a:r>
              <a:rPr lang="en-US" b="1" dirty="0"/>
              <a:t>authority and influence</a:t>
            </a:r>
            <a:r>
              <a:rPr lang="en-US" dirty="0"/>
              <a:t>, and</a:t>
            </a:r>
          </a:p>
          <a:p>
            <a:pPr lvl="1"/>
            <a:r>
              <a:rPr lang="en-US" dirty="0"/>
              <a:t>A clear understanding of their assigned role.</a:t>
            </a:r>
          </a:p>
          <a:p>
            <a:r>
              <a:rPr lang="en-US" b="1" dirty="0">
                <a:highlight>
                  <a:srgbClr val="FFFF00"/>
                </a:highlight>
              </a:rPr>
              <a:t>Communication Structure (DON’T BURY BAD NEWS)</a:t>
            </a:r>
            <a:endParaRPr lang="en-US" dirty="0">
              <a:highlight>
                <a:srgbClr val="FFFF00"/>
              </a:highlight>
            </a:endParaRPr>
          </a:p>
          <a:p>
            <a:pPr lvl="1"/>
            <a:r>
              <a:rPr lang="en-US" dirty="0"/>
              <a:t>Those responsible for key aspects of quality management must have a </a:t>
            </a:r>
            <a:r>
              <a:rPr lang="en-US" b="1" dirty="0"/>
              <a:t>direct line of communication</a:t>
            </a:r>
            <a:r>
              <a:rPr lang="en-US" dirty="0"/>
              <a:t> to the individual(s) with ultimate responsibility.</a:t>
            </a:r>
          </a:p>
          <a:p>
            <a:r>
              <a:rPr lang="en-US" dirty="0"/>
              <a:t>This ensures that quality issues are:</a:t>
            </a:r>
          </a:p>
          <a:p>
            <a:pPr lvl="1"/>
            <a:r>
              <a:rPr lang="en-US" dirty="0"/>
              <a:t>Reported timely, and</a:t>
            </a:r>
          </a:p>
          <a:p>
            <a:pPr lvl="1"/>
            <a:r>
              <a:rPr lang="en-US" dirty="0"/>
              <a:t>Addressed at the appropriate level within the firm.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A09E1C-AE78-50BF-E420-3C8A547C0E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84B8104-7F16-BF41-3203-C1CB63F73F88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729A99B-664E-BC33-884A-739F556A70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9753" y="1660661"/>
            <a:ext cx="3632303" cy="3742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702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DD57D-F295-67B8-C3ED-6D196B5D3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789" y="-23396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MCQ from farhatlectures.com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AB6084-A29F-308C-CB8A-27D3FEF6DB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5940" y="1283729"/>
            <a:ext cx="3294992" cy="37918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E76EBC9-8FED-9A9B-B8E5-1F48700614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8694" y="1"/>
            <a:ext cx="1807888" cy="4828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091A479-B5D6-BF28-4FB1-ED88F2C02704}"/>
              </a:ext>
            </a:extLst>
          </p:cNvPr>
          <p:cNvSpPr txBox="1"/>
          <p:nvPr/>
        </p:nvSpPr>
        <p:spPr>
          <a:xfrm>
            <a:off x="0" y="6334780"/>
            <a:ext cx="12227555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📹 Videos AICPA MCQs &amp; Sims 🤖 Farhat AI Assistant🎙 Podcast Lessons 📊 CPA, CMA, EA Exam  💼Accounting &amp; Finance Courses 🙌 Support by Farhat Team </a:t>
            </a:r>
          </a:p>
          <a:p>
            <a:pPr algn="ctr"/>
            <a:r>
              <a:rPr lang="en-US" sz="1400" dirty="0"/>
              <a:t>🌐 farhatlectures.com   |   ⭐ Start Your Free Trial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08CBAE0-9158-5D56-DE60-D3B27AFA5A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068" y="1091599"/>
            <a:ext cx="8457119" cy="515355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Which of the following best describes the purpose of a firm’s system of quality management for </a:t>
            </a:r>
            <a:r>
              <a:rPr lang="en-US" dirty="0" err="1"/>
              <a:t>nonissuer</a:t>
            </a:r>
            <a:r>
              <a:rPr lang="en-US" dirty="0"/>
              <a:t> engagements?</a:t>
            </a:r>
          </a:p>
          <a:p>
            <a:r>
              <a:rPr lang="en-US" dirty="0"/>
              <a:t>A. To eliminate all engagement risk</a:t>
            </a:r>
            <a:br>
              <a:rPr lang="en-US" dirty="0"/>
            </a:br>
            <a:r>
              <a:rPr lang="en-US" dirty="0"/>
              <a:t>B. To provide absolute assurance that financial statements are free from misstatement</a:t>
            </a:r>
            <a:br>
              <a:rPr lang="en-US" dirty="0"/>
            </a:br>
            <a:r>
              <a:rPr lang="en-US" dirty="0"/>
              <a:t>C. To provide reasonable assurance that engagements comply with professional standards and applicable legal requirements</a:t>
            </a:r>
            <a:br>
              <a:rPr lang="en-US" dirty="0"/>
            </a:br>
            <a:r>
              <a:rPr lang="en-US" dirty="0"/>
              <a:t>D. To ensure that each engagement partner independently designs quality procedures</a:t>
            </a:r>
          </a:p>
          <a:p>
            <a:r>
              <a:rPr lang="en-US" b="1" dirty="0"/>
              <a:t>A. Incorrect.</a:t>
            </a:r>
            <a:r>
              <a:rPr lang="en-US" dirty="0"/>
              <a:t> A system of quality management reduces risk but does not eliminate it.</a:t>
            </a:r>
          </a:p>
          <a:p>
            <a:r>
              <a:rPr lang="en-US" b="1" dirty="0"/>
              <a:t>B. Incorrect.</a:t>
            </a:r>
            <a:r>
              <a:rPr lang="en-US" dirty="0"/>
              <a:t> The concept is reasonable assurance, not absolute assurance.</a:t>
            </a:r>
          </a:p>
          <a:p>
            <a:r>
              <a:rPr lang="en-US" b="1" dirty="0"/>
              <a:t>C. Correct.</a:t>
            </a:r>
            <a:r>
              <a:rPr lang="en-US" dirty="0"/>
              <a:t> The system is designed to provide reasonable assurance that the firm complies with professional standards and relevant legal and regulatory requirements.</a:t>
            </a:r>
          </a:p>
          <a:p>
            <a:r>
              <a:rPr lang="en-US" b="1" dirty="0"/>
              <a:t>D. Incorrect.</a:t>
            </a:r>
            <a:r>
              <a:rPr lang="en-US" dirty="0"/>
              <a:t> Quality management is a firm-wide responsibility, not limited to individual engagement partners.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996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789</TotalTime>
  <Words>2481</Words>
  <Application>Microsoft Office PowerPoint</Application>
  <PresentationFormat>Widescreen</PresentationFormat>
  <Paragraphs>203</Paragraphs>
  <Slides>13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Office Theme</vt:lpstr>
      <vt:lpstr>Introduction to Quality Management for Auditors of Nonissuers  </vt:lpstr>
      <vt:lpstr>Firm-Level Responsibility   </vt:lpstr>
      <vt:lpstr>Policies and Procedures: Consistency   </vt:lpstr>
      <vt:lpstr>Engagement Quality Connection</vt:lpstr>
      <vt:lpstr>Professional Guidance-SMQS </vt:lpstr>
      <vt:lpstr> Ongoing Evaluation  </vt:lpstr>
      <vt:lpstr>Objectives of a System  of Quality Management  </vt:lpstr>
      <vt:lpstr>Objective 2:  Appropriate Engagement Reports   </vt:lpstr>
      <vt:lpstr>Responsibility for the System of Quality Management  </vt:lpstr>
      <vt:lpstr>CPA Exam Emphasis   </vt:lpstr>
      <vt:lpstr>Operational Responsibilities    </vt:lpstr>
      <vt:lpstr>Qualifications of Responsible  Individuals  </vt:lpstr>
      <vt:lpstr>MCQ from farhatlectures.com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mansour farhat</dc:creator>
  <cp:lastModifiedBy>mansour farhat</cp:lastModifiedBy>
  <cp:revision>1</cp:revision>
  <dcterms:created xsi:type="dcterms:W3CDTF">2025-11-11T20:56:22Z</dcterms:created>
  <dcterms:modified xsi:type="dcterms:W3CDTF">2026-02-12T15:23:56Z</dcterms:modified>
</cp:coreProperties>
</file>