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8" r:id="rId3"/>
    <p:sldId id="261" r:id="rId4"/>
    <p:sldId id="260" r:id="rId5"/>
    <p:sldId id="262" r:id="rId6"/>
    <p:sldId id="263"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18DCD-C8CC-4B76-BBF5-6B19B35BC8CB}" v="35" dt="2023-03-03T14:30:19.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2" d="100"/>
          <a:sy n="92" d="100"/>
        </p:scale>
        <p:origin x="102" y="49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42A61-435C-0F7D-8122-FC8FA10A3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596BDF-E2CB-F30D-0438-C27969E684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DD4E22-AFAD-B6AB-4BCD-2FDBB8DBB894}"/>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70F43135-02A9-9FFD-0AEA-B529D11F3D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81A58-47A1-86B6-A862-6F77897F3990}"/>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4242328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CD81-0506-DF43-AC1E-3F2CA25859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2BCA7C-DC12-A8C7-6D34-77C55E3FD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5972F-4E2D-56F9-4686-A8470DC6B060}"/>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A07F7E1A-7DAA-ACE5-A940-7CC0F66382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3C17C-EAB1-4490-D157-C7E8C94CDFBD}"/>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2792219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DD38-AEA5-5C9A-6B59-06668F0FD6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EE1D47-8A42-91F8-191B-5CF55B5E0C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75DF24-F421-4D21-3CF2-6DB28843E43C}"/>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04528D0A-B9E4-7603-0747-A936250B6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6F8E6E-ED0B-421D-B68C-251B3390273B}"/>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143664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C64B-9ABC-C86B-2BC7-C554312D4F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9C48C1-C879-9042-0000-D7477C8052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7688AE-FA5E-995C-6798-F4E2045A57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FDD8BC-DE63-66CC-0D49-B7F4F8F8875B}"/>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6" name="Footer Placeholder 5">
            <a:extLst>
              <a:ext uri="{FF2B5EF4-FFF2-40B4-BE49-F238E27FC236}">
                <a16:creationId xmlns:a16="http://schemas.microsoft.com/office/drawing/2014/main" id="{5F260612-AEAA-FF0C-EC68-FE17E91986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DC686E-9182-195B-83BA-A8905ED06C22}"/>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415767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0BDEF-8BB9-D2F7-57A4-ABDDED24A8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3C7BB3-89A8-F69B-C9AA-9ADDFAED6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465D40-0304-938E-6FAD-61FA9CBADE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FC1509-A4BF-14D5-E2D0-65CDE260B1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93706-7899-66C5-21D8-2F00C4E715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624F92-54A7-7FF3-71B2-E94904949A60}"/>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8" name="Footer Placeholder 7">
            <a:extLst>
              <a:ext uri="{FF2B5EF4-FFF2-40B4-BE49-F238E27FC236}">
                <a16:creationId xmlns:a16="http://schemas.microsoft.com/office/drawing/2014/main" id="{22DC2C17-DFDA-02AD-9765-FEE849D1BC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8AF4A6-6E76-3D5F-3093-00663B6F8130}"/>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605857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E1D3F-8B0C-788D-011A-A2FA3EA2DE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2DA72E-DC25-9F86-D42E-585B11213063}"/>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4" name="Footer Placeholder 3">
            <a:extLst>
              <a:ext uri="{FF2B5EF4-FFF2-40B4-BE49-F238E27FC236}">
                <a16:creationId xmlns:a16="http://schemas.microsoft.com/office/drawing/2014/main" id="{BDCDA574-E104-E14E-30D5-335802E278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4D6D18-F1DB-79DC-E448-1B3425D23F77}"/>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291389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0F1EC9-FD48-F933-C1F0-1F51D22863FA}"/>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3" name="Footer Placeholder 2">
            <a:extLst>
              <a:ext uri="{FF2B5EF4-FFF2-40B4-BE49-F238E27FC236}">
                <a16:creationId xmlns:a16="http://schemas.microsoft.com/office/drawing/2014/main" id="{4E710A1B-6FCE-8048-7DF1-6C923BFD11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7736D7-C793-825A-197A-373AB45B7090}"/>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219913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6735-9382-C3FE-7888-527587C210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1C00AE-B452-A742-B2F8-65FB29EDE1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4E1F4D-E1F0-76D3-49B0-FE445C29A1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68987E-F9B1-DB4B-8451-4FB5276975F7}"/>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6" name="Footer Placeholder 5">
            <a:extLst>
              <a:ext uri="{FF2B5EF4-FFF2-40B4-BE49-F238E27FC236}">
                <a16:creationId xmlns:a16="http://schemas.microsoft.com/office/drawing/2014/main" id="{25629E2F-7B2F-B8A4-DF39-1C0739EF9A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163159-F866-CE71-DD9B-5071A8836A74}"/>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4004003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6F5BD-258C-AC7D-B056-79A8FA161C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01ED45-7D47-D003-7E4B-BF2C4AEDC3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D4E62F-B8A0-9430-2227-B9771AA4E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D23A52-7890-FB22-7750-FDA68534853C}"/>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6" name="Footer Placeholder 5">
            <a:extLst>
              <a:ext uri="{FF2B5EF4-FFF2-40B4-BE49-F238E27FC236}">
                <a16:creationId xmlns:a16="http://schemas.microsoft.com/office/drawing/2014/main" id="{0A8A1726-9A2A-D86A-F01C-65ECBF4273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32A27C-8703-11D8-1321-E12CFAA0913B}"/>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52585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25BD9-0B6F-8939-0DA6-EAD2E58120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107858-3221-B0B7-75FC-8EA13743DF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6A38ED-3DAC-83EE-E7A8-ABA4C893A8C1}"/>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41E0C48E-2CC2-A107-37A6-CAEED0DE1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8D34F-0E4C-B1CB-8A8E-AF4F463F6B4C}"/>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69119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51DC22-A91F-C7A0-0255-5BD22A6A61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3F63DB-E077-06F5-5465-996DFDBBBC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B37C5-A9BA-82FE-20AA-52C8BC824056}"/>
              </a:ext>
            </a:extLst>
          </p:cNvPr>
          <p:cNvSpPr>
            <a:spLocks noGrp="1"/>
          </p:cNvSpPr>
          <p:nvPr>
            <p:ph type="dt" sz="half" idx="10"/>
          </p:nvPr>
        </p:nvSpPr>
        <p:spPr/>
        <p:txBody>
          <a:body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E4D49A33-F8B9-DD8F-FD34-1EA6B021EA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2E4577-D644-68F7-1D79-3AEDE178D216}"/>
              </a:ext>
            </a:extLst>
          </p:cNvPr>
          <p:cNvSpPr>
            <a:spLocks noGrp="1"/>
          </p:cNvSpPr>
          <p:nvPr>
            <p:ph type="sldNum" sz="quarter" idx="12"/>
          </p:nvPr>
        </p:nvSpPr>
        <p:spPr/>
        <p:txBody>
          <a:bodyPr/>
          <a:lstStyle/>
          <a:p>
            <a:fld id="{E727E9B6-509B-46CF-B2F0-8ECCE08BCACF}" type="slidenum">
              <a:rPr lang="en-US" smtClean="0"/>
              <a:t>‹#›</a:t>
            </a:fld>
            <a:endParaRPr lang="en-US"/>
          </a:p>
        </p:txBody>
      </p:sp>
    </p:spTree>
    <p:extLst>
      <p:ext uri="{BB962C8B-B14F-4D97-AF65-F5344CB8AC3E}">
        <p14:creationId xmlns:p14="http://schemas.microsoft.com/office/powerpoint/2010/main" val="1541173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4CD5E9-2904-5F61-9651-EA0A92AD9B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04174E-FB81-B77B-9B12-76D6B59810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B4854-74D2-6ED5-3321-FBE9E6B09B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4EC70F-7286-4A85-84EA-8A391228E887}" type="datetimeFigureOut">
              <a:rPr lang="en-US" smtClean="0"/>
              <a:t>1/12/2026</a:t>
            </a:fld>
            <a:endParaRPr lang="en-US"/>
          </a:p>
        </p:txBody>
      </p:sp>
      <p:sp>
        <p:nvSpPr>
          <p:cNvPr id="5" name="Footer Placeholder 4">
            <a:extLst>
              <a:ext uri="{FF2B5EF4-FFF2-40B4-BE49-F238E27FC236}">
                <a16:creationId xmlns:a16="http://schemas.microsoft.com/office/drawing/2014/main" id="{4C975724-A22D-CE8A-12A6-B07A7F433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A996A3-1C97-84AD-A59C-DE1F81B9AB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7E9B6-509B-46CF-B2F0-8ECCE08BCACF}" type="slidenum">
              <a:rPr lang="en-US" smtClean="0"/>
              <a:t>‹#›</a:t>
            </a:fld>
            <a:endParaRPr lang="en-US"/>
          </a:p>
        </p:txBody>
      </p:sp>
    </p:spTree>
    <p:extLst>
      <p:ext uri="{BB962C8B-B14F-4D97-AF65-F5344CB8AC3E}">
        <p14:creationId xmlns:p14="http://schemas.microsoft.com/office/powerpoint/2010/main" val="340571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71AAD1A-2179-4779-4D89-8401C9312078}"/>
              </a:ext>
            </a:extLst>
          </p:cNvPr>
          <p:cNvSpPr>
            <a:spLocks noGrp="1"/>
          </p:cNvSpPr>
          <p:nvPr>
            <p:ph type="title"/>
          </p:nvPr>
        </p:nvSpPr>
        <p:spPr>
          <a:xfrm>
            <a:off x="170556" y="206692"/>
            <a:ext cx="4118811" cy="2170747"/>
          </a:xfrm>
        </p:spPr>
        <p:txBody>
          <a:bodyPr>
            <a:noAutofit/>
          </a:bodyPr>
          <a:lstStyle/>
          <a:p>
            <a:pPr algn="ctr"/>
            <a:r>
              <a:rPr lang="en-US" sz="3200" dirty="0"/>
              <a:t>Alternative Business/Support Services Options</a:t>
            </a:r>
          </a:p>
        </p:txBody>
      </p:sp>
      <p:sp>
        <p:nvSpPr>
          <p:cNvPr id="3" name="Content Placeholder 2">
            <a:extLst>
              <a:ext uri="{FF2B5EF4-FFF2-40B4-BE49-F238E27FC236}">
                <a16:creationId xmlns:a16="http://schemas.microsoft.com/office/drawing/2014/main" id="{51A64D37-E30A-21FE-5441-D32C6F685215}"/>
              </a:ext>
            </a:extLst>
          </p:cNvPr>
          <p:cNvSpPr>
            <a:spLocks noGrp="1"/>
          </p:cNvSpPr>
          <p:nvPr>
            <p:ph idx="1"/>
          </p:nvPr>
        </p:nvSpPr>
        <p:spPr>
          <a:xfrm>
            <a:off x="673407" y="2210450"/>
            <a:ext cx="3427001" cy="3908586"/>
          </a:xfrm>
        </p:spPr>
        <p:txBody>
          <a:bodyPr>
            <a:normAutofit/>
          </a:bodyPr>
          <a:lstStyle/>
          <a:p>
            <a:endParaRPr lang="en-US" sz="2000" dirty="0"/>
          </a:p>
          <a:p>
            <a:pPr marL="514350" indent="-514350">
              <a:buFont typeface="+mj-lt"/>
              <a:buAutoNum type="arabicPeriod"/>
            </a:pPr>
            <a:r>
              <a:rPr lang="en-US" sz="3200" dirty="0"/>
              <a:t>Shared Services</a:t>
            </a:r>
          </a:p>
          <a:p>
            <a:pPr marL="514350" indent="-514350">
              <a:buFont typeface="+mj-lt"/>
              <a:buAutoNum type="arabicPeriod"/>
            </a:pPr>
            <a:r>
              <a:rPr lang="en-US" sz="3200" dirty="0"/>
              <a:t>Outsourcing</a:t>
            </a:r>
          </a:p>
          <a:p>
            <a:pPr marL="514350" indent="-514350">
              <a:buFont typeface="+mj-lt"/>
              <a:buAutoNum type="arabicPeriod"/>
            </a:pPr>
            <a:r>
              <a:rPr lang="en-US" sz="3200" dirty="0"/>
              <a:t>Offshoring</a:t>
            </a:r>
          </a:p>
        </p:txBody>
      </p:sp>
      <p:pic>
        <p:nvPicPr>
          <p:cNvPr id="7" name="Picture 6">
            <a:extLst>
              <a:ext uri="{FF2B5EF4-FFF2-40B4-BE49-F238E27FC236}">
                <a16:creationId xmlns:a16="http://schemas.microsoft.com/office/drawing/2014/main" id="{FF090266-21E4-77A7-D7E0-FEE041A674A1}"/>
              </a:ext>
            </a:extLst>
          </p:cNvPr>
          <p:cNvPicPr>
            <a:picLocks noChangeAspect="1"/>
          </p:cNvPicPr>
          <p:nvPr/>
        </p:nvPicPr>
        <p:blipFill>
          <a:blip r:embed="rId2"/>
          <a:stretch>
            <a:fillRect/>
          </a:stretch>
        </p:blipFill>
        <p:spPr>
          <a:xfrm>
            <a:off x="5469884" y="561127"/>
            <a:ext cx="6107591" cy="5557909"/>
          </a:xfrm>
          <a:prstGeom prst="rect">
            <a:avLst/>
          </a:prstGeom>
        </p:spPr>
      </p:pic>
      <p:sp>
        <p:nvSpPr>
          <p:cNvPr id="8" name="TextBox 23">
            <a:extLst>
              <a:ext uri="{FF2B5EF4-FFF2-40B4-BE49-F238E27FC236}">
                <a16:creationId xmlns:a16="http://schemas.microsoft.com/office/drawing/2014/main" id="{4E419728-0700-0FFB-5113-8478C48F5128}"/>
              </a:ext>
            </a:extLst>
          </p:cNvPr>
          <p:cNvSpPr txBox="1">
            <a:spLocks noChangeArrowheads="1"/>
          </p:cNvSpPr>
          <p:nvPr/>
        </p:nvSpPr>
        <p:spPr bwMode="auto">
          <a:xfrm>
            <a:off x="4119174" y="5969631"/>
            <a:ext cx="4496282"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1180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F7F0-E628-C58A-AD38-DD0D424F7638}"/>
              </a:ext>
            </a:extLst>
          </p:cNvPr>
          <p:cNvSpPr>
            <a:spLocks noGrp="1"/>
          </p:cNvSpPr>
          <p:nvPr>
            <p:ph type="title"/>
          </p:nvPr>
        </p:nvSpPr>
        <p:spPr>
          <a:xfrm>
            <a:off x="838200" y="-108023"/>
            <a:ext cx="10515600" cy="1325563"/>
          </a:xfrm>
        </p:spPr>
        <p:txBody>
          <a:bodyPr/>
          <a:lstStyle/>
          <a:p>
            <a:pPr algn="ctr"/>
            <a:r>
              <a:rPr lang="en-US" dirty="0"/>
              <a:t>Shared Services</a:t>
            </a:r>
          </a:p>
        </p:txBody>
      </p:sp>
      <p:sp>
        <p:nvSpPr>
          <p:cNvPr id="3" name="Content Placeholder 2">
            <a:extLst>
              <a:ext uri="{FF2B5EF4-FFF2-40B4-BE49-F238E27FC236}">
                <a16:creationId xmlns:a16="http://schemas.microsoft.com/office/drawing/2014/main" id="{DEB0DB56-7D2D-2A6A-89E7-8853D13451B9}"/>
              </a:ext>
            </a:extLst>
          </p:cNvPr>
          <p:cNvSpPr>
            <a:spLocks noGrp="1"/>
          </p:cNvSpPr>
          <p:nvPr>
            <p:ph idx="1"/>
          </p:nvPr>
        </p:nvSpPr>
        <p:spPr>
          <a:xfrm>
            <a:off x="131134" y="1095394"/>
            <a:ext cx="11222666" cy="5331675"/>
          </a:xfrm>
        </p:spPr>
        <p:txBody>
          <a:bodyPr>
            <a:normAutofit fontScale="92500" lnSpcReduction="10000"/>
          </a:bodyPr>
          <a:lstStyle/>
          <a:p>
            <a:r>
              <a:rPr lang="en-US" b="0" i="0" dirty="0">
                <a:effectLst/>
                <a:latin typeface="Söhne"/>
              </a:rPr>
              <a:t>Let's say a large company with multiple business units (consulting, software development, renewabl</a:t>
            </a:r>
            <a:r>
              <a:rPr lang="en-US" dirty="0">
                <a:latin typeface="Söhne"/>
              </a:rPr>
              <a:t>e energy</a:t>
            </a:r>
            <a:r>
              <a:rPr lang="en-US" b="0" i="0" dirty="0">
                <a:effectLst/>
                <a:latin typeface="Söhne"/>
              </a:rPr>
              <a:t> etc.).  Each unit has its own finance and accounting functions. </a:t>
            </a:r>
          </a:p>
          <a:p>
            <a:r>
              <a:rPr lang="en-US" b="0" i="0" dirty="0">
                <a:effectLst/>
                <a:latin typeface="Söhne"/>
              </a:rPr>
              <a:t>Instead of having each business unit manage their own finance and accounting operations separately, the company creates a centralized finance and accounting unit that will provide services to all business units.</a:t>
            </a:r>
          </a:p>
          <a:p>
            <a:pPr lvl="1"/>
            <a:r>
              <a:rPr lang="en-US" b="0" i="0" dirty="0">
                <a:effectLst/>
                <a:latin typeface="Söhne"/>
              </a:rPr>
              <a:t>This unit will be responsible for processing payments, managing accounts receivable and accounts payable, conducting audits, and providing financial reports to each business unit. </a:t>
            </a:r>
          </a:p>
          <a:p>
            <a:pPr lvl="1"/>
            <a:r>
              <a:rPr lang="en-US" b="0" i="0" dirty="0">
                <a:effectLst/>
                <a:latin typeface="Söhne"/>
              </a:rPr>
              <a:t>This unit may also provide financial analysis and support to help each business unit make strategic decisions.</a:t>
            </a:r>
          </a:p>
          <a:p>
            <a:pPr lvl="1"/>
            <a:r>
              <a:rPr lang="en-US" b="0" i="0" dirty="0">
                <a:effectLst/>
                <a:latin typeface="Söhne"/>
              </a:rPr>
              <a:t>Purpose/benefit: reduce duplication of effort, streamline processes, and improve efficiency. </a:t>
            </a:r>
          </a:p>
          <a:p>
            <a:pPr lvl="1"/>
            <a:r>
              <a:rPr lang="en-US" b="0" i="0" dirty="0">
                <a:effectLst/>
                <a:latin typeface="Söhne"/>
              </a:rPr>
              <a:t>This can lead to cost savings, as the company no longer needs to duplicate finance and accounting staff and resources across each business unit. </a:t>
            </a:r>
          </a:p>
          <a:p>
            <a:pPr lvl="1"/>
            <a:r>
              <a:rPr lang="en-US" b="0" i="0" dirty="0">
                <a:effectLst/>
                <a:latin typeface="Söhne"/>
              </a:rPr>
              <a:t>ALSO, the centralized unit can benefit from economies of scale, enabling the company to negotiate better prices and terms with vendors and suppliers.</a:t>
            </a:r>
          </a:p>
          <a:p>
            <a:pPr marL="0" indent="0">
              <a:buNone/>
            </a:pPr>
            <a:endParaRPr lang="en-US" dirty="0"/>
          </a:p>
        </p:txBody>
      </p:sp>
      <p:sp>
        <p:nvSpPr>
          <p:cNvPr id="4" name="TextBox 23">
            <a:extLst>
              <a:ext uri="{FF2B5EF4-FFF2-40B4-BE49-F238E27FC236}">
                <a16:creationId xmlns:a16="http://schemas.microsoft.com/office/drawing/2014/main" id="{AEA6A3E6-DE79-9A1D-623D-FCC71E0DC7E9}"/>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DCBBE6A0-7A70-2EAE-436A-A220B5168E9B}"/>
              </a:ext>
            </a:extLst>
          </p:cNvPr>
          <p:cNvPicPr>
            <a:picLocks noChangeAspect="1"/>
          </p:cNvPicPr>
          <p:nvPr/>
        </p:nvPicPr>
        <p:blipFill>
          <a:blip r:embed="rId2"/>
          <a:stretch>
            <a:fillRect/>
          </a:stretch>
        </p:blipFill>
        <p:spPr>
          <a:xfrm>
            <a:off x="10764982" y="1"/>
            <a:ext cx="1430197" cy="1355252"/>
          </a:xfrm>
          <a:prstGeom prst="rect">
            <a:avLst/>
          </a:prstGeom>
        </p:spPr>
      </p:pic>
    </p:spTree>
    <p:extLst>
      <p:ext uri="{BB962C8B-B14F-4D97-AF65-F5344CB8AC3E}">
        <p14:creationId xmlns:p14="http://schemas.microsoft.com/office/powerpoint/2010/main" val="250542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86B1-4EAE-4212-4A8C-8B5C6C09A6AD}"/>
              </a:ext>
            </a:extLst>
          </p:cNvPr>
          <p:cNvSpPr>
            <a:spLocks noGrp="1"/>
          </p:cNvSpPr>
          <p:nvPr>
            <p:ph type="title"/>
          </p:nvPr>
        </p:nvSpPr>
        <p:spPr>
          <a:xfrm>
            <a:off x="753139" y="72730"/>
            <a:ext cx="10515600" cy="1325563"/>
          </a:xfrm>
        </p:spPr>
        <p:txBody>
          <a:bodyPr/>
          <a:lstStyle/>
          <a:p>
            <a:pPr algn="ctr"/>
            <a:r>
              <a:rPr lang="en-US" dirty="0"/>
              <a:t>Disadvantages of Shared Services</a:t>
            </a:r>
          </a:p>
        </p:txBody>
      </p:sp>
      <p:sp>
        <p:nvSpPr>
          <p:cNvPr id="3" name="Content Placeholder 2">
            <a:extLst>
              <a:ext uri="{FF2B5EF4-FFF2-40B4-BE49-F238E27FC236}">
                <a16:creationId xmlns:a16="http://schemas.microsoft.com/office/drawing/2014/main" id="{4138E995-32D2-B562-91CD-8817FB923E84}"/>
              </a:ext>
            </a:extLst>
          </p:cNvPr>
          <p:cNvSpPr>
            <a:spLocks noGrp="1"/>
          </p:cNvSpPr>
          <p:nvPr>
            <p:ph idx="1"/>
          </p:nvPr>
        </p:nvSpPr>
        <p:spPr>
          <a:xfrm>
            <a:off x="319177" y="1253330"/>
            <a:ext cx="11283351" cy="5147469"/>
          </a:xfrm>
        </p:spPr>
        <p:txBody>
          <a:bodyPr>
            <a:normAutofit fontScale="92500" lnSpcReduction="10000"/>
          </a:bodyPr>
          <a:lstStyle/>
          <a:p>
            <a:pPr algn="l">
              <a:buFont typeface="+mj-lt"/>
              <a:buAutoNum type="arabicPeriod"/>
            </a:pPr>
            <a:r>
              <a:rPr lang="en-US" b="0" i="0" dirty="0">
                <a:effectLst/>
                <a:latin typeface="Söhne"/>
              </a:rPr>
              <a:t>Resistance to change: </a:t>
            </a:r>
          </a:p>
          <a:p>
            <a:pPr lvl="1">
              <a:buFont typeface="Wingdings" panose="05000000000000000000" pitchFamily="2" charset="2"/>
              <a:buChar char="ü"/>
            </a:pPr>
            <a:r>
              <a:rPr lang="en-US" b="0" i="0" dirty="0">
                <a:effectLst/>
                <a:latin typeface="Söhne"/>
              </a:rPr>
              <a:t>Implementing a shared services model may face resistance from employees who are accustomed to working in a decentralized environment. </a:t>
            </a:r>
          </a:p>
          <a:p>
            <a:pPr lvl="1">
              <a:buFont typeface="Wingdings" panose="05000000000000000000" pitchFamily="2" charset="2"/>
              <a:buChar char="ü"/>
            </a:pPr>
            <a:r>
              <a:rPr lang="en-US" b="0" i="0" dirty="0">
                <a:effectLst/>
                <a:latin typeface="Söhne"/>
              </a:rPr>
              <a:t>This can lead to delays and increased implementation costs.</a:t>
            </a:r>
          </a:p>
          <a:p>
            <a:pPr algn="l">
              <a:buFont typeface="+mj-lt"/>
              <a:buAutoNum type="arabicPeriod"/>
            </a:pPr>
            <a:r>
              <a:rPr lang="en-US" b="0" i="0" dirty="0">
                <a:effectLst/>
                <a:latin typeface="Söhne"/>
              </a:rPr>
              <a:t>Communication and coordination challenges: </a:t>
            </a:r>
          </a:p>
          <a:p>
            <a:pPr lvl="1">
              <a:buFont typeface="Wingdings" panose="05000000000000000000" pitchFamily="2" charset="2"/>
              <a:buChar char="ü"/>
            </a:pPr>
            <a:r>
              <a:rPr lang="en-US" b="0" i="0" dirty="0">
                <a:effectLst/>
                <a:latin typeface="Söhne"/>
              </a:rPr>
              <a:t>Sharing services across different departments and business units can pose communication and coordination challenges, which can lead to confusion and delays.</a:t>
            </a:r>
          </a:p>
          <a:p>
            <a:pPr algn="l">
              <a:buFont typeface="+mj-lt"/>
              <a:buAutoNum type="arabicPeriod"/>
            </a:pPr>
            <a:r>
              <a:rPr lang="en-US" b="0" i="0" dirty="0">
                <a:effectLst/>
                <a:latin typeface="Söhne"/>
              </a:rPr>
              <a:t>Loss of autonomy: </a:t>
            </a:r>
          </a:p>
          <a:p>
            <a:pPr lvl="1">
              <a:buFont typeface="Wingdings" panose="05000000000000000000" pitchFamily="2" charset="2"/>
              <a:buChar char="ü"/>
            </a:pPr>
            <a:r>
              <a:rPr lang="en-US" b="0" i="0" dirty="0">
                <a:effectLst/>
                <a:latin typeface="Söhne"/>
              </a:rPr>
              <a:t>Implementing a shared services model may require departments to relinquish some control over their operations, which can be perceived as a loss of autonomy.</a:t>
            </a:r>
          </a:p>
          <a:p>
            <a:pPr algn="l">
              <a:buFont typeface="+mj-lt"/>
              <a:buAutoNum type="arabicPeriod"/>
            </a:pPr>
            <a:r>
              <a:rPr lang="en-US" b="0" i="0" dirty="0">
                <a:effectLst/>
                <a:latin typeface="Söhne"/>
              </a:rPr>
              <a:t>Risk of service disruption: </a:t>
            </a:r>
          </a:p>
          <a:p>
            <a:pPr lvl="1">
              <a:buFont typeface="Wingdings" panose="05000000000000000000" pitchFamily="2" charset="2"/>
              <a:buChar char="ü"/>
            </a:pPr>
            <a:r>
              <a:rPr lang="en-US" b="0" i="0" dirty="0">
                <a:effectLst/>
                <a:latin typeface="Söhne"/>
              </a:rPr>
              <a:t>A shared services model can be vulnerable to service disruptions if the central service team experiences technical issues or staffing shortages. This can have a ripple effect on the entire organization.</a:t>
            </a:r>
          </a:p>
          <a:p>
            <a:endParaRPr lang="en-US" dirty="0"/>
          </a:p>
        </p:txBody>
      </p:sp>
      <p:sp>
        <p:nvSpPr>
          <p:cNvPr id="4" name="TextBox 23">
            <a:extLst>
              <a:ext uri="{FF2B5EF4-FFF2-40B4-BE49-F238E27FC236}">
                <a16:creationId xmlns:a16="http://schemas.microsoft.com/office/drawing/2014/main" id="{C8D970D8-A516-2D43-7D3F-CB73823137D5}"/>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7" name="Picture 6">
            <a:extLst>
              <a:ext uri="{FF2B5EF4-FFF2-40B4-BE49-F238E27FC236}">
                <a16:creationId xmlns:a16="http://schemas.microsoft.com/office/drawing/2014/main" id="{E44C523E-D6A8-662B-DC7F-DB0C52CC02EB}"/>
              </a:ext>
            </a:extLst>
          </p:cNvPr>
          <p:cNvPicPr>
            <a:picLocks noChangeAspect="1"/>
          </p:cNvPicPr>
          <p:nvPr/>
        </p:nvPicPr>
        <p:blipFill>
          <a:blip r:embed="rId2"/>
          <a:stretch>
            <a:fillRect/>
          </a:stretch>
        </p:blipFill>
        <p:spPr>
          <a:xfrm>
            <a:off x="10432483" y="-10391"/>
            <a:ext cx="1759517" cy="1667315"/>
          </a:xfrm>
          <a:prstGeom prst="rect">
            <a:avLst/>
          </a:prstGeom>
        </p:spPr>
      </p:pic>
    </p:spTree>
    <p:extLst>
      <p:ext uri="{BB962C8B-B14F-4D97-AF65-F5344CB8AC3E}">
        <p14:creationId xmlns:p14="http://schemas.microsoft.com/office/powerpoint/2010/main" val="24933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3EE7-BE73-F49B-3EE8-42643828019C}"/>
              </a:ext>
            </a:extLst>
          </p:cNvPr>
          <p:cNvSpPr>
            <a:spLocks noGrp="1"/>
          </p:cNvSpPr>
          <p:nvPr>
            <p:ph type="title"/>
          </p:nvPr>
        </p:nvSpPr>
        <p:spPr>
          <a:xfrm>
            <a:off x="731874" y="-102707"/>
            <a:ext cx="10515600" cy="1325563"/>
          </a:xfrm>
        </p:spPr>
        <p:txBody>
          <a:bodyPr/>
          <a:lstStyle/>
          <a:p>
            <a:pPr algn="ctr"/>
            <a:r>
              <a:rPr lang="en-US" dirty="0"/>
              <a:t>Outsourcing</a:t>
            </a:r>
          </a:p>
        </p:txBody>
      </p:sp>
      <p:sp>
        <p:nvSpPr>
          <p:cNvPr id="3" name="Content Placeholder 2">
            <a:extLst>
              <a:ext uri="{FF2B5EF4-FFF2-40B4-BE49-F238E27FC236}">
                <a16:creationId xmlns:a16="http://schemas.microsoft.com/office/drawing/2014/main" id="{A04FE5E1-603B-F0A2-1AD6-4710C81DFFBC}"/>
              </a:ext>
            </a:extLst>
          </p:cNvPr>
          <p:cNvSpPr>
            <a:spLocks noGrp="1"/>
          </p:cNvSpPr>
          <p:nvPr>
            <p:ph idx="1"/>
          </p:nvPr>
        </p:nvSpPr>
        <p:spPr>
          <a:xfrm>
            <a:off x="-259773" y="1501090"/>
            <a:ext cx="12030739" cy="5117435"/>
          </a:xfrm>
        </p:spPr>
        <p:txBody>
          <a:bodyPr>
            <a:normAutofit/>
          </a:bodyPr>
          <a:lstStyle/>
          <a:p>
            <a:r>
              <a:rPr lang="en-US" b="0" i="0" dirty="0">
                <a:effectLst/>
                <a:latin typeface="Söhne"/>
              </a:rPr>
              <a:t>Let's say a software development company needs to develop a new mobile application, but doesn't have the in-house expertise or resources to do so.</a:t>
            </a:r>
          </a:p>
          <a:p>
            <a:pPr lvl="1"/>
            <a:r>
              <a:rPr lang="en-US" b="0" i="0" dirty="0">
                <a:effectLst/>
                <a:latin typeface="Söhne"/>
              </a:rPr>
              <a:t> The company decides to outsource the mobile app development to a third-party vendor that specializes in mobile app development.</a:t>
            </a:r>
          </a:p>
          <a:p>
            <a:r>
              <a:rPr lang="en-US" b="0" i="0" dirty="0">
                <a:effectLst/>
                <a:latin typeface="Söhne"/>
              </a:rPr>
              <a:t>Outsourcing is a business practice in which an organization contracts with an external company or individual to perform certain business functions or services that were previously performed in-house.</a:t>
            </a:r>
            <a:endParaRPr lang="en-US" dirty="0">
              <a:latin typeface="Söhne"/>
            </a:endParaRPr>
          </a:p>
          <a:p>
            <a:r>
              <a:rPr lang="en-US" b="0" i="0" dirty="0">
                <a:effectLst/>
                <a:latin typeface="Söhne"/>
              </a:rPr>
              <a:t>By outsourcing the mobile app development, the software development company can benefit from specialized expertise and resources without having to invest in building a new team or acquiring new tools and technologies. </a:t>
            </a:r>
          </a:p>
          <a:p>
            <a:pPr lvl="1"/>
            <a:r>
              <a:rPr lang="en-US" b="0" i="0" dirty="0">
                <a:effectLst/>
                <a:latin typeface="Söhne"/>
              </a:rPr>
              <a:t>This can result in cost savings, increased efficiency, and faster time-to-market for the new mobile app.</a:t>
            </a:r>
          </a:p>
        </p:txBody>
      </p:sp>
      <p:sp>
        <p:nvSpPr>
          <p:cNvPr id="4" name="TextBox 23">
            <a:extLst>
              <a:ext uri="{FF2B5EF4-FFF2-40B4-BE49-F238E27FC236}">
                <a16:creationId xmlns:a16="http://schemas.microsoft.com/office/drawing/2014/main" id="{E8D6153A-5295-6E70-3714-4B9651846B0D}"/>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7" name="Picture 6">
            <a:extLst>
              <a:ext uri="{FF2B5EF4-FFF2-40B4-BE49-F238E27FC236}">
                <a16:creationId xmlns:a16="http://schemas.microsoft.com/office/drawing/2014/main" id="{6C7D921E-03A6-3C61-9DEF-CED75C9062AF}"/>
              </a:ext>
            </a:extLst>
          </p:cNvPr>
          <p:cNvPicPr>
            <a:picLocks noChangeAspect="1"/>
          </p:cNvPicPr>
          <p:nvPr/>
        </p:nvPicPr>
        <p:blipFill>
          <a:blip r:embed="rId2"/>
          <a:stretch>
            <a:fillRect/>
          </a:stretch>
        </p:blipFill>
        <p:spPr>
          <a:xfrm>
            <a:off x="10401300" y="0"/>
            <a:ext cx="1764712" cy="1540621"/>
          </a:xfrm>
          <a:prstGeom prst="rect">
            <a:avLst/>
          </a:prstGeom>
        </p:spPr>
      </p:pic>
    </p:spTree>
    <p:extLst>
      <p:ext uri="{BB962C8B-B14F-4D97-AF65-F5344CB8AC3E}">
        <p14:creationId xmlns:p14="http://schemas.microsoft.com/office/powerpoint/2010/main" val="376292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3944-9D26-FD33-29CC-37B10917C0AF}"/>
              </a:ext>
            </a:extLst>
          </p:cNvPr>
          <p:cNvSpPr>
            <a:spLocks noGrp="1"/>
          </p:cNvSpPr>
          <p:nvPr>
            <p:ph type="title"/>
          </p:nvPr>
        </p:nvSpPr>
        <p:spPr>
          <a:xfrm>
            <a:off x="875414" y="0"/>
            <a:ext cx="10515600" cy="1325563"/>
          </a:xfrm>
        </p:spPr>
        <p:txBody>
          <a:bodyPr/>
          <a:lstStyle/>
          <a:p>
            <a:pPr algn="ctr"/>
            <a:r>
              <a:rPr lang="en-US" dirty="0"/>
              <a:t>Disadvantages of Outsourcing</a:t>
            </a:r>
          </a:p>
        </p:txBody>
      </p:sp>
      <p:sp>
        <p:nvSpPr>
          <p:cNvPr id="3" name="Content Placeholder 2">
            <a:extLst>
              <a:ext uri="{FF2B5EF4-FFF2-40B4-BE49-F238E27FC236}">
                <a16:creationId xmlns:a16="http://schemas.microsoft.com/office/drawing/2014/main" id="{763960A7-B9B4-529F-2994-57D87EC2FD3B}"/>
              </a:ext>
            </a:extLst>
          </p:cNvPr>
          <p:cNvSpPr>
            <a:spLocks noGrp="1"/>
          </p:cNvSpPr>
          <p:nvPr>
            <p:ph idx="1"/>
          </p:nvPr>
        </p:nvSpPr>
        <p:spPr>
          <a:xfrm>
            <a:off x="372139" y="1297172"/>
            <a:ext cx="11368411" cy="5034617"/>
          </a:xfrm>
        </p:spPr>
        <p:txBody>
          <a:bodyPr>
            <a:normAutofit fontScale="92500" lnSpcReduction="10000"/>
          </a:bodyPr>
          <a:lstStyle/>
          <a:p>
            <a:pPr algn="l">
              <a:buFont typeface="+mj-lt"/>
              <a:buAutoNum type="arabicPeriod"/>
            </a:pPr>
            <a:r>
              <a:rPr lang="en-US" b="0" i="0" dirty="0">
                <a:effectLst/>
                <a:latin typeface="Söhne"/>
              </a:rPr>
              <a:t>Loss of control: </a:t>
            </a:r>
          </a:p>
          <a:p>
            <a:pPr lvl="1">
              <a:buFont typeface="Wingdings" panose="05000000000000000000" pitchFamily="2" charset="2"/>
              <a:buChar char="ü"/>
            </a:pPr>
            <a:r>
              <a:rPr lang="en-US" b="0" i="0" dirty="0">
                <a:effectLst/>
                <a:latin typeface="Söhne"/>
              </a:rPr>
              <a:t>Outsourcing can result in a loss of control over business processes and operations, which can be challenging for some organizations to manage.</a:t>
            </a:r>
          </a:p>
          <a:p>
            <a:pPr algn="l">
              <a:buFont typeface="+mj-lt"/>
              <a:buAutoNum type="arabicPeriod"/>
            </a:pPr>
            <a:r>
              <a:rPr lang="en-US" b="0" i="0" dirty="0">
                <a:effectLst/>
                <a:latin typeface="Söhne"/>
              </a:rPr>
              <a:t>Communication and coordination challenges: </a:t>
            </a:r>
          </a:p>
          <a:p>
            <a:pPr lvl="1">
              <a:buFont typeface="Wingdings" panose="05000000000000000000" pitchFamily="2" charset="2"/>
              <a:buChar char="ü"/>
            </a:pPr>
            <a:r>
              <a:rPr lang="en-US" b="0" i="0" dirty="0">
                <a:effectLst/>
                <a:latin typeface="Söhne"/>
              </a:rPr>
              <a:t>Especially when working with vendors located in different time zones or with different cultural norms.</a:t>
            </a:r>
          </a:p>
          <a:p>
            <a:pPr lvl="1">
              <a:buFont typeface="Wingdings" panose="05000000000000000000" pitchFamily="2" charset="2"/>
              <a:buChar char="ü"/>
            </a:pPr>
            <a:r>
              <a:rPr lang="en-US" b="0" i="0" dirty="0">
                <a:effectLst/>
                <a:latin typeface="Söhne"/>
              </a:rPr>
              <a:t>need to establish clear communication channels, provide detailed project requirements and timelines, and regularly monitor the vendor's performance to ensure that the project is delivered on time, on budget, and to the desired quality standards.</a:t>
            </a:r>
          </a:p>
          <a:p>
            <a:pPr algn="l">
              <a:buFont typeface="+mj-lt"/>
              <a:buAutoNum type="arabicPeriod"/>
            </a:pPr>
            <a:r>
              <a:rPr lang="en-US" b="0" i="0" dirty="0">
                <a:effectLst/>
                <a:latin typeface="Söhne"/>
              </a:rPr>
              <a:t>Quality concerns: </a:t>
            </a:r>
          </a:p>
          <a:p>
            <a:pPr lvl="1">
              <a:buFont typeface="Wingdings" panose="05000000000000000000" pitchFamily="2" charset="2"/>
              <a:buChar char="ü"/>
            </a:pPr>
            <a:r>
              <a:rPr lang="en-US" b="0" i="0" dirty="0">
                <a:effectLst/>
                <a:latin typeface="Söhne"/>
              </a:rPr>
              <a:t>Outsourcing can result in quality concerns, especially if the vendor does not have the same level of commitment to quality and customer satisfaction as the organization.</a:t>
            </a:r>
          </a:p>
          <a:p>
            <a:pPr algn="l">
              <a:buFont typeface="+mj-lt"/>
              <a:buAutoNum type="arabicPeriod"/>
            </a:pPr>
            <a:r>
              <a:rPr lang="en-US" b="0" i="0" dirty="0">
                <a:effectLst/>
                <a:latin typeface="Söhne"/>
              </a:rPr>
              <a:t>Security risks: </a:t>
            </a:r>
          </a:p>
          <a:p>
            <a:pPr lvl="1">
              <a:buFont typeface="Wingdings" panose="05000000000000000000" pitchFamily="2" charset="2"/>
              <a:buChar char="ü"/>
            </a:pPr>
            <a:r>
              <a:rPr lang="en-US" b="0" i="0" dirty="0">
                <a:effectLst/>
                <a:latin typeface="Söhne"/>
              </a:rPr>
              <a:t>Outsourcing can increase security risks, as sensitive data and intellectual property may be shared with external vendors who may not have the same level of security controls in place.</a:t>
            </a:r>
          </a:p>
          <a:p>
            <a:endParaRPr lang="en-US" dirty="0"/>
          </a:p>
        </p:txBody>
      </p:sp>
      <p:sp>
        <p:nvSpPr>
          <p:cNvPr id="4" name="TextBox 23">
            <a:extLst>
              <a:ext uri="{FF2B5EF4-FFF2-40B4-BE49-F238E27FC236}">
                <a16:creationId xmlns:a16="http://schemas.microsoft.com/office/drawing/2014/main" id="{30D9CACA-5201-7589-C468-E21DA0DE917E}"/>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5" name="Picture 4">
            <a:extLst>
              <a:ext uri="{FF2B5EF4-FFF2-40B4-BE49-F238E27FC236}">
                <a16:creationId xmlns:a16="http://schemas.microsoft.com/office/drawing/2014/main" id="{7AD24237-8120-0B5A-94E6-A00D3A72E8B0}"/>
              </a:ext>
            </a:extLst>
          </p:cNvPr>
          <p:cNvPicPr>
            <a:picLocks noChangeAspect="1"/>
          </p:cNvPicPr>
          <p:nvPr/>
        </p:nvPicPr>
        <p:blipFill>
          <a:blip r:embed="rId2"/>
          <a:stretch>
            <a:fillRect/>
          </a:stretch>
        </p:blipFill>
        <p:spPr>
          <a:xfrm>
            <a:off x="10401300" y="0"/>
            <a:ext cx="1764712" cy="1540621"/>
          </a:xfrm>
          <a:prstGeom prst="rect">
            <a:avLst/>
          </a:prstGeom>
        </p:spPr>
      </p:pic>
    </p:spTree>
    <p:extLst>
      <p:ext uri="{BB962C8B-B14F-4D97-AF65-F5344CB8AC3E}">
        <p14:creationId xmlns:p14="http://schemas.microsoft.com/office/powerpoint/2010/main" val="58645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333A2-4E5E-5270-C77B-B2E410DD828E}"/>
              </a:ext>
            </a:extLst>
          </p:cNvPr>
          <p:cNvSpPr>
            <a:spLocks noGrp="1"/>
          </p:cNvSpPr>
          <p:nvPr>
            <p:ph type="title"/>
          </p:nvPr>
        </p:nvSpPr>
        <p:spPr>
          <a:xfrm>
            <a:off x="838200" y="199443"/>
            <a:ext cx="10515600" cy="1325563"/>
          </a:xfrm>
        </p:spPr>
        <p:txBody>
          <a:bodyPr/>
          <a:lstStyle/>
          <a:p>
            <a:pPr algn="ctr"/>
            <a:r>
              <a:rPr lang="en-US" dirty="0"/>
              <a:t>Offshoring</a:t>
            </a:r>
          </a:p>
        </p:txBody>
      </p:sp>
      <p:sp>
        <p:nvSpPr>
          <p:cNvPr id="3" name="Content Placeholder 2">
            <a:extLst>
              <a:ext uri="{FF2B5EF4-FFF2-40B4-BE49-F238E27FC236}">
                <a16:creationId xmlns:a16="http://schemas.microsoft.com/office/drawing/2014/main" id="{19D3198E-AB0F-7ED5-22D6-6B97CA15AC8C}"/>
              </a:ext>
            </a:extLst>
          </p:cNvPr>
          <p:cNvSpPr>
            <a:spLocks noGrp="1"/>
          </p:cNvSpPr>
          <p:nvPr>
            <p:ph idx="1"/>
          </p:nvPr>
        </p:nvSpPr>
        <p:spPr>
          <a:xfrm>
            <a:off x="249865" y="1724449"/>
            <a:ext cx="11509744" cy="5619307"/>
          </a:xfrm>
        </p:spPr>
        <p:txBody>
          <a:bodyPr>
            <a:normAutofit/>
          </a:bodyPr>
          <a:lstStyle/>
          <a:p>
            <a:r>
              <a:rPr lang="en-US" b="0" i="0" dirty="0">
                <a:effectLst/>
                <a:latin typeface="Söhne"/>
              </a:rPr>
              <a:t>Let's say a company based in the United States needs to produce a large number of clothing items at a low cost. </a:t>
            </a:r>
          </a:p>
          <a:p>
            <a:r>
              <a:rPr lang="en-US" b="0" i="0" dirty="0">
                <a:effectLst/>
                <a:latin typeface="Söhne"/>
              </a:rPr>
              <a:t>The company decides to offshores its manufacturing operations to a factory in Bangladesh, where labor costs are lower than in the United States.</a:t>
            </a:r>
          </a:p>
          <a:p>
            <a:r>
              <a:rPr lang="en-US" b="0" i="0" dirty="0">
                <a:effectLst/>
                <a:latin typeface="Söhne"/>
              </a:rPr>
              <a:t>Offshoring is a business practice in which an organization relocates its business processes or services to a foreign country to take advantage of lower labor costs, tax incentives, or other favorable economic conditions. </a:t>
            </a:r>
          </a:p>
          <a:p>
            <a:pPr lvl="1"/>
            <a:r>
              <a:rPr lang="en-US" b="0" i="0" dirty="0">
                <a:effectLst/>
                <a:latin typeface="Söhne"/>
              </a:rPr>
              <a:t>The term "offshoring" specifically refers to the relocation of business processes or services to a foreign country, whereas outsourcing can refer to the relocation of business processes or services to either a foreign or domestic third-party vendor.</a:t>
            </a:r>
            <a:endParaRPr lang="en-US" dirty="0"/>
          </a:p>
        </p:txBody>
      </p:sp>
      <p:sp>
        <p:nvSpPr>
          <p:cNvPr id="4" name="TextBox 23">
            <a:extLst>
              <a:ext uri="{FF2B5EF4-FFF2-40B4-BE49-F238E27FC236}">
                <a16:creationId xmlns:a16="http://schemas.microsoft.com/office/drawing/2014/main" id="{E34BB2CE-1EC3-E63F-F10C-417F4DA2F6A2}"/>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27CCAB7B-DFB2-C36E-B7BD-4054F22B0C47}"/>
              </a:ext>
            </a:extLst>
          </p:cNvPr>
          <p:cNvPicPr>
            <a:picLocks noChangeAspect="1"/>
          </p:cNvPicPr>
          <p:nvPr/>
        </p:nvPicPr>
        <p:blipFill>
          <a:blip r:embed="rId2"/>
          <a:stretch>
            <a:fillRect/>
          </a:stretch>
        </p:blipFill>
        <p:spPr>
          <a:xfrm>
            <a:off x="10390909" y="0"/>
            <a:ext cx="1801091" cy="1724449"/>
          </a:xfrm>
          <a:prstGeom prst="rect">
            <a:avLst/>
          </a:prstGeom>
        </p:spPr>
      </p:pic>
    </p:spTree>
    <p:extLst>
      <p:ext uri="{BB962C8B-B14F-4D97-AF65-F5344CB8AC3E}">
        <p14:creationId xmlns:p14="http://schemas.microsoft.com/office/powerpoint/2010/main" val="322315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D6DB-DF40-C773-A534-5B65A2D256F7}"/>
              </a:ext>
            </a:extLst>
          </p:cNvPr>
          <p:cNvSpPr>
            <a:spLocks noGrp="1"/>
          </p:cNvSpPr>
          <p:nvPr>
            <p:ph type="title"/>
          </p:nvPr>
        </p:nvSpPr>
        <p:spPr/>
        <p:txBody>
          <a:bodyPr/>
          <a:lstStyle/>
          <a:p>
            <a:pPr algn="ctr"/>
            <a:r>
              <a:rPr lang="en-US" dirty="0"/>
              <a:t>Benefits of Offshoring</a:t>
            </a:r>
          </a:p>
        </p:txBody>
      </p:sp>
      <p:sp>
        <p:nvSpPr>
          <p:cNvPr id="3" name="Content Placeholder 2">
            <a:extLst>
              <a:ext uri="{FF2B5EF4-FFF2-40B4-BE49-F238E27FC236}">
                <a16:creationId xmlns:a16="http://schemas.microsoft.com/office/drawing/2014/main" id="{B3375DEC-65AB-33AC-7755-D4EBFB621730}"/>
              </a:ext>
            </a:extLst>
          </p:cNvPr>
          <p:cNvSpPr>
            <a:spLocks noGrp="1"/>
          </p:cNvSpPr>
          <p:nvPr>
            <p:ph idx="1"/>
          </p:nvPr>
        </p:nvSpPr>
        <p:spPr>
          <a:xfrm>
            <a:off x="535171" y="1597025"/>
            <a:ext cx="10910777" cy="4755928"/>
          </a:xfrm>
        </p:spPr>
        <p:txBody>
          <a:bodyPr>
            <a:normAutofit/>
          </a:bodyPr>
          <a:lstStyle/>
          <a:p>
            <a:pPr algn="l"/>
            <a:r>
              <a:rPr lang="en-US" b="0" i="0" dirty="0">
                <a:effectLst/>
                <a:latin typeface="Söhne"/>
              </a:rPr>
              <a:t>Offshoring can involve a wide range of business functions, such as manufacturing, customer service, IT support, and more. </a:t>
            </a:r>
          </a:p>
          <a:p>
            <a:pPr lvl="1"/>
            <a:r>
              <a:rPr lang="en-US" b="0" i="0" dirty="0">
                <a:effectLst/>
                <a:latin typeface="Söhne"/>
              </a:rPr>
              <a:t>The practice is often associated with developing countries, where labor costs and other business expenses are lower than in developed countries.</a:t>
            </a:r>
          </a:p>
          <a:p>
            <a:pPr algn="l"/>
            <a:r>
              <a:rPr lang="en-US" b="0" i="0" dirty="0">
                <a:effectLst/>
                <a:latin typeface="Söhne"/>
              </a:rPr>
              <a:t>Offshoring can provide several benefits to organizations, including cost savings, access to new markets and talent pools, and increased scalability. </a:t>
            </a:r>
          </a:p>
          <a:p>
            <a:endParaRPr lang="en-US" dirty="0"/>
          </a:p>
        </p:txBody>
      </p:sp>
      <p:sp>
        <p:nvSpPr>
          <p:cNvPr id="4" name="TextBox 23">
            <a:extLst>
              <a:ext uri="{FF2B5EF4-FFF2-40B4-BE49-F238E27FC236}">
                <a16:creationId xmlns:a16="http://schemas.microsoft.com/office/drawing/2014/main" id="{67AA0651-AD85-CF2D-FA47-3CB9F9485A8E}"/>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A3016D7F-DEAB-6C51-71CA-2CFE3DF2E5DB}"/>
              </a:ext>
            </a:extLst>
          </p:cNvPr>
          <p:cNvPicPr>
            <a:picLocks noChangeAspect="1"/>
          </p:cNvPicPr>
          <p:nvPr/>
        </p:nvPicPr>
        <p:blipFill>
          <a:blip r:embed="rId2"/>
          <a:stretch>
            <a:fillRect/>
          </a:stretch>
        </p:blipFill>
        <p:spPr>
          <a:xfrm>
            <a:off x="9918973" y="-43665"/>
            <a:ext cx="2238391" cy="2143141"/>
          </a:xfrm>
          <a:prstGeom prst="rect">
            <a:avLst/>
          </a:prstGeom>
        </p:spPr>
      </p:pic>
    </p:spTree>
    <p:extLst>
      <p:ext uri="{BB962C8B-B14F-4D97-AF65-F5344CB8AC3E}">
        <p14:creationId xmlns:p14="http://schemas.microsoft.com/office/powerpoint/2010/main" val="230835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BF2A2-217B-C40C-2F7D-BF8BD9FA6828}"/>
              </a:ext>
            </a:extLst>
          </p:cNvPr>
          <p:cNvSpPr>
            <a:spLocks noGrp="1"/>
          </p:cNvSpPr>
          <p:nvPr>
            <p:ph type="title"/>
          </p:nvPr>
        </p:nvSpPr>
        <p:spPr>
          <a:xfrm>
            <a:off x="939063" y="131914"/>
            <a:ext cx="10515600" cy="1325563"/>
          </a:xfrm>
        </p:spPr>
        <p:txBody>
          <a:bodyPr/>
          <a:lstStyle/>
          <a:p>
            <a:pPr algn="ctr"/>
            <a:r>
              <a:rPr lang="en-US" dirty="0"/>
              <a:t>Disadvantages of Offshoring</a:t>
            </a:r>
          </a:p>
        </p:txBody>
      </p:sp>
      <p:sp>
        <p:nvSpPr>
          <p:cNvPr id="3" name="Content Placeholder 2">
            <a:extLst>
              <a:ext uri="{FF2B5EF4-FFF2-40B4-BE49-F238E27FC236}">
                <a16:creationId xmlns:a16="http://schemas.microsoft.com/office/drawing/2014/main" id="{3972C821-E409-A9C6-FF50-57802EC6A107}"/>
              </a:ext>
            </a:extLst>
          </p:cNvPr>
          <p:cNvSpPr>
            <a:spLocks noGrp="1"/>
          </p:cNvSpPr>
          <p:nvPr>
            <p:ph idx="1"/>
          </p:nvPr>
        </p:nvSpPr>
        <p:spPr>
          <a:xfrm>
            <a:off x="220625" y="1470925"/>
            <a:ext cx="11676321" cy="5324771"/>
          </a:xfrm>
        </p:spPr>
        <p:txBody>
          <a:bodyPr>
            <a:normAutofit fontScale="70000" lnSpcReduction="20000"/>
          </a:bodyPr>
          <a:lstStyle/>
          <a:p>
            <a:pPr algn="l">
              <a:buFont typeface="+mj-lt"/>
              <a:buAutoNum type="arabicPeriod"/>
            </a:pPr>
            <a:r>
              <a:rPr lang="en-US" b="0" i="0" dirty="0">
                <a:effectLst/>
                <a:latin typeface="Söhne"/>
              </a:rPr>
              <a:t>Language and cultural barriers: </a:t>
            </a:r>
          </a:p>
          <a:p>
            <a:pPr lvl="1">
              <a:buFont typeface="Wingdings" panose="05000000000000000000" pitchFamily="2" charset="2"/>
              <a:buChar char="ü"/>
            </a:pPr>
            <a:r>
              <a:rPr lang="en-US" b="0" i="0" dirty="0">
                <a:effectLst/>
                <a:latin typeface="Söhne"/>
              </a:rPr>
              <a:t>Offshoring can involve working with vendors or partners in foreign countries, which can create language and cultural barriers that can be challenging to overcome. </a:t>
            </a:r>
          </a:p>
          <a:p>
            <a:pPr lvl="1">
              <a:buFont typeface="Wingdings" panose="05000000000000000000" pitchFamily="2" charset="2"/>
              <a:buChar char="ü"/>
            </a:pPr>
            <a:r>
              <a:rPr lang="en-US" b="0" i="0" dirty="0">
                <a:effectLst/>
                <a:latin typeface="Söhne"/>
              </a:rPr>
              <a:t>These barriers can lead to miscommunications, misunderstandings, and other issues that can impact productivity and quality.</a:t>
            </a:r>
          </a:p>
          <a:p>
            <a:pPr algn="l">
              <a:buFont typeface="+mj-lt"/>
              <a:buAutoNum type="arabicPeriod"/>
            </a:pPr>
            <a:r>
              <a:rPr lang="en-US" b="0" i="0" dirty="0">
                <a:effectLst/>
                <a:latin typeface="Söhne"/>
              </a:rPr>
              <a:t>Quality control issues: </a:t>
            </a:r>
          </a:p>
          <a:p>
            <a:pPr lvl="1">
              <a:buFont typeface="Wingdings" panose="05000000000000000000" pitchFamily="2" charset="2"/>
              <a:buChar char="ü"/>
            </a:pPr>
            <a:r>
              <a:rPr lang="en-US" b="0" i="0" dirty="0">
                <a:effectLst/>
                <a:latin typeface="Söhne"/>
              </a:rPr>
              <a:t>Offshoring can create quality control issues, especially if the offshore vendor does not have the same quality control standards or processes as the organization. </a:t>
            </a:r>
          </a:p>
          <a:p>
            <a:pPr lvl="1">
              <a:buFont typeface="Wingdings" panose="05000000000000000000" pitchFamily="2" charset="2"/>
              <a:buChar char="ü"/>
            </a:pPr>
            <a:r>
              <a:rPr lang="en-US" b="0" i="0" dirty="0">
                <a:effectLst/>
                <a:latin typeface="Söhne"/>
              </a:rPr>
              <a:t>This can lead to product defects, delays, and other issues that can impact customer satisfaction.</a:t>
            </a:r>
          </a:p>
          <a:p>
            <a:pPr algn="l">
              <a:buFont typeface="+mj-lt"/>
              <a:buAutoNum type="arabicPeriod"/>
            </a:pPr>
            <a:r>
              <a:rPr lang="en-US" b="0" i="0" dirty="0">
                <a:effectLst/>
                <a:latin typeface="Söhne"/>
              </a:rPr>
              <a:t>Ethical concerns: </a:t>
            </a:r>
          </a:p>
          <a:p>
            <a:pPr lvl="1">
              <a:buFont typeface="Wingdings" panose="05000000000000000000" pitchFamily="2" charset="2"/>
              <a:buChar char="ü"/>
            </a:pPr>
            <a:r>
              <a:rPr lang="en-US" b="0" i="0" dirty="0">
                <a:effectLst/>
                <a:latin typeface="Söhne"/>
              </a:rPr>
              <a:t>Offshoring can raise ethical concerns related to labor practices and working conditions in the offshore country. </a:t>
            </a:r>
          </a:p>
          <a:p>
            <a:pPr lvl="1">
              <a:buFont typeface="Wingdings" panose="05000000000000000000" pitchFamily="2" charset="2"/>
              <a:buChar char="ü"/>
            </a:pPr>
            <a:r>
              <a:rPr lang="en-US" b="0" i="0" dirty="0">
                <a:effectLst/>
                <a:latin typeface="Söhne"/>
              </a:rPr>
              <a:t>Organizations may face criticism or backlash if it is discovered that they are working with vendors that engage in unethical or illegal labor practices.</a:t>
            </a:r>
          </a:p>
          <a:p>
            <a:pPr algn="l">
              <a:buFont typeface="+mj-lt"/>
              <a:buAutoNum type="arabicPeriod"/>
            </a:pPr>
            <a:r>
              <a:rPr lang="en-US" b="0" i="0" dirty="0">
                <a:effectLst/>
                <a:latin typeface="Söhne"/>
              </a:rPr>
              <a:t>Security risks: </a:t>
            </a:r>
          </a:p>
          <a:p>
            <a:pPr lvl="1">
              <a:buFont typeface="Wingdings" panose="05000000000000000000" pitchFamily="2" charset="2"/>
              <a:buChar char="ü"/>
            </a:pPr>
            <a:r>
              <a:rPr lang="en-US" b="0" i="0" dirty="0">
                <a:effectLst/>
                <a:latin typeface="Söhne"/>
              </a:rPr>
              <a:t>Offshoring can create security risks related to the sharing of sensitive data or intellectual property with vendors in foreign countries. </a:t>
            </a:r>
          </a:p>
          <a:p>
            <a:pPr lvl="1">
              <a:buFont typeface="Wingdings" panose="05000000000000000000" pitchFamily="2" charset="2"/>
              <a:buChar char="ü"/>
            </a:pPr>
            <a:r>
              <a:rPr lang="en-US" b="0" i="0" dirty="0">
                <a:effectLst/>
                <a:latin typeface="Söhne"/>
              </a:rPr>
              <a:t>The organization may need to take extra precautions to protect its data and intellectual property from theft or misuse.</a:t>
            </a:r>
          </a:p>
          <a:p>
            <a:pPr algn="l">
              <a:buFont typeface="+mj-lt"/>
              <a:buAutoNum type="arabicPeriod"/>
            </a:pPr>
            <a:r>
              <a:rPr lang="en-US" b="0" i="0" dirty="0">
                <a:effectLst/>
                <a:latin typeface="Söhne"/>
              </a:rPr>
              <a:t>Potential negative impact on domestic job market: </a:t>
            </a:r>
          </a:p>
          <a:p>
            <a:pPr lvl="1">
              <a:buFont typeface="Wingdings" panose="05000000000000000000" pitchFamily="2" charset="2"/>
              <a:buChar char="ü"/>
            </a:pPr>
            <a:r>
              <a:rPr lang="en-US" b="0" i="0" dirty="0">
                <a:effectLst/>
                <a:latin typeface="Söhne"/>
              </a:rPr>
              <a:t>Offshoring can lead to job losses in the organization's home country, which can have a negative impact on the local economy and job market.</a:t>
            </a:r>
          </a:p>
          <a:p>
            <a:endParaRPr lang="en-US" dirty="0"/>
          </a:p>
        </p:txBody>
      </p:sp>
      <p:sp>
        <p:nvSpPr>
          <p:cNvPr id="4" name="TextBox 23">
            <a:extLst>
              <a:ext uri="{FF2B5EF4-FFF2-40B4-BE49-F238E27FC236}">
                <a16:creationId xmlns:a16="http://schemas.microsoft.com/office/drawing/2014/main" id="{AA5F492A-577E-2065-3B09-CAA9BB88710D}"/>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5DB7C422-C220-9DCD-7994-D870EBBAB1E7}"/>
              </a:ext>
            </a:extLst>
          </p:cNvPr>
          <p:cNvPicPr>
            <a:picLocks noChangeAspect="1"/>
          </p:cNvPicPr>
          <p:nvPr/>
        </p:nvPicPr>
        <p:blipFill>
          <a:blip r:embed="rId2"/>
          <a:stretch>
            <a:fillRect/>
          </a:stretch>
        </p:blipFill>
        <p:spPr>
          <a:xfrm>
            <a:off x="10355438" y="0"/>
            <a:ext cx="1794998" cy="1718616"/>
          </a:xfrm>
          <a:prstGeom prst="rect">
            <a:avLst/>
          </a:prstGeom>
        </p:spPr>
      </p:pic>
    </p:spTree>
    <p:extLst>
      <p:ext uri="{BB962C8B-B14F-4D97-AF65-F5344CB8AC3E}">
        <p14:creationId xmlns:p14="http://schemas.microsoft.com/office/powerpoint/2010/main" val="294306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fade">
                                      <p:cBhvr>
                                        <p:cTn id="7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1112</Words>
  <Application>Microsoft Office PowerPoint</Application>
  <PresentationFormat>Widescreen</PresentationFormat>
  <Paragraphs>79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Alternative Business/Support Services Options</vt:lpstr>
      <vt:lpstr>Shared Services</vt:lpstr>
      <vt:lpstr>Disadvantages of Shared Services</vt:lpstr>
      <vt:lpstr>Outsourcing</vt:lpstr>
      <vt:lpstr>Disadvantages of Outsourcing</vt:lpstr>
      <vt:lpstr>Offshoring</vt:lpstr>
      <vt:lpstr>Benefits of Offshoring</vt:lpstr>
      <vt:lpstr>Disadvantages of Offshoring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2023-03-02T14:10:08Z</dcterms:created>
  <dcterms:modified xsi:type="dcterms:W3CDTF">2026-01-12T08:41:59Z</dcterms:modified>
</cp:coreProperties>
</file>