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350E14-1B80-4301-8242-E38CC0291BCF}" v="706" dt="2025-11-02T03:00:53.5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3" d="100"/>
          <a:sy n="73" d="100"/>
        </p:scale>
        <p:origin x="42" y="4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delSld modSld">
      <pc:chgData name="mansour farhat" userId="bed7c5799dc45719" providerId="LiveId" clId="{1E7C843E-730C-4120-8DD6-7933E839B3AB}" dt="2025-11-02T03:00:53.518" v="783" actId="20577"/>
      <pc:docMkLst>
        <pc:docMk/>
      </pc:docMkLst>
      <pc:sldChg chg="modSp mod">
        <pc:chgData name="mansour farhat" userId="bed7c5799dc45719" providerId="LiveId" clId="{1E7C843E-730C-4120-8DD6-7933E839B3AB}" dt="2025-11-01T21:41:35.834" v="696" actId="1076"/>
        <pc:sldMkLst>
          <pc:docMk/>
          <pc:sldMk cId="2720809735" sldId="257"/>
        </pc:sldMkLst>
        <pc:picChg chg="mod">
          <ac:chgData name="mansour farhat" userId="bed7c5799dc45719" providerId="LiveId" clId="{1E7C843E-730C-4120-8DD6-7933E839B3AB}" dt="2025-11-01T21:41:35.834" v="696" actId="1076"/>
          <ac:picMkLst>
            <pc:docMk/>
            <pc:sldMk cId="2720809735" sldId="257"/>
            <ac:picMk id="9" creationId="{AE003EF0-4E31-E73C-4F32-F9363ABCCE99}"/>
          </ac:picMkLst>
        </pc:picChg>
      </pc:sldChg>
      <pc:sldChg chg="modSp mod modAnim">
        <pc:chgData name="mansour farhat" userId="bed7c5799dc45719" providerId="LiveId" clId="{1E7C843E-730C-4120-8DD6-7933E839B3AB}" dt="2025-11-01T21:42:12.802" v="712" actId="13926"/>
        <pc:sldMkLst>
          <pc:docMk/>
          <pc:sldMk cId="215140745" sldId="258"/>
        </pc:sldMkLst>
        <pc:spChg chg="mod">
          <ac:chgData name="mansour farhat" userId="bed7c5799dc45719" providerId="LiveId" clId="{1E7C843E-730C-4120-8DD6-7933E839B3AB}" dt="2025-11-01T21:42:12.802" v="712" actId="13926"/>
          <ac:spMkLst>
            <pc:docMk/>
            <pc:sldMk cId="215140745" sldId="258"/>
            <ac:spMk id="3" creationId="{6F0CC269-6DFA-6D88-268E-911AEC7DA79F}"/>
          </ac:spMkLst>
        </pc:spChg>
      </pc:sldChg>
      <pc:sldChg chg="modSp mod modAnim">
        <pc:chgData name="mansour farhat" userId="bed7c5799dc45719" providerId="LiveId" clId="{1E7C843E-730C-4120-8DD6-7933E839B3AB}" dt="2025-11-01T21:42:28.593" v="730" actId="20577"/>
        <pc:sldMkLst>
          <pc:docMk/>
          <pc:sldMk cId="3622399810" sldId="259"/>
        </pc:sldMkLst>
        <pc:spChg chg="mod">
          <ac:chgData name="mansour farhat" userId="bed7c5799dc45719" providerId="LiveId" clId="{1E7C843E-730C-4120-8DD6-7933E839B3AB}" dt="2025-11-01T21:22:53.357" v="144" actId="20577"/>
          <ac:spMkLst>
            <pc:docMk/>
            <pc:sldMk cId="3622399810" sldId="259"/>
            <ac:spMk id="2" creationId="{08796E5B-5CC1-55CC-82BD-1938D27309BD}"/>
          </ac:spMkLst>
        </pc:spChg>
        <pc:spChg chg="mod">
          <ac:chgData name="mansour farhat" userId="bed7c5799dc45719" providerId="LiveId" clId="{1E7C843E-730C-4120-8DD6-7933E839B3AB}" dt="2025-11-01T21:42:28.593" v="730" actId="20577"/>
          <ac:spMkLst>
            <pc:docMk/>
            <pc:sldMk cId="3622399810" sldId="259"/>
            <ac:spMk id="3" creationId="{7B6B4A04-46D2-0148-99A3-E4D571AD1349}"/>
          </ac:spMkLst>
        </pc:spChg>
      </pc:sldChg>
      <pc:sldChg chg="modSp mod modAnim">
        <pc:chgData name="mansour farhat" userId="bed7c5799dc45719" providerId="LiveId" clId="{1E7C843E-730C-4120-8DD6-7933E839B3AB}" dt="2025-11-01T21:23:44.754" v="235" actId="20577"/>
        <pc:sldMkLst>
          <pc:docMk/>
          <pc:sldMk cId="2048702053" sldId="260"/>
        </pc:sldMkLst>
        <pc:spChg chg="mod">
          <ac:chgData name="mansour farhat" userId="bed7c5799dc45719" providerId="LiveId" clId="{1E7C843E-730C-4120-8DD6-7933E839B3AB}" dt="2025-11-01T21:23:44.754" v="235" actId="20577"/>
          <ac:spMkLst>
            <pc:docMk/>
            <pc:sldMk cId="2048702053" sldId="260"/>
            <ac:spMk id="3" creationId="{52A75A39-C760-42DE-DC09-34231ED51CEE}"/>
          </ac:spMkLst>
        </pc:spChg>
      </pc:sldChg>
      <pc:sldChg chg="modSp mod modAnim">
        <pc:chgData name="mansour farhat" userId="bed7c5799dc45719" providerId="LiveId" clId="{1E7C843E-730C-4120-8DD6-7933E839B3AB}" dt="2025-11-01T21:43:19.652" v="756" actId="20577"/>
        <pc:sldMkLst>
          <pc:docMk/>
          <pc:sldMk cId="1621612921" sldId="261"/>
        </pc:sldMkLst>
        <pc:spChg chg="mod">
          <ac:chgData name="mansour farhat" userId="bed7c5799dc45719" providerId="LiveId" clId="{1E7C843E-730C-4120-8DD6-7933E839B3AB}" dt="2025-11-01T21:42:51.662" v="731" actId="1076"/>
          <ac:spMkLst>
            <pc:docMk/>
            <pc:sldMk cId="1621612921" sldId="261"/>
            <ac:spMk id="2" creationId="{398B5B7B-D960-F9A7-1B91-A1BA3EE22F7D}"/>
          </ac:spMkLst>
        </pc:spChg>
        <pc:spChg chg="mod">
          <ac:chgData name="mansour farhat" userId="bed7c5799dc45719" providerId="LiveId" clId="{1E7C843E-730C-4120-8DD6-7933E839B3AB}" dt="2025-11-01T21:43:19.652" v="756" actId="20577"/>
          <ac:spMkLst>
            <pc:docMk/>
            <pc:sldMk cId="1621612921" sldId="261"/>
            <ac:spMk id="3" creationId="{4CC51BFA-BDFC-485D-A5B1-C3B7D56805CE}"/>
          </ac:spMkLst>
        </pc:spChg>
        <pc:picChg chg="mod">
          <ac:chgData name="mansour farhat" userId="bed7c5799dc45719" providerId="LiveId" clId="{1E7C843E-730C-4120-8DD6-7933E839B3AB}" dt="2025-11-01T21:26:53.588" v="285" actId="1076"/>
          <ac:picMkLst>
            <pc:docMk/>
            <pc:sldMk cId="1621612921" sldId="261"/>
            <ac:picMk id="7" creationId="{AC641BD6-D006-0FA8-C39D-98B206BE4561}"/>
          </ac:picMkLst>
        </pc:picChg>
      </pc:sldChg>
      <pc:sldChg chg="modSp mod modAnim">
        <pc:chgData name="mansour farhat" userId="bed7c5799dc45719" providerId="LiveId" clId="{1E7C843E-730C-4120-8DD6-7933E839B3AB}" dt="2025-11-01T21:43:53.142" v="764" actId="20577"/>
        <pc:sldMkLst>
          <pc:docMk/>
          <pc:sldMk cId="2445211953" sldId="262"/>
        </pc:sldMkLst>
        <pc:spChg chg="mod">
          <ac:chgData name="mansour farhat" userId="bed7c5799dc45719" providerId="LiveId" clId="{1E7C843E-730C-4120-8DD6-7933E839B3AB}" dt="2025-11-01T21:27:40.223" v="358" actId="1076"/>
          <ac:spMkLst>
            <pc:docMk/>
            <pc:sldMk cId="2445211953" sldId="262"/>
            <ac:spMk id="2" creationId="{2BD1F605-4C88-0A42-A6DF-69817EC956FB}"/>
          </ac:spMkLst>
        </pc:spChg>
        <pc:spChg chg="mod">
          <ac:chgData name="mansour farhat" userId="bed7c5799dc45719" providerId="LiveId" clId="{1E7C843E-730C-4120-8DD6-7933E839B3AB}" dt="2025-11-01T21:43:53.142" v="764" actId="20577"/>
          <ac:spMkLst>
            <pc:docMk/>
            <pc:sldMk cId="2445211953" sldId="262"/>
            <ac:spMk id="3" creationId="{1F32D0B6-08D3-74B2-24CF-689CEB46443B}"/>
          </ac:spMkLst>
        </pc:spChg>
      </pc:sldChg>
      <pc:sldChg chg="modSp">
        <pc:chgData name="mansour farhat" userId="bed7c5799dc45719" providerId="LiveId" clId="{1E7C843E-730C-4120-8DD6-7933E839B3AB}" dt="2025-11-01T21:28:37.203" v="418" actId="313"/>
        <pc:sldMkLst>
          <pc:docMk/>
          <pc:sldMk cId="1855678599" sldId="263"/>
        </pc:sldMkLst>
        <pc:spChg chg="mod">
          <ac:chgData name="mansour farhat" userId="bed7c5799dc45719" providerId="LiveId" clId="{1E7C843E-730C-4120-8DD6-7933E839B3AB}" dt="2025-11-01T21:28:37.203" v="418" actId="313"/>
          <ac:spMkLst>
            <pc:docMk/>
            <pc:sldMk cId="1855678599" sldId="263"/>
            <ac:spMk id="3" creationId="{B0686100-3DA9-87BC-5772-FD7A61488E90}"/>
          </ac:spMkLst>
        </pc:spChg>
      </pc:sldChg>
      <pc:sldChg chg="modSp mod modAnim">
        <pc:chgData name="mansour farhat" userId="bed7c5799dc45719" providerId="LiveId" clId="{1E7C843E-730C-4120-8DD6-7933E839B3AB}" dt="2025-11-01T21:44:28.357" v="766" actId="207"/>
        <pc:sldMkLst>
          <pc:docMk/>
          <pc:sldMk cId="1036291444" sldId="264"/>
        </pc:sldMkLst>
        <pc:spChg chg="mod">
          <ac:chgData name="mansour farhat" userId="bed7c5799dc45719" providerId="LiveId" clId="{1E7C843E-730C-4120-8DD6-7933E839B3AB}" dt="2025-11-01T21:44:19.311" v="765" actId="20577"/>
          <ac:spMkLst>
            <pc:docMk/>
            <pc:sldMk cId="1036291444" sldId="264"/>
            <ac:spMk id="2" creationId="{D5053736-C968-C4C1-78F4-A097127AE9D4}"/>
          </ac:spMkLst>
        </pc:spChg>
        <pc:spChg chg="mod">
          <ac:chgData name="mansour farhat" userId="bed7c5799dc45719" providerId="LiveId" clId="{1E7C843E-730C-4120-8DD6-7933E839B3AB}" dt="2025-11-01T21:44:28.357" v="766" actId="207"/>
          <ac:spMkLst>
            <pc:docMk/>
            <pc:sldMk cId="1036291444" sldId="264"/>
            <ac:spMk id="3" creationId="{C6896227-21F8-C8E4-B3B6-872F6994E7CA}"/>
          </ac:spMkLst>
        </pc:spChg>
      </pc:sldChg>
      <pc:sldChg chg="modSp mod modAnim">
        <pc:chgData name="mansour farhat" userId="bed7c5799dc45719" providerId="LiveId" clId="{1E7C843E-730C-4120-8DD6-7933E839B3AB}" dt="2025-11-02T03:00:53.518" v="783" actId="20577"/>
        <pc:sldMkLst>
          <pc:docMk/>
          <pc:sldMk cId="1945545521" sldId="265"/>
        </pc:sldMkLst>
        <pc:spChg chg="mod">
          <ac:chgData name="mansour farhat" userId="bed7c5799dc45719" providerId="LiveId" clId="{1E7C843E-730C-4120-8DD6-7933E839B3AB}" dt="2025-11-02T03:00:53.518" v="783" actId="20577"/>
          <ac:spMkLst>
            <pc:docMk/>
            <pc:sldMk cId="1945545521" sldId="265"/>
            <ac:spMk id="3" creationId="{E73127EF-784D-C715-E11B-00153DE463D1}"/>
          </ac:spMkLst>
        </pc:spChg>
      </pc:sldChg>
      <pc:sldChg chg="modSp del mod modAnim">
        <pc:chgData name="mansour farhat" userId="bed7c5799dc45719" providerId="LiveId" clId="{1E7C843E-730C-4120-8DD6-7933E839B3AB}" dt="2025-11-01T21:33:30.404" v="585" actId="47"/>
        <pc:sldMkLst>
          <pc:docMk/>
          <pc:sldMk cId="798092962" sldId="266"/>
        </pc:sldMkLst>
        <pc:spChg chg="mod">
          <ac:chgData name="mansour farhat" userId="bed7c5799dc45719" providerId="LiveId" clId="{1E7C843E-730C-4120-8DD6-7933E839B3AB}" dt="2025-11-01T21:32:41.133" v="584" actId="6549"/>
          <ac:spMkLst>
            <pc:docMk/>
            <pc:sldMk cId="798092962" sldId="266"/>
            <ac:spMk id="3" creationId="{A4C3F97A-49DF-11AE-BEB8-7F67AA9F5436}"/>
          </ac:spMkLst>
        </pc:spChg>
        <pc:picChg chg="mod">
          <ac:chgData name="mansour farhat" userId="bed7c5799dc45719" providerId="LiveId" clId="{1E7C843E-730C-4120-8DD6-7933E839B3AB}" dt="2025-11-01T21:29:29.694" v="484" actId="1076"/>
          <ac:picMkLst>
            <pc:docMk/>
            <pc:sldMk cId="798092962" sldId="266"/>
            <ac:picMk id="7" creationId="{A22B8EB0-0048-1AE0-A4ED-5F5264C1D567}"/>
          </ac:picMkLst>
        </pc:picChg>
      </pc:sldChg>
      <pc:sldChg chg="modSp mod modAnim">
        <pc:chgData name="mansour farhat" userId="bed7c5799dc45719" providerId="LiveId" clId="{1E7C843E-730C-4120-8DD6-7933E839B3AB}" dt="2025-11-01T21:45:56.241" v="769"/>
        <pc:sldMkLst>
          <pc:docMk/>
          <pc:sldMk cId="1762379689" sldId="267"/>
        </pc:sldMkLst>
        <pc:spChg chg="mod">
          <ac:chgData name="mansour farhat" userId="bed7c5799dc45719" providerId="LiveId" clId="{1E7C843E-730C-4120-8DD6-7933E839B3AB}" dt="2025-11-01T21:45:56.241" v="769"/>
          <ac:spMkLst>
            <pc:docMk/>
            <pc:sldMk cId="1762379689" sldId="267"/>
            <ac:spMk id="3" creationId="{659C97E3-AACD-EA9A-CACA-523CA31681BB}"/>
          </ac:spMkLst>
        </pc:spChg>
        <pc:picChg chg="mod">
          <ac:chgData name="mansour farhat" userId="bed7c5799dc45719" providerId="LiveId" clId="{1E7C843E-730C-4120-8DD6-7933E839B3AB}" dt="2025-11-01T21:34:13.679" v="598" actId="1076"/>
          <ac:picMkLst>
            <pc:docMk/>
            <pc:sldMk cId="1762379689" sldId="267"/>
            <ac:picMk id="7" creationId="{85E4668F-9DF2-AF80-292E-C9D1B63F9E74}"/>
          </ac:picMkLst>
        </pc:picChg>
      </pc:sldChg>
      <pc:sldChg chg="modSp mod">
        <pc:chgData name="mansour farhat" userId="bed7c5799dc45719" providerId="LiveId" clId="{1E7C843E-730C-4120-8DD6-7933E839B3AB}" dt="2025-11-01T21:46:33.063" v="770" actId="207"/>
        <pc:sldMkLst>
          <pc:docMk/>
          <pc:sldMk cId="332158158" sldId="269"/>
        </pc:sldMkLst>
        <pc:spChg chg="mod">
          <ac:chgData name="mansour farhat" userId="bed7c5799dc45719" providerId="LiveId" clId="{1E7C843E-730C-4120-8DD6-7933E839B3AB}" dt="2025-11-01T21:46:33.063" v="770" actId="207"/>
          <ac:spMkLst>
            <pc:docMk/>
            <pc:sldMk cId="332158158" sldId="269"/>
            <ac:spMk id="2" creationId="{4DA65FC7-7436-9533-2CC9-D947E4EEDD46}"/>
          </ac:spMkLst>
        </pc:spChg>
        <pc:spChg chg="mod">
          <ac:chgData name="mansour farhat" userId="bed7c5799dc45719" providerId="LiveId" clId="{1E7C843E-730C-4120-8DD6-7933E839B3AB}" dt="2025-11-01T21:36:45.684" v="684" actId="27636"/>
          <ac:spMkLst>
            <pc:docMk/>
            <pc:sldMk cId="332158158" sldId="269"/>
            <ac:spMk id="3" creationId="{AAFD7ACB-2572-BBE8-0C11-7A703C11C5B1}"/>
          </ac:spMkLst>
        </pc:spChg>
        <pc:picChg chg="mod">
          <ac:chgData name="mansour farhat" userId="bed7c5799dc45719" providerId="LiveId" clId="{1E7C843E-730C-4120-8DD6-7933E839B3AB}" dt="2025-11-01T21:36:47.927" v="685" actId="1076"/>
          <ac:picMkLst>
            <pc:docMk/>
            <pc:sldMk cId="332158158" sldId="269"/>
            <ac:picMk id="7" creationId="{88898414-53AE-4D89-117E-D0469B1236F8}"/>
          </ac:picMkLst>
        </pc:picChg>
      </pc:sldChg>
      <pc:sldChg chg="modSp">
        <pc:chgData name="mansour farhat" userId="bed7c5799dc45719" providerId="LiveId" clId="{1E7C843E-730C-4120-8DD6-7933E839B3AB}" dt="2025-11-01T21:38:06.498" v="694" actId="20577"/>
        <pc:sldMkLst>
          <pc:docMk/>
          <pc:sldMk cId="4114957309" sldId="270"/>
        </pc:sldMkLst>
        <pc:spChg chg="mod">
          <ac:chgData name="mansour farhat" userId="bed7c5799dc45719" providerId="LiveId" clId="{1E7C843E-730C-4120-8DD6-7933E839B3AB}" dt="2025-11-01T21:38:06.498" v="694" actId="20577"/>
          <ac:spMkLst>
            <pc:docMk/>
            <pc:sldMk cId="4114957309" sldId="270"/>
            <ac:spMk id="3" creationId="{D5654BD0-E246-58D2-B2CC-C3B304CF8065}"/>
          </ac:spMkLst>
        </pc:spChg>
      </pc:sldChg>
      <pc:sldChg chg="modSp mod modAnim">
        <pc:chgData name="mansour farhat" userId="bed7c5799dc45719" providerId="LiveId" clId="{1E7C843E-730C-4120-8DD6-7933E839B3AB}" dt="2025-11-02T02:28:36.967" v="780" actId="20577"/>
        <pc:sldMkLst>
          <pc:docMk/>
          <pc:sldMk cId="1313745953" sldId="272"/>
        </pc:sldMkLst>
        <pc:spChg chg="mod">
          <ac:chgData name="mansour farhat" userId="bed7c5799dc45719" providerId="LiveId" clId="{1E7C843E-730C-4120-8DD6-7933E839B3AB}" dt="2025-11-02T02:28:36.967" v="780" actId="20577"/>
          <ac:spMkLst>
            <pc:docMk/>
            <pc:sldMk cId="1313745953" sldId="272"/>
            <ac:spMk id="2" creationId="{1BC3191E-ED6A-6AF5-3421-8374FF4894E7}"/>
          </ac:spMkLst>
        </pc:spChg>
        <pc:spChg chg="mod">
          <ac:chgData name="mansour farhat" userId="bed7c5799dc45719" providerId="LiveId" clId="{1E7C843E-730C-4120-8DD6-7933E839B3AB}" dt="2025-11-02T02:28:29.066" v="776" actId="14100"/>
          <ac:spMkLst>
            <pc:docMk/>
            <pc:sldMk cId="1313745953" sldId="272"/>
            <ac:spMk id="3" creationId="{CCC77FA9-98AC-3025-A44F-D129FA2A7A41}"/>
          </ac:spMkLst>
        </pc:spChg>
        <pc:picChg chg="mod">
          <ac:chgData name="mansour farhat" userId="bed7c5799dc45719" providerId="LiveId" clId="{1E7C843E-730C-4120-8DD6-7933E839B3AB}" dt="2025-11-02T02:28:29.989" v="777" actId="1076"/>
          <ac:picMkLst>
            <pc:docMk/>
            <pc:sldMk cId="1313745953" sldId="272"/>
            <ac:picMk id="7" creationId="{04E1082E-B062-6202-881C-B74AC23A00FE}"/>
          </ac:picMkLst>
        </pc:picChg>
      </pc:sldChg>
      <pc:sldChg chg="modAnim">
        <pc:chgData name="mansour farhat" userId="bed7c5799dc45719" providerId="LiveId" clId="{1E7C843E-730C-4120-8DD6-7933E839B3AB}" dt="2025-11-02T02:50:16.559" v="781"/>
        <pc:sldMkLst>
          <pc:docMk/>
          <pc:sldMk cId="4167996265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61A12-D3DA-6B88-3375-F98BEF287D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A85A44-560D-82B1-F883-7973E62A9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9417F-E23E-E211-DEFB-0B91B290F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8C4D9-A08A-F9FE-7B43-1A3EC58DB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13994-80FB-4644-755A-48D36016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8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0057-B28F-1F44-8754-C18D83986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B5B1A-C1E1-AE39-8F06-4F9330A1C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4BD0F-1166-3639-C8FD-BB78E798D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EAD51-5D9D-EDF0-CBE1-DE9A5217C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255BE-E855-D8B5-4E52-1CB66894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5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3C2FB-FCE5-475F-73E8-385464175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286DC-99BE-E472-5A0D-CEF06F1DC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A5794-52FA-462C-2371-347B7232C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D4E52-8AEE-02F1-7FB1-7823009E6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1AC82-D833-76F9-7B11-10C5781F8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7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B627C-FA5B-4A11-5FA5-52DFDAB45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8BF9B-C136-0484-8E53-D4D0B01D6B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D8DE8F-C5FF-D009-D5A2-2A8E3732E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83B02-CD4D-45FC-5BA1-CDC655D73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DF2D6-2D61-64A2-86AD-3D4D28DDA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E2586-E0A3-B212-2CE9-E0C0E5E2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67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0ED3-62EA-C199-3521-10B01A91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C44FD-25C5-F19B-0C96-561304EDA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9A1297-301B-0ADC-3A07-F42A7A00E1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62ACB9-4EB6-044A-1289-0B785858EF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092A34-B015-80C5-AF4A-58B4548754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08E6E9-EA47-4CF0-F683-03F525D6B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638E62-18FB-6B69-83B1-72683C948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184D9C-4C03-A91A-110F-96845B414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95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831C3-7ABE-B454-D7D0-79AE1CAA0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86BD30-5790-2880-6CC7-69047AB0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3FC92-B33C-0E0D-917D-874228697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7DBA23-6671-16DE-E7B7-052192409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2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51304-A11A-0AA2-D74C-8588DE3EF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C18E43-AE59-DA26-F5B3-D37EA013E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2547E-B575-B597-56A8-3DC41383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935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FC58C-17A9-5DF0-1AB5-957DB1B75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40698-EA4C-310E-4FE2-EE8D93E60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51BC4-57F4-8AA8-564E-B5CDB450DD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EAE46-BA8F-9B1A-D61B-EC08C4400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96317-3674-FD45-19ED-A8A89B3B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078489-B81E-C93B-7ECC-C48C1866A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19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1902A-4A0E-BD8C-F0BC-2757267CA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A5CA23-AC2E-4B1F-772A-DE2B899CA9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9EB7D-4E78-C195-BACC-931FDC7CB1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3C7C7-9F11-9152-200B-3A27B843A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C8B4D9-12E5-5528-3423-E8CBB4C6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D0257D-2B62-E916-AE59-29713E41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15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2DAEC-E416-C4CC-A269-28920D4D2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07E98-372C-7548-F231-550DB8D69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49FA-35A0-945C-A41B-B6E078DC8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30F29-EBA6-5915-5EED-C06E21429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1B8BC-2928-6C9A-1C5B-E1ACF114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23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C4DCE-5D35-0CDE-85BF-52A9D89351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9CE12D-0E2A-7022-2D50-847EE7F33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B12ED-1122-C58E-2526-25FE205AA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90FBE-CF88-8A58-AE1D-C9DF8265A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0A11E-254D-9BF2-5B4F-5518741D5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5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C91D35-0ED4-22B0-47EE-AA04D5E89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AD18-3E23-961A-0C45-59093CAF2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DB94AA-F349-CE5D-3902-709055DA5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85A4C-48F1-45AC-8A79-483D4A7D6972}" type="datetimeFigureOut">
              <a:rPr lang="en-US" smtClean="0"/>
              <a:t>11/1/2025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14ACA-8DA6-24C6-D332-682D096C5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17888-1C86-E2C4-925E-0EC922CC5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0B040D-E783-44C1-BD14-BDBBF5A33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991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ED1A-70FC-6612-AC29-82305E3F3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24142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🧭 GAGAS Conceptual Framework </a:t>
            </a:r>
            <a:br>
              <a:rPr lang="en-US" b="1" dirty="0"/>
            </a:br>
            <a:r>
              <a:rPr lang="en-US" b="1" dirty="0"/>
              <a:t>for Independence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8BC32-F4FB-B551-6E12-0AFEF8136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385" y="1365550"/>
            <a:ext cx="7454386" cy="4816714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/>
              <a:t>Government Auditing Standards (GAGAS)</a:t>
            </a:r>
            <a:r>
              <a:rPr lang="en-US" dirty="0"/>
              <a:t>, also known as the </a:t>
            </a:r>
            <a:r>
              <a:rPr lang="en-US" b="1" dirty="0"/>
              <a:t>Yellow Book</a:t>
            </a:r>
            <a:r>
              <a:rPr lang="en-US" dirty="0"/>
              <a:t>, establish how auditors maintain </a:t>
            </a:r>
            <a:r>
              <a:rPr lang="en-US" b="1" dirty="0"/>
              <a:t>independence</a:t>
            </a:r>
            <a:r>
              <a:rPr lang="en-US" dirty="0"/>
              <a:t> — both in </a:t>
            </a:r>
            <a:r>
              <a:rPr lang="en-US" b="1" dirty="0"/>
              <a:t>fact</a:t>
            </a:r>
            <a:r>
              <a:rPr lang="en-US" dirty="0"/>
              <a:t> and </a:t>
            </a:r>
            <a:r>
              <a:rPr lang="en-US" b="1" dirty="0"/>
              <a:t>appearance</a:t>
            </a:r>
            <a:r>
              <a:rPr lang="en-US" dirty="0"/>
              <a:t> — when performing audits for government or nonprofit organizations.</a:t>
            </a:r>
          </a:p>
          <a:p>
            <a:r>
              <a:rPr lang="en-US" dirty="0"/>
              <a:t>Just like the </a:t>
            </a:r>
            <a:r>
              <a:rPr lang="en-US" b="1" dirty="0"/>
              <a:t>AICPA Code of Professional Conduct</a:t>
            </a:r>
            <a:r>
              <a:rPr lang="en-US" dirty="0"/>
              <a:t>, GAGAS uses a </a:t>
            </a:r>
            <a:r>
              <a:rPr lang="en-US" b="1" dirty="0"/>
              <a:t>conceptual framework</a:t>
            </a:r>
            <a:r>
              <a:rPr lang="en-US" dirty="0"/>
              <a:t> to guide auditors in evaluating threats to independence and deciding whether safeguards are needed.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D5222D-2481-AA77-5E6F-FDEFA8981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D6CFF1-BB02-2218-2A07-B27C43B021EF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003EF0-4E31-E73C-4F32-F9363ABCC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289" y="1176191"/>
            <a:ext cx="4088704" cy="467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0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3191E-ED6A-6AF5-3421-8374FF489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-7774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Importance of Independence </a:t>
            </a:r>
            <a:br>
              <a:rPr lang="en-US" dirty="0"/>
            </a:br>
            <a:r>
              <a:rPr lang="en-US" dirty="0"/>
              <a:t>for an Auditor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77FA9-98AC-3025-A44F-D129FA2A7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86001"/>
            <a:ext cx="8775940" cy="53760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Independence is the </a:t>
            </a:r>
            <a:r>
              <a:rPr lang="en-US" b="1" dirty="0"/>
              <a:t>foundation of audit credibility</a:t>
            </a:r>
            <a:r>
              <a:rPr lang="en-US" dirty="0"/>
              <a:t>. </a:t>
            </a:r>
          </a:p>
          <a:p>
            <a:r>
              <a:rPr lang="en-US" dirty="0"/>
              <a:t>It means the auditor must remain </a:t>
            </a:r>
            <a:r>
              <a:rPr lang="en-US" b="1" dirty="0"/>
              <a:t>objective, unbiased, and free from conflicts of interest</a:t>
            </a:r>
            <a:r>
              <a:rPr lang="en-US" dirty="0"/>
              <a:t> when forming an opinion on the financial statements.</a:t>
            </a:r>
          </a:p>
          <a:p>
            <a:pPr lvl="1"/>
            <a:r>
              <a:rPr lang="en-US" b="1" dirty="0"/>
              <a:t>But why??</a:t>
            </a:r>
          </a:p>
          <a:p>
            <a:pPr lvl="1"/>
            <a:r>
              <a:rPr lang="en-US" b="1" dirty="0"/>
              <a:t>Public Trust:</a:t>
            </a:r>
            <a:br>
              <a:rPr lang="en-US" dirty="0"/>
            </a:br>
            <a:r>
              <a:rPr lang="en-US" dirty="0"/>
              <a:t>Independence assures users—such as investors, lenders, and taxpayers—that the auditor’s opinion is </a:t>
            </a:r>
            <a:r>
              <a:rPr lang="en-US" b="1" dirty="0"/>
              <a:t>based solely on evidence</a:t>
            </a:r>
            <a:r>
              <a:rPr lang="en-US" dirty="0"/>
              <a:t>, not personal or client influence.</a:t>
            </a:r>
          </a:p>
          <a:p>
            <a:pPr lvl="1"/>
            <a:r>
              <a:rPr lang="en-US" b="1" dirty="0"/>
              <a:t>Audit Quality:</a:t>
            </a:r>
            <a:br>
              <a:rPr lang="en-US" dirty="0"/>
            </a:br>
            <a:r>
              <a:rPr lang="en-US" dirty="0"/>
              <a:t>An independent auditor can </a:t>
            </a:r>
            <a:r>
              <a:rPr lang="en-US" b="1" dirty="0"/>
              <a:t>exercise professional skepticism</a:t>
            </a:r>
            <a:r>
              <a:rPr lang="en-US" dirty="0"/>
              <a:t> and make tough judgments without fear of upsetting management. </a:t>
            </a:r>
          </a:p>
          <a:p>
            <a:pPr lvl="2"/>
            <a:r>
              <a:rPr lang="en-US" dirty="0"/>
              <a:t>This leads to more reliable audits.</a:t>
            </a:r>
          </a:p>
          <a:p>
            <a:pPr lvl="1"/>
            <a:r>
              <a:rPr lang="en-US" b="1" dirty="0"/>
              <a:t>Compliance with Standards:</a:t>
            </a:r>
            <a:br>
              <a:rPr lang="en-US" dirty="0"/>
            </a:br>
            <a:r>
              <a:rPr lang="en-US" dirty="0"/>
              <a:t>Both </a:t>
            </a:r>
            <a:r>
              <a:rPr lang="en-US" b="1" dirty="0"/>
              <a:t>GAGAS</a:t>
            </a:r>
            <a:r>
              <a:rPr lang="en-US" dirty="0"/>
              <a:t> and the </a:t>
            </a:r>
            <a:r>
              <a:rPr lang="en-US" b="1" dirty="0"/>
              <a:t>AICPA Code of Conduct</a:t>
            </a:r>
            <a:r>
              <a:rPr lang="en-US" dirty="0"/>
              <a:t> require independence in </a:t>
            </a:r>
            <a:r>
              <a:rPr lang="en-US" b="1" dirty="0"/>
              <a:t>fact and appearance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Without it, the audit report loses its value and violates professional standards.</a:t>
            </a:r>
          </a:p>
          <a:p>
            <a:pPr lvl="1"/>
            <a:r>
              <a:rPr lang="en-US" b="1" dirty="0"/>
              <a:t>Protection of Reputation:</a:t>
            </a:r>
            <a:br>
              <a:rPr lang="en-US" dirty="0"/>
            </a:br>
            <a:r>
              <a:rPr lang="en-US" dirty="0"/>
              <a:t>Independence protects the auditor’s </a:t>
            </a:r>
            <a:r>
              <a:rPr lang="en-US" b="1" dirty="0"/>
              <a:t>integrity and credibility</a:t>
            </a:r>
            <a:r>
              <a:rPr lang="en-US" dirty="0"/>
              <a:t>, ensuring the profession maintains public confidence over time.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4781C4-1D7C-2413-12E7-CC3DEE4E9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78EF38-2A6D-A51F-0A6E-A5C1AF790A6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E1082E-B062-6202-881C-B74AC23A0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299" y="1536057"/>
            <a:ext cx="3310897" cy="3340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74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7CBC3-7B62-CF31-C729-3D6B9A00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890" y="23269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Three-Step Independence</a:t>
            </a:r>
            <a:br>
              <a:rPr lang="en-US" b="1" dirty="0"/>
            </a:br>
            <a:r>
              <a:rPr lang="en-US" b="1" dirty="0"/>
              <a:t> Framework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CC269-6DFA-6D88-268E-911AEC7DA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09" y="1314822"/>
            <a:ext cx="8621547" cy="49787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Auditors must follow </a:t>
            </a:r>
            <a:r>
              <a:rPr lang="en-US" b="1" dirty="0"/>
              <a:t>three main steps in the GAGAS Framework</a:t>
            </a:r>
            <a:r>
              <a:rPr lang="en-US" dirty="0"/>
              <a:t>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Identify </a:t>
            </a:r>
            <a:r>
              <a:rPr lang="en-US" b="1" dirty="0">
                <a:highlight>
                  <a:srgbClr val="FFFF00"/>
                </a:highlight>
              </a:rPr>
              <a:t>threats</a:t>
            </a:r>
            <a:r>
              <a:rPr lang="en-US" dirty="0"/>
              <a:t> (7) to independence.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Evaluate</a:t>
            </a:r>
            <a:r>
              <a:rPr lang="en-US" dirty="0"/>
              <a:t> how significant those threats are, individually and together.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/>
              <a:t>Individually and in aggregate </a:t>
            </a:r>
            <a:r>
              <a:rPr lang="en-US" dirty="0">
                <a:sym typeface="Wingdings" panose="05000000000000000000" pitchFamily="2" charset="2"/>
              </a:rPr>
              <a:t> professional judgment </a:t>
            </a: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b="1" dirty="0"/>
              <a:t>Apply </a:t>
            </a:r>
            <a:r>
              <a:rPr lang="en-US" b="1" dirty="0">
                <a:highlight>
                  <a:srgbClr val="FFFF00"/>
                </a:highlight>
              </a:rPr>
              <a:t>safeguards</a:t>
            </a:r>
            <a:r>
              <a:rPr lang="en-US" dirty="0"/>
              <a:t> when necessary to eliminate or reduce the threat to an acceptable level.</a:t>
            </a:r>
          </a:p>
          <a:p>
            <a:r>
              <a:rPr lang="en-US" dirty="0"/>
              <a:t>👉 If a threat cannot be reduced or eliminated through safeguards, </a:t>
            </a:r>
            <a:r>
              <a:rPr lang="en-US" b="1" dirty="0"/>
              <a:t>independence is considered impaired</a:t>
            </a:r>
            <a:r>
              <a:rPr lang="en-US" dirty="0"/>
              <a:t> — meaning the auditor cannot perform or continue the engagement.</a:t>
            </a:r>
          </a:p>
          <a:p>
            <a:pPr lvl="1"/>
            <a:r>
              <a:rPr lang="en-US" dirty="0"/>
              <a:t>Game over for the engagement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7EBF69-3A97-B117-3C91-2977FC83FE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367D02-3518-F8A4-44C6-25502C34BC70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561ADF-30AD-9502-E60C-741CCF175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2948" y="1558258"/>
            <a:ext cx="2496696" cy="349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4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96E5B-5CC1-55CC-82BD-1938D2730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033" y="2390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b="1" dirty="0"/>
              <a:t>🔹 1 of 7. Self-Interest Threat</a:t>
            </a:r>
            <a:br>
              <a:rPr lang="en-US" b="1" dirty="0"/>
            </a:br>
            <a:r>
              <a:rPr lang="en-US" b="1" dirty="0"/>
              <a:t>Classic!</a:t>
            </a:r>
            <a:br>
              <a:rPr lang="en-US" b="1" dirty="0"/>
            </a:b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B4A04-46D2-0148-99A3-E4D571AD1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91" y="1286208"/>
            <a:ext cx="8122920" cy="4575175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Definition:</a:t>
            </a:r>
            <a:r>
              <a:rPr lang="en-US" dirty="0"/>
              <a:t> The auditor’s personal or financial interest could improperly influence professional judgment.</a:t>
            </a:r>
          </a:p>
          <a:p>
            <a:r>
              <a:rPr lang="en-US" b="1" dirty="0"/>
              <a:t>Example:</a:t>
            </a:r>
            <a:r>
              <a:rPr lang="en-US" dirty="0"/>
              <a:t> An auditor owns stock in the government contractor they’re auditing. </a:t>
            </a:r>
          </a:p>
          <a:p>
            <a:pPr lvl="1"/>
            <a:r>
              <a:rPr lang="en-US" dirty="0"/>
              <a:t>Even if the auditor is unbiased, others may question their objectivity.</a:t>
            </a:r>
          </a:p>
          <a:p>
            <a:r>
              <a:rPr lang="en-US" dirty="0"/>
              <a:t>Hoping for more work form the entity in the future!</a:t>
            </a:r>
          </a:p>
          <a:p>
            <a:r>
              <a:rPr lang="en-US" b="1" dirty="0"/>
              <a:t>Safeguard:</a:t>
            </a:r>
            <a:r>
              <a:rPr lang="en-US" dirty="0"/>
              <a:t> The auditor sells the stock before starting the audit or assigns a different team to the engagement.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AE4224-9F7F-A6E4-FB6F-58D8B5414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D26140-FDB6-AA5A-07A0-3935D18027E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807751-41A7-5B41-3612-2516B7673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953" y="1330241"/>
            <a:ext cx="3367022" cy="362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39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26BA5-EAB8-3916-FCF1-BA1A46228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727" y="1825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🔹 2 of 7. Self-Review Threat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75A39-C760-42DE-DC09-34231ED51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435" y="1239761"/>
            <a:ext cx="7850480" cy="4630493"/>
          </a:xfrm>
        </p:spPr>
        <p:txBody>
          <a:bodyPr>
            <a:normAutofit/>
          </a:bodyPr>
          <a:lstStyle/>
          <a:p>
            <a:r>
              <a:rPr lang="en-US" b="1" dirty="0"/>
              <a:t>Definition:</a:t>
            </a:r>
            <a:r>
              <a:rPr lang="en-US" dirty="0"/>
              <a:t> The auditor might be reviewing their own prior work.</a:t>
            </a:r>
          </a:p>
          <a:p>
            <a:pPr lvl="1"/>
            <a:r>
              <a:rPr lang="en-US" dirty="0"/>
              <a:t>Marking your own homework!</a:t>
            </a:r>
          </a:p>
          <a:p>
            <a:r>
              <a:rPr lang="en-US" b="1" dirty="0"/>
              <a:t>Example:</a:t>
            </a:r>
            <a:r>
              <a:rPr lang="en-US" dirty="0"/>
              <a:t> A firm helps a city implement a new accounting system, then later audits the city’s financial statements that were prepared using that same system.</a:t>
            </a:r>
          </a:p>
          <a:p>
            <a:r>
              <a:rPr lang="en-US" b="1" dirty="0"/>
              <a:t>Safeguard:</a:t>
            </a:r>
            <a:r>
              <a:rPr lang="en-US" dirty="0"/>
              <a:t> The auditor could bring in another independent firm to review that area of the audit.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31D199-0DB8-1706-D305-774E9B388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DCE3DC-652D-C937-2BFE-B07CE4D7DB9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EB1512-0055-5C73-F023-6059E93EA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1975" y="1239761"/>
            <a:ext cx="3577917" cy="404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70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5B7B-D960-F9A7-1B91-A1BA3EE22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642" y="769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🔹 3 of 7. Bias Threat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51BFA-BDFC-485D-A5B1-C3B7D5680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494" y="1046672"/>
            <a:ext cx="8462672" cy="5063821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Definition: </a:t>
            </a:r>
            <a:r>
              <a:rPr lang="en-US" dirty="0"/>
              <a:t>A </a:t>
            </a:r>
            <a:r>
              <a:rPr lang="en-US" b="1" dirty="0"/>
              <a:t>bias threat</a:t>
            </a:r>
            <a:r>
              <a:rPr lang="en-US" dirty="0"/>
              <a:t> occurs when an auditor’s </a:t>
            </a:r>
            <a:r>
              <a:rPr lang="en-US" b="1" dirty="0"/>
              <a:t>political, social, or ideological beliefs</a:t>
            </a:r>
            <a:r>
              <a:rPr lang="en-US" dirty="0"/>
              <a:t> compromise—or appear to compromise—their ability to remain </a:t>
            </a:r>
            <a:r>
              <a:rPr lang="en-US" b="1" dirty="0"/>
              <a:t>objective and impartial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“Strong feeling” about a particular government program</a:t>
            </a:r>
          </a:p>
          <a:p>
            <a:r>
              <a:rPr lang="en-US" dirty="0"/>
              <a:t>An auditor who is an active advocate for increasing public school funding is assigned to audit a </a:t>
            </a:r>
            <a:r>
              <a:rPr lang="en-US" b="1" dirty="0"/>
              <a:t>state education department’s budget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Because of their strong beliefs, the auditor may </a:t>
            </a:r>
            <a:r>
              <a:rPr lang="en-US" b="1" dirty="0"/>
              <a:t>unintentionally overlook inefficiencies</a:t>
            </a:r>
            <a:r>
              <a:rPr lang="en-US" dirty="0"/>
              <a:t> or </a:t>
            </a:r>
            <a:r>
              <a:rPr lang="en-US" b="1" dirty="0"/>
              <a:t>justify questionable spending</a:t>
            </a:r>
            <a:r>
              <a:rPr lang="en-US" dirty="0"/>
              <a:t> to support the cause they believe in.</a:t>
            </a:r>
          </a:p>
          <a:p>
            <a:r>
              <a:rPr lang="en-US" dirty="0"/>
              <a:t>An auditor who is </a:t>
            </a:r>
            <a:r>
              <a:rPr lang="en-US" b="1" dirty="0"/>
              <a:t>publicly critical of government spending</a:t>
            </a:r>
            <a:r>
              <a:rPr lang="en-US" dirty="0"/>
              <a:t> and supports a political group advocating for </a:t>
            </a:r>
            <a:r>
              <a:rPr lang="en-US" b="1" dirty="0"/>
              <a:t>smaller government</a:t>
            </a:r>
            <a:r>
              <a:rPr lang="en-US" dirty="0"/>
              <a:t> is assigned to audit a </a:t>
            </a:r>
            <a:r>
              <a:rPr lang="en-US" b="1" dirty="0"/>
              <a:t>state welfare program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Because of their strong anti-government stance, the auditor might </a:t>
            </a:r>
            <a:r>
              <a:rPr lang="en-US" b="1" dirty="0"/>
              <a:t>exaggerate findings of waste or inefficiency</a:t>
            </a:r>
            <a:r>
              <a:rPr lang="en-US" dirty="0"/>
              <a:t> or </a:t>
            </a:r>
            <a:r>
              <a:rPr lang="en-US" b="1" dirty="0"/>
              <a:t>interpret normal expenditures as misuse of funds</a:t>
            </a:r>
            <a:r>
              <a:rPr lang="en-US" dirty="0"/>
              <a:t>, leading to an unfair or unbalanced audit report</a:t>
            </a:r>
          </a:p>
          <a:p>
            <a:r>
              <a:rPr lang="en-US" b="1" dirty="0"/>
              <a:t>Safeguard:</a:t>
            </a:r>
            <a:br>
              <a:rPr lang="en-US" dirty="0"/>
            </a:br>
            <a:r>
              <a:rPr lang="en-US" dirty="0"/>
              <a:t>Assign auditors who </a:t>
            </a:r>
            <a:r>
              <a:rPr lang="en-US" b="1" dirty="0"/>
              <a:t>do not have personal, political, or advocacy ties</a:t>
            </a:r>
            <a:r>
              <a:rPr lang="en-US" dirty="0"/>
              <a:t> to the governmental program or policy being audited, ensuring the engagement remains neutral and objective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65833E-080B-2EC0-D4D7-BED835013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60E37B-9214-06E2-A47F-886E9484EE7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641BD6-D006-0FA8-C39D-98B206BE4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6696" y="1478183"/>
            <a:ext cx="3265810" cy="373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1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1F605-4C88-0A42-A6DF-69817EC95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58" y="6609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🔹 4 of 7. Familiarity Threat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2D0B6-08D3-74B2-24CF-689CEB464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358" y="1491396"/>
            <a:ext cx="7490951" cy="4351338"/>
          </a:xfrm>
        </p:spPr>
        <p:txBody>
          <a:bodyPr/>
          <a:lstStyle/>
          <a:p>
            <a:r>
              <a:rPr lang="en-US" b="1" dirty="0"/>
              <a:t>Definition:</a:t>
            </a:r>
            <a:r>
              <a:rPr lang="en-US" dirty="0"/>
              <a:t> Close or long-standing relationships with the client’s personnel (staff) lead the auditor to be too sympathetic to their interests.</a:t>
            </a:r>
          </a:p>
          <a:p>
            <a:r>
              <a:rPr lang="en-US" b="1" dirty="0"/>
              <a:t>Example:</a:t>
            </a:r>
            <a:r>
              <a:rPr lang="en-US" dirty="0"/>
              <a:t> The auditor’s spouse works in the finance department of the audited city.</a:t>
            </a:r>
          </a:p>
          <a:p>
            <a:r>
              <a:rPr lang="en-US" b="1" dirty="0"/>
              <a:t>Safeguard:</a:t>
            </a:r>
            <a:r>
              <a:rPr lang="en-US" dirty="0"/>
              <a:t> Remove the auditor from the engagement or rotate audit staff regularly.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7F983-31D8-5004-3650-A0A124565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BAEC5F-D446-5E6C-1D9B-1D73F0CB7430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022100-40E7-64E7-3F57-AE530E573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622" y="1632283"/>
            <a:ext cx="3427656" cy="368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1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41860-6475-BE2E-B564-9B36968CB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53" y="-3058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🔹 5 of 7. Undue Influence Threat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86100-3DA9-87BC-5772-FD7A61488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029" y="1321129"/>
            <a:ext cx="8501292" cy="4351338"/>
          </a:xfrm>
        </p:spPr>
        <p:txBody>
          <a:bodyPr/>
          <a:lstStyle/>
          <a:p>
            <a:r>
              <a:rPr lang="en-US" b="1" dirty="0"/>
              <a:t>Definition:</a:t>
            </a:r>
            <a:r>
              <a:rPr lang="en-US" dirty="0"/>
              <a:t> External pressures affect the auditor’s ability to make objective decisions.</a:t>
            </a:r>
          </a:p>
          <a:p>
            <a:r>
              <a:rPr lang="en-US" b="1" dirty="0"/>
              <a:t>Example:</a:t>
            </a:r>
            <a:r>
              <a:rPr lang="en-US" dirty="0"/>
              <a:t> The city council (manager or political figures) threatens to cancel the audit contract unless the auditor issues a “clean” opinion.</a:t>
            </a:r>
          </a:p>
          <a:p>
            <a:r>
              <a:rPr lang="en-US" b="1" dirty="0"/>
              <a:t>Safeguard:</a:t>
            </a:r>
            <a:r>
              <a:rPr lang="en-US" dirty="0"/>
              <a:t> Communicate concerns in writing, involve the audit committee, or refuse to continue the engagement if independence cannot be maintained.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6A213-7789-41BA-1FA4-F52D63248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75200D-D57E-5E77-9A82-6E90709FC32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ABE355-C575-2295-8D80-5781C1919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566" y="1335720"/>
            <a:ext cx="3373483" cy="343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67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53736-C968-C4C1-78F4-A097127AE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603" y="15628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🔹 6 of 7. Management Participation </a:t>
            </a:r>
            <a:br>
              <a:rPr lang="en-US" b="1" dirty="0"/>
            </a:br>
            <a:r>
              <a:rPr lang="en-US" b="1" dirty="0"/>
              <a:t>Threat!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96227-21F8-C8E4-B3B6-872F6994E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603" y="1485089"/>
            <a:ext cx="7612117" cy="4351338"/>
          </a:xfrm>
        </p:spPr>
        <p:txBody>
          <a:bodyPr/>
          <a:lstStyle/>
          <a:p>
            <a:r>
              <a:rPr lang="en-US" b="1" dirty="0"/>
              <a:t>Definition:</a:t>
            </a:r>
            <a:r>
              <a:rPr lang="en-US" dirty="0"/>
              <a:t> The auditor takes on the </a:t>
            </a:r>
            <a:r>
              <a:rPr lang="en-US" dirty="0">
                <a:solidFill>
                  <a:srgbClr val="FF0000"/>
                </a:solidFill>
              </a:rPr>
              <a:t>role of management or performs management’s functions.</a:t>
            </a:r>
          </a:p>
          <a:p>
            <a:r>
              <a:rPr lang="en-US" b="1" dirty="0"/>
              <a:t>Example:</a:t>
            </a:r>
            <a:r>
              <a:rPr lang="en-US" dirty="0"/>
              <a:t> The auditor decides which vendor to hire for a city’s IT system or approves journal entries on behalf of management.</a:t>
            </a:r>
          </a:p>
          <a:p>
            <a:pPr lvl="1"/>
            <a:r>
              <a:rPr lang="en-US" b="1" dirty="0"/>
              <a:t>Safeguard:</a:t>
            </a:r>
            <a:r>
              <a:rPr lang="en-US" dirty="0"/>
              <a:t> ❌ None — this always </a:t>
            </a:r>
            <a:r>
              <a:rPr lang="en-US" b="1" dirty="0"/>
              <a:t>impairs independence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If auditors make management decisions, they cannot be independent.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FEFFD5-EE8F-A187-7008-BDFC00C94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28EC28-F0D6-976B-BDB6-C315FD9189D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3EE549-26A9-474F-116C-855139AE16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619" y="1550645"/>
            <a:ext cx="3756709" cy="375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9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C6768-6B74-6999-2A67-0FE415C89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38" y="17441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🔹 7 of 7. Structural Threat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127EF-784D-C715-E11B-00153DE46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924" y="1360444"/>
            <a:ext cx="7965265" cy="4720218"/>
          </a:xfrm>
        </p:spPr>
        <p:txBody>
          <a:bodyPr/>
          <a:lstStyle/>
          <a:p>
            <a:r>
              <a:rPr lang="en-US" b="1" dirty="0"/>
              <a:t>Definition:</a:t>
            </a:r>
            <a:r>
              <a:rPr lang="en-US" dirty="0"/>
              <a:t> The structure or placement of the audit organization within a government entity affects its ability to report objectively.</a:t>
            </a:r>
          </a:p>
          <a:p>
            <a:r>
              <a:rPr lang="en-US" b="1" dirty="0"/>
              <a:t>Example:</a:t>
            </a:r>
            <a:r>
              <a:rPr lang="en-US" dirty="0"/>
              <a:t> An internal audit office that reports directly to the mayor may not feel free to report audit findings that criticize the mayor’s office.</a:t>
            </a:r>
          </a:p>
          <a:p>
            <a:pPr lvl="1"/>
            <a:r>
              <a:rPr lang="en-US" dirty="0"/>
              <a:t>Auditing </a:t>
            </a:r>
            <a:r>
              <a:rPr lang="en-US"/>
              <a:t>your boss</a:t>
            </a:r>
            <a:endParaRPr lang="en-US" dirty="0"/>
          </a:p>
          <a:p>
            <a:r>
              <a:rPr lang="en-US" b="1" dirty="0"/>
              <a:t>Safeguard:</a:t>
            </a:r>
            <a:r>
              <a:rPr lang="en-US" dirty="0"/>
              <a:t> Set up an independent audit committee or external oversight body to ensure objective reporting.</a:t>
            </a:r>
          </a:p>
          <a:p>
            <a:pPr lvl="1"/>
            <a:r>
              <a:rPr lang="en-US" dirty="0"/>
              <a:t>Set strong internal walls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73A6E0-DB5D-3A09-89BB-433FCEACFA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86464D8-B08E-BBFD-87D5-E75641302D3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EA621F-FB34-12A8-4C58-4415DF600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625" y="1478783"/>
            <a:ext cx="3762367" cy="332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54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11E5-7615-4DE0-5CF4-FD1FA6CC7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3353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Evaluating Non-Audit Services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C97E3-AACD-EA9A-CACA-523CA3168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14" y="806099"/>
            <a:ext cx="7844209" cy="532719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Auditors often provide </a:t>
            </a:r>
            <a:r>
              <a:rPr lang="en-US" b="1" dirty="0"/>
              <a:t>non-audit services NAS</a:t>
            </a:r>
            <a:r>
              <a:rPr lang="en-US" dirty="0"/>
              <a:t> (like bookkeeping or system implementation) to the same clients they audit.</a:t>
            </a:r>
          </a:p>
          <a:p>
            <a:r>
              <a:rPr lang="en-US" dirty="0"/>
              <a:t>Before doing so, they must determine whether these services </a:t>
            </a:r>
            <a:r>
              <a:rPr lang="en-US" b="1" dirty="0"/>
              <a:t>create a threat to independence</a:t>
            </a:r>
            <a:r>
              <a:rPr lang="en-US" dirty="0"/>
              <a:t>.</a:t>
            </a:r>
          </a:p>
          <a:p>
            <a:r>
              <a:rPr lang="en-US" b="1" dirty="0"/>
              <a:t>The Key Question:</a:t>
            </a:r>
          </a:p>
          <a:p>
            <a:pPr lvl="1"/>
            <a:r>
              <a:rPr lang="en-US" dirty="0"/>
              <a:t>Can management </a:t>
            </a:r>
            <a:r>
              <a:rPr lang="en-US" b="1" dirty="0"/>
              <a:t>effectively oversee</a:t>
            </a:r>
            <a:r>
              <a:rPr lang="en-US" dirty="0"/>
              <a:t> the non-audit service?</a:t>
            </a:r>
          </a:p>
          <a:p>
            <a:pPr lvl="1"/>
            <a:r>
              <a:rPr lang="en-US" b="1" dirty="0"/>
              <a:t>The Auditor </a:t>
            </a:r>
            <a:r>
              <a:rPr lang="en-US" b="1" dirty="0">
                <a:highlight>
                  <a:srgbClr val="FFFF00"/>
                </a:highlight>
              </a:rPr>
              <a:t>Must </a:t>
            </a:r>
            <a:r>
              <a:rPr lang="en-US" b="1" dirty="0"/>
              <a:t>Confirm That:</a:t>
            </a:r>
          </a:p>
          <a:p>
            <a:pPr lvl="2"/>
            <a:r>
              <a:rPr lang="en-US" dirty="0"/>
              <a:t>Management designates someone with </a:t>
            </a:r>
            <a:r>
              <a:rPr lang="en-US" b="1" dirty="0"/>
              <a:t>sufficient skill, knowledge, or experience</a:t>
            </a:r>
            <a:r>
              <a:rPr lang="en-US" dirty="0"/>
              <a:t> to oversee the work.</a:t>
            </a:r>
          </a:p>
          <a:p>
            <a:pPr lvl="2"/>
            <a:r>
              <a:rPr lang="en-US" dirty="0"/>
              <a:t>That individual </a:t>
            </a:r>
            <a:r>
              <a:rPr lang="en-US" b="1" dirty="0"/>
              <a:t>understands the nature of the services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Management 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evaluates</a:t>
            </a:r>
            <a:r>
              <a:rPr lang="en-US" b="1" dirty="0">
                <a:highlight>
                  <a:srgbClr val="FFFF00"/>
                </a:highlight>
              </a:rPr>
              <a:t> and 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accepts</a:t>
            </a:r>
            <a:r>
              <a:rPr lang="en-US" b="1" dirty="0">
                <a:highlight>
                  <a:srgbClr val="FFFF00"/>
                </a:highlight>
              </a:rPr>
              <a:t> responsibility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/>
              <a:t>for the results.</a:t>
            </a:r>
          </a:p>
          <a:p>
            <a:pPr lvl="3"/>
            <a:r>
              <a:rPr lang="en-US" dirty="0"/>
              <a:t>The buck stops with management; otherwise, you are not independent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6017C6-4A29-CEB7-CD61-67327D5789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F08FAE-4846-640E-26D3-206D1BEAD3B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E4668F-9DF2-AF80-292E-C9D1B63F9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9527" y="938371"/>
            <a:ext cx="3913794" cy="418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7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E8F07-5FA7-9168-08D5-2D0261ED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70" y="-22826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🧩 </a:t>
            </a:r>
            <a:r>
              <a:rPr lang="en-US" b="1" dirty="0"/>
              <a:t>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1FE7C-533D-BD8D-1FF4-4E1A08358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20" y="1097301"/>
            <a:ext cx="7308715" cy="4351338"/>
          </a:xfrm>
        </p:spPr>
        <p:txBody>
          <a:bodyPr>
            <a:normAutofit/>
          </a:bodyPr>
          <a:lstStyle/>
          <a:p>
            <a:r>
              <a:rPr lang="en-US" dirty="0"/>
              <a:t>A CPA firm prepares budget forecasts for a local school district.</a:t>
            </a:r>
          </a:p>
          <a:p>
            <a:r>
              <a:rPr lang="en-US" dirty="0"/>
              <a:t>As long as the district’s finance director understands the forecasts, reviews them critically, and makes the final decisions, the auditor’s independence is not impaired.</a:t>
            </a:r>
          </a:p>
          <a:p>
            <a:r>
              <a:rPr lang="en-US" dirty="0"/>
              <a:t>However, if the auditor prepares the forecasts and the district </a:t>
            </a:r>
            <a:r>
              <a:rPr lang="en-US" b="1" dirty="0"/>
              <a:t>just signs off without review</a:t>
            </a:r>
            <a:r>
              <a:rPr lang="en-US" dirty="0"/>
              <a:t>, independence is impaired.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1ED07-5C76-889E-8A41-C6C832BC8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A3D1D2-E5A8-590F-449A-428929B132A6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CD6B5B-7AE2-7C48-A445-315426A37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3685" y="1003994"/>
            <a:ext cx="4105587" cy="410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3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65FC7-7436-9533-2CC9-D947E4EED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30" y="1825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Management Participation Threat  </a:t>
            </a:r>
            <a:br>
              <a:rPr lang="en-US" b="1" dirty="0"/>
            </a:br>
            <a:r>
              <a:rPr lang="en-US" b="1" dirty="0">
                <a:solidFill>
                  <a:srgbClr val="FF0000"/>
                </a:solidFill>
              </a:rPr>
              <a:t>Always Unacceptable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D7ACB-2572-BBE8-0C11-7A703C11C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4" y="1305194"/>
            <a:ext cx="9011122" cy="492307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This is the most serious threat. </a:t>
            </a:r>
          </a:p>
          <a:p>
            <a:r>
              <a:rPr lang="en-US" dirty="0"/>
              <a:t>If the auditor </a:t>
            </a:r>
            <a:r>
              <a:rPr lang="en-US" b="1" dirty="0"/>
              <a:t>acts like management</a:t>
            </a:r>
            <a:r>
              <a:rPr lang="en-US" dirty="0"/>
              <a:t>, </a:t>
            </a:r>
            <a:r>
              <a:rPr lang="en-US" b="1" dirty="0"/>
              <a:t>no safeguard</a:t>
            </a:r>
            <a:r>
              <a:rPr lang="en-US" dirty="0"/>
              <a:t> can make the situation acceptable.</a:t>
            </a:r>
          </a:p>
          <a:p>
            <a:r>
              <a:rPr lang="en-US" b="1" dirty="0"/>
              <a:t>Activities Considered Management Responsibilities:</a:t>
            </a:r>
          </a:p>
          <a:p>
            <a:pPr lvl="1"/>
            <a:r>
              <a:rPr lang="en-US" dirty="0"/>
              <a:t>Setting policies or strategic direction.</a:t>
            </a:r>
          </a:p>
          <a:p>
            <a:pPr lvl="1"/>
            <a:r>
              <a:rPr lang="en-US" dirty="0"/>
              <a:t>Directing or supervising the client’s employees.</a:t>
            </a:r>
          </a:p>
          <a:p>
            <a:pPr lvl="1"/>
            <a:r>
              <a:rPr lang="en-US" dirty="0"/>
              <a:t>Approving, authorizing, or controlling transactions.</a:t>
            </a:r>
          </a:p>
          <a:p>
            <a:pPr lvl="1"/>
            <a:r>
              <a:rPr lang="en-US" dirty="0"/>
              <a:t>Having custody of client assets.</a:t>
            </a:r>
          </a:p>
          <a:p>
            <a:r>
              <a:rPr lang="en-US" dirty="0"/>
              <a:t>💡 </a:t>
            </a:r>
            <a:r>
              <a:rPr lang="en-US" b="1" dirty="0"/>
              <a:t>Example:</a:t>
            </a:r>
          </a:p>
          <a:p>
            <a:r>
              <a:rPr lang="en-US" dirty="0"/>
              <a:t>If an auditor authorizes payroll checks for a government agency, they’ve taken on management duties — independence is automatically impaired.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EBA18B-1B69-BB03-4290-293ED466E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C29D63-9466-1B92-29ED-5B608926961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898414-53AE-4D89-117E-D0469B123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739" y="1659580"/>
            <a:ext cx="3106247" cy="3081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DE7E-687E-A2FF-EAEC-130E7D318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7694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 Documentation Requirements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54BD0-E246-58D2-B2CC-C3B304CF8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59" y="1019805"/>
            <a:ext cx="7746460" cy="518157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To comply with GAGAS, the auditor must </a:t>
            </a:r>
            <a:r>
              <a:rPr lang="en-US" b="1" dirty="0"/>
              <a:t>document</a:t>
            </a:r>
            <a:r>
              <a:rPr lang="en-US" dirty="0"/>
              <a:t> all relevant independence considerations.</a:t>
            </a:r>
          </a:p>
          <a:p>
            <a:r>
              <a:rPr lang="en-US" b="1" dirty="0"/>
              <a:t>The Documentation Should Include: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Threats</a:t>
            </a:r>
            <a:r>
              <a:rPr lang="en-US" dirty="0"/>
              <a:t> to independence and the </a:t>
            </a:r>
            <a:r>
              <a:rPr lang="en-US" b="1" dirty="0">
                <a:solidFill>
                  <a:srgbClr val="FF0000"/>
                </a:solidFill>
              </a:rPr>
              <a:t>safeguards</a:t>
            </a:r>
            <a:r>
              <a:rPr lang="en-US" dirty="0"/>
              <a:t> applied.</a:t>
            </a:r>
          </a:p>
          <a:p>
            <a:pPr lvl="1"/>
            <a:r>
              <a:rPr lang="en-US" b="1" dirty="0"/>
              <a:t>Safeguards</a:t>
            </a:r>
            <a:r>
              <a:rPr lang="en-US" dirty="0"/>
              <a:t> that make an audit organization within a government entity independent.</a:t>
            </a:r>
          </a:p>
          <a:p>
            <a:pPr lvl="1"/>
            <a:r>
              <a:rPr lang="en-US" b="1" dirty="0"/>
              <a:t>Management’s ability</a:t>
            </a:r>
            <a:r>
              <a:rPr lang="en-US" dirty="0"/>
              <a:t> to oversee non-audit services (NAS).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auditor’s understanding</a:t>
            </a:r>
            <a:r>
              <a:rPr lang="en-US" dirty="0"/>
              <a:t> with the client about any non-audit services performed.</a:t>
            </a:r>
          </a:p>
          <a:p>
            <a:r>
              <a:rPr lang="en-US" dirty="0"/>
              <a:t>💡 </a:t>
            </a:r>
            <a:r>
              <a:rPr lang="en-US" b="1" dirty="0"/>
              <a:t>Example:</a:t>
            </a:r>
          </a:p>
          <a:p>
            <a:r>
              <a:rPr lang="en-US" dirty="0"/>
              <a:t>The auditor documents that they helped the client with a payroll system upgrade, identified a self-review threat, and involved another firm to review that area during the audit.</a:t>
            </a:r>
          </a:p>
          <a:p>
            <a:r>
              <a:rPr lang="en-US" dirty="0"/>
              <a:t>The documentation clearly shows how independence was maintained.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F283AF-BA2E-694D-EE86-4CFD8A40D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F17DB1-AA83-0112-7816-9BD4905837D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4312A-6675-C058-9B62-9394BCD63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804" y="670475"/>
            <a:ext cx="3812337" cy="500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95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03B6B-94EA-01AC-42AF-083A9CE8E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146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🎯 Summary Table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C0429C6-7209-035D-6392-B65D80D932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557439"/>
              </p:ext>
            </p:extLst>
          </p:nvPr>
        </p:nvGraphicFramePr>
        <p:xfrm>
          <a:off x="341085" y="1139371"/>
          <a:ext cx="11466284" cy="4165729"/>
        </p:xfrm>
        <a:graphic>
          <a:graphicData uri="http://schemas.openxmlformats.org/drawingml/2006/table">
            <a:tbl>
              <a:tblPr/>
              <a:tblGrid>
                <a:gridCol w="2866571">
                  <a:extLst>
                    <a:ext uri="{9D8B030D-6E8A-4147-A177-3AD203B41FA5}">
                      <a16:colId xmlns:a16="http://schemas.microsoft.com/office/drawing/2014/main" val="3666825949"/>
                    </a:ext>
                  </a:extLst>
                </a:gridCol>
                <a:gridCol w="2866571">
                  <a:extLst>
                    <a:ext uri="{9D8B030D-6E8A-4147-A177-3AD203B41FA5}">
                      <a16:colId xmlns:a16="http://schemas.microsoft.com/office/drawing/2014/main" val="4199939694"/>
                    </a:ext>
                  </a:extLst>
                </a:gridCol>
                <a:gridCol w="2866571">
                  <a:extLst>
                    <a:ext uri="{9D8B030D-6E8A-4147-A177-3AD203B41FA5}">
                      <a16:colId xmlns:a16="http://schemas.microsoft.com/office/drawing/2014/main" val="1312538976"/>
                    </a:ext>
                  </a:extLst>
                </a:gridCol>
                <a:gridCol w="2866571">
                  <a:extLst>
                    <a:ext uri="{9D8B030D-6E8A-4147-A177-3AD203B41FA5}">
                      <a16:colId xmlns:a16="http://schemas.microsoft.com/office/drawing/2014/main" val="4254224082"/>
                    </a:ext>
                  </a:extLst>
                </a:gridCol>
              </a:tblGrid>
              <a:tr h="4272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Step / Concept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Meaning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Example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Possible Safeguard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7947736"/>
                  </a:ext>
                </a:extLst>
              </a:tr>
              <a:tr h="7476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Identify Threats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Recognize what could impair objectivity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Auditor owns client stock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Sell stock before audit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110583"/>
                  </a:ext>
                </a:extLst>
              </a:tr>
              <a:tr h="7476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Evaluate Significance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Assess how serious the threat is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Family member employed by client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Assign another auditor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2877446"/>
                  </a:ext>
                </a:extLst>
              </a:tr>
              <a:tr h="7476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Apply Safeguards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Take actions to mitigate risk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Auditor provided system setup services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Independent review by another firm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54708"/>
                  </a:ext>
                </a:extLst>
              </a:tr>
              <a:tr h="7476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Management Participation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Acting as management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Approving invoices for client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None — independence impaired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4580335"/>
                  </a:ext>
                </a:extLst>
              </a:tr>
              <a:tr h="7476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Documentation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Keep written evidence of evaluation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Record threats &amp; safeguards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Include management’s oversight 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1455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5CE716F-89FD-E3DD-2DB7-B85A37898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F514C1-7685-E9EC-D848-74D34FE470D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3228662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C4FF7-8081-14EE-C300-2221AE606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37" y="1046592"/>
            <a:ext cx="8614804" cy="540128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 CPA firm is auditing the financial statements of a city government. The lead auditor owns municipal bonds issued by the same city.</a:t>
            </a:r>
          </a:p>
          <a:p>
            <a:r>
              <a:rPr lang="en-US" dirty="0"/>
              <a:t>Which type of independence threat does this situation represent under GAGAS?</a:t>
            </a:r>
          </a:p>
          <a:p>
            <a:pPr marL="0" indent="0">
              <a:buNone/>
            </a:pPr>
            <a:r>
              <a:rPr lang="en-US" dirty="0"/>
              <a:t>(a) Familiarity threat</a:t>
            </a:r>
            <a:br>
              <a:rPr lang="en-US" dirty="0"/>
            </a:br>
            <a:r>
              <a:rPr lang="en-US" dirty="0"/>
              <a:t>(b) Self-interest threat</a:t>
            </a:r>
            <a:br>
              <a:rPr lang="en-US" dirty="0"/>
            </a:br>
            <a:r>
              <a:rPr lang="en-US" dirty="0"/>
              <a:t>(c) Structural threat</a:t>
            </a:r>
            <a:br>
              <a:rPr lang="en-US" dirty="0"/>
            </a:br>
            <a:r>
              <a:rPr lang="en-US" dirty="0"/>
              <a:t>(d) Self-review threat</a:t>
            </a:r>
          </a:p>
          <a:p>
            <a:r>
              <a:rPr lang="en-US" b="1" dirty="0"/>
              <a:t>Choice (b) is correct</a:t>
            </a:r>
            <a:r>
              <a:rPr lang="en-US" dirty="0"/>
              <a:t> because owning the city’s bonds gives the auditor a </a:t>
            </a:r>
            <a:r>
              <a:rPr lang="en-US" b="1" dirty="0"/>
              <a:t>direct financial interest</a:t>
            </a:r>
            <a:r>
              <a:rPr lang="en-US" dirty="0"/>
              <a:t>, creating a </a:t>
            </a:r>
            <a:r>
              <a:rPr lang="en-US" b="1" dirty="0"/>
              <a:t>self-interest threat</a:t>
            </a:r>
            <a:r>
              <a:rPr lang="en-US" dirty="0"/>
              <a:t> that could affect (or appear to affect) objectivity.</a:t>
            </a:r>
          </a:p>
          <a:p>
            <a:r>
              <a:rPr lang="en-US" b="1" dirty="0"/>
              <a:t>Choice (a) is incorrect</a:t>
            </a:r>
            <a:r>
              <a:rPr lang="en-US" dirty="0"/>
              <a:t> because familiarity threats stem from </a:t>
            </a:r>
            <a:r>
              <a:rPr lang="en-US" b="1" dirty="0"/>
              <a:t>close personal or professional relationships</a:t>
            </a:r>
            <a:r>
              <a:rPr lang="en-US" dirty="0"/>
              <a:t>, not financial ownership.</a:t>
            </a:r>
          </a:p>
          <a:p>
            <a:r>
              <a:rPr lang="en-US" b="1" dirty="0"/>
              <a:t>Choice (c) is incorrect</a:t>
            </a:r>
            <a:r>
              <a:rPr lang="en-US" dirty="0"/>
              <a:t> because structural threats arise from the </a:t>
            </a:r>
            <a:r>
              <a:rPr lang="en-US" b="1" dirty="0"/>
              <a:t>audit organization’s position within government</a:t>
            </a:r>
            <a:r>
              <a:rPr lang="en-US" dirty="0"/>
              <a:t>, not from an individual auditor’s investment.</a:t>
            </a:r>
          </a:p>
          <a:p>
            <a:r>
              <a:rPr lang="en-US" b="1" dirty="0"/>
              <a:t>Choice (d) is incorrect</a:t>
            </a:r>
            <a:r>
              <a:rPr lang="en-US" dirty="0"/>
              <a:t> because the auditor isn’t reviewing their own prior work; that would be a self-review threat.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198" y="1374665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2183</Words>
  <Application>Microsoft Office PowerPoint</Application>
  <PresentationFormat>Widescreen</PresentationFormat>
  <Paragraphs>157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Wingdings</vt:lpstr>
      <vt:lpstr>Office Theme</vt:lpstr>
      <vt:lpstr>🧭 GAGAS Conceptual Framework  for Independence </vt:lpstr>
      <vt:lpstr>Importance of Independence  for an Auditor</vt:lpstr>
      <vt:lpstr>Three-Step Independence  Framework </vt:lpstr>
      <vt:lpstr> 🔹 1 of 7. Self-Interest Threat Classic!  </vt:lpstr>
      <vt:lpstr>🔹 2 of 7. Self-Review Threat </vt:lpstr>
      <vt:lpstr>🔹 3 of 7. Bias Threat </vt:lpstr>
      <vt:lpstr>🔹 4 of 7. Familiarity Threat </vt:lpstr>
      <vt:lpstr>🔹 5 of 7. Undue Influence Threat </vt:lpstr>
      <vt:lpstr>🔹 6 of 7. Management Participation  Threat! </vt:lpstr>
      <vt:lpstr>🔹 7 of 7. Structural Threat </vt:lpstr>
      <vt:lpstr>Evaluating Non-Audit Services </vt:lpstr>
      <vt:lpstr>🧩 Example</vt:lpstr>
      <vt:lpstr>Management Participation Threat   Always Unacceptable</vt:lpstr>
      <vt:lpstr> Documentation Requirements </vt:lpstr>
      <vt:lpstr>🎯 Summary Table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2025-11-01T16:54:26Z</dcterms:created>
  <dcterms:modified xsi:type="dcterms:W3CDTF">2025-11-02T03:00:54Z</dcterms:modified>
</cp:coreProperties>
</file>