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7" r:id="rId2"/>
    <p:sldId id="268" r:id="rId3"/>
    <p:sldId id="271" r:id="rId4"/>
    <p:sldId id="269" r:id="rId5"/>
    <p:sldId id="270" r:id="rId6"/>
    <p:sldId id="272" r:id="rId7"/>
    <p:sldId id="273" r:id="rId8"/>
    <p:sldId id="274" r:id="rId9"/>
    <p:sldId id="275" r:id="rId10"/>
    <p:sldId id="276" r:id="rId11"/>
    <p:sldId id="277" r:id="rId12"/>
    <p:sldId id="27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4660"/>
  </p:normalViewPr>
  <p:slideViewPr>
    <p:cSldViewPr snapToGrid="0">
      <p:cViewPr varScale="1">
        <p:scale>
          <a:sx n="83" d="100"/>
          <a:sy n="83" d="100"/>
        </p:scale>
        <p:origin x="348" y="22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D1B54-F594-5328-FF7E-675C4DC3D25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4E4A6BF-0B13-5B1F-3CAA-3F6482684D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D949F51-E994-7266-1551-25D2FD59CF0F}"/>
              </a:ext>
            </a:extLst>
          </p:cNvPr>
          <p:cNvSpPr>
            <a:spLocks noGrp="1"/>
          </p:cNvSpPr>
          <p:nvPr>
            <p:ph type="dt" sz="half" idx="10"/>
          </p:nvPr>
        </p:nvSpPr>
        <p:spPr/>
        <p:txBody>
          <a:bodyPr/>
          <a:lstStyle/>
          <a:p>
            <a:fld id="{0AC91787-62E4-4AB6-9CAB-31B2D11F2F58}" type="datetimeFigureOut">
              <a:rPr lang="en-US" smtClean="0"/>
              <a:t>6/26/2025</a:t>
            </a:fld>
            <a:endParaRPr lang="en-US"/>
          </a:p>
        </p:txBody>
      </p:sp>
      <p:sp>
        <p:nvSpPr>
          <p:cNvPr id="5" name="Footer Placeholder 4">
            <a:extLst>
              <a:ext uri="{FF2B5EF4-FFF2-40B4-BE49-F238E27FC236}">
                <a16:creationId xmlns:a16="http://schemas.microsoft.com/office/drawing/2014/main" id="{E335D03E-7896-C5BB-3BF2-B56373C159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DD13A5-3F12-2916-58F1-CBE58A34A610}"/>
              </a:ext>
            </a:extLst>
          </p:cNvPr>
          <p:cNvSpPr>
            <a:spLocks noGrp="1"/>
          </p:cNvSpPr>
          <p:nvPr>
            <p:ph type="sldNum" sz="quarter" idx="12"/>
          </p:nvPr>
        </p:nvSpPr>
        <p:spPr/>
        <p:txBody>
          <a:bodyPr/>
          <a:lstStyle/>
          <a:p>
            <a:fld id="{D7CAA33B-D4E3-45D2-8A81-268C198EF9B1}" type="slidenum">
              <a:rPr lang="en-US" smtClean="0"/>
              <a:t>‹#›</a:t>
            </a:fld>
            <a:endParaRPr lang="en-US"/>
          </a:p>
        </p:txBody>
      </p:sp>
    </p:spTree>
    <p:extLst>
      <p:ext uri="{BB962C8B-B14F-4D97-AF65-F5344CB8AC3E}">
        <p14:creationId xmlns:p14="http://schemas.microsoft.com/office/powerpoint/2010/main" val="728956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93C22-30D3-A094-577D-3F1A354A16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2D7929-7B5F-F464-8079-3186A6CC68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81CBC3-B03F-DCE8-2B83-DD5BF6460CD6}"/>
              </a:ext>
            </a:extLst>
          </p:cNvPr>
          <p:cNvSpPr>
            <a:spLocks noGrp="1"/>
          </p:cNvSpPr>
          <p:nvPr>
            <p:ph type="dt" sz="half" idx="10"/>
          </p:nvPr>
        </p:nvSpPr>
        <p:spPr/>
        <p:txBody>
          <a:bodyPr/>
          <a:lstStyle/>
          <a:p>
            <a:fld id="{0AC91787-62E4-4AB6-9CAB-31B2D11F2F58}" type="datetimeFigureOut">
              <a:rPr lang="en-US" smtClean="0"/>
              <a:t>6/26/2025</a:t>
            </a:fld>
            <a:endParaRPr lang="en-US"/>
          </a:p>
        </p:txBody>
      </p:sp>
      <p:sp>
        <p:nvSpPr>
          <p:cNvPr id="5" name="Footer Placeholder 4">
            <a:extLst>
              <a:ext uri="{FF2B5EF4-FFF2-40B4-BE49-F238E27FC236}">
                <a16:creationId xmlns:a16="http://schemas.microsoft.com/office/drawing/2014/main" id="{31B73004-47D0-BD02-4616-C2AC23B67E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46FBEE-606B-8176-B44C-39E1E81D11A7}"/>
              </a:ext>
            </a:extLst>
          </p:cNvPr>
          <p:cNvSpPr>
            <a:spLocks noGrp="1"/>
          </p:cNvSpPr>
          <p:nvPr>
            <p:ph type="sldNum" sz="quarter" idx="12"/>
          </p:nvPr>
        </p:nvSpPr>
        <p:spPr/>
        <p:txBody>
          <a:bodyPr/>
          <a:lstStyle/>
          <a:p>
            <a:fld id="{D7CAA33B-D4E3-45D2-8A81-268C198EF9B1}" type="slidenum">
              <a:rPr lang="en-US" smtClean="0"/>
              <a:t>‹#›</a:t>
            </a:fld>
            <a:endParaRPr lang="en-US"/>
          </a:p>
        </p:txBody>
      </p:sp>
    </p:spTree>
    <p:extLst>
      <p:ext uri="{BB962C8B-B14F-4D97-AF65-F5344CB8AC3E}">
        <p14:creationId xmlns:p14="http://schemas.microsoft.com/office/powerpoint/2010/main" val="3595024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E959E-66F8-D72D-A9BE-19E91721A8C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6129EB1-83D9-348A-97AD-433D7619017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75B0477-10B8-0BA1-7943-31CFA8D65D05}"/>
              </a:ext>
            </a:extLst>
          </p:cNvPr>
          <p:cNvSpPr>
            <a:spLocks noGrp="1"/>
          </p:cNvSpPr>
          <p:nvPr>
            <p:ph type="dt" sz="half" idx="10"/>
          </p:nvPr>
        </p:nvSpPr>
        <p:spPr/>
        <p:txBody>
          <a:bodyPr/>
          <a:lstStyle/>
          <a:p>
            <a:fld id="{0AC91787-62E4-4AB6-9CAB-31B2D11F2F58}" type="datetimeFigureOut">
              <a:rPr lang="en-US" smtClean="0"/>
              <a:t>6/26/2025</a:t>
            </a:fld>
            <a:endParaRPr lang="en-US"/>
          </a:p>
        </p:txBody>
      </p:sp>
      <p:sp>
        <p:nvSpPr>
          <p:cNvPr id="5" name="Footer Placeholder 4">
            <a:extLst>
              <a:ext uri="{FF2B5EF4-FFF2-40B4-BE49-F238E27FC236}">
                <a16:creationId xmlns:a16="http://schemas.microsoft.com/office/drawing/2014/main" id="{1EFC80A7-2B9A-549F-610F-591191C9E1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2F6631-6455-0554-0B69-2603DC5EDDD5}"/>
              </a:ext>
            </a:extLst>
          </p:cNvPr>
          <p:cNvSpPr>
            <a:spLocks noGrp="1"/>
          </p:cNvSpPr>
          <p:nvPr>
            <p:ph type="sldNum" sz="quarter" idx="12"/>
          </p:nvPr>
        </p:nvSpPr>
        <p:spPr/>
        <p:txBody>
          <a:bodyPr/>
          <a:lstStyle/>
          <a:p>
            <a:fld id="{D7CAA33B-D4E3-45D2-8A81-268C198EF9B1}" type="slidenum">
              <a:rPr lang="en-US" smtClean="0"/>
              <a:t>‹#›</a:t>
            </a:fld>
            <a:endParaRPr lang="en-US"/>
          </a:p>
        </p:txBody>
      </p:sp>
    </p:spTree>
    <p:extLst>
      <p:ext uri="{BB962C8B-B14F-4D97-AF65-F5344CB8AC3E}">
        <p14:creationId xmlns:p14="http://schemas.microsoft.com/office/powerpoint/2010/main" val="32821672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1B94D-41DE-33A6-B351-8BCBB9F621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5D638B-4829-BE4B-39F7-C8CCC084AA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F1B4A5F-E3F1-F1F4-A825-6816B5FC916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DCF20C0-9814-7840-25B9-D9814379B785}"/>
              </a:ext>
            </a:extLst>
          </p:cNvPr>
          <p:cNvSpPr>
            <a:spLocks noGrp="1"/>
          </p:cNvSpPr>
          <p:nvPr>
            <p:ph type="dt" sz="half" idx="10"/>
          </p:nvPr>
        </p:nvSpPr>
        <p:spPr/>
        <p:txBody>
          <a:bodyPr/>
          <a:lstStyle/>
          <a:p>
            <a:fld id="{0AC91787-62E4-4AB6-9CAB-31B2D11F2F58}" type="datetimeFigureOut">
              <a:rPr lang="en-US" smtClean="0"/>
              <a:t>6/26/2025</a:t>
            </a:fld>
            <a:endParaRPr lang="en-US"/>
          </a:p>
        </p:txBody>
      </p:sp>
      <p:sp>
        <p:nvSpPr>
          <p:cNvPr id="6" name="Footer Placeholder 5">
            <a:extLst>
              <a:ext uri="{FF2B5EF4-FFF2-40B4-BE49-F238E27FC236}">
                <a16:creationId xmlns:a16="http://schemas.microsoft.com/office/drawing/2014/main" id="{BC035BCA-8079-C412-2BF3-EE4F1DC00D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649465-A98E-D385-1A4D-6C5EBA028093}"/>
              </a:ext>
            </a:extLst>
          </p:cNvPr>
          <p:cNvSpPr>
            <a:spLocks noGrp="1"/>
          </p:cNvSpPr>
          <p:nvPr>
            <p:ph type="sldNum" sz="quarter" idx="12"/>
          </p:nvPr>
        </p:nvSpPr>
        <p:spPr/>
        <p:txBody>
          <a:bodyPr/>
          <a:lstStyle/>
          <a:p>
            <a:fld id="{D7CAA33B-D4E3-45D2-8A81-268C198EF9B1}" type="slidenum">
              <a:rPr lang="en-US" smtClean="0"/>
              <a:t>‹#›</a:t>
            </a:fld>
            <a:endParaRPr lang="en-US"/>
          </a:p>
        </p:txBody>
      </p:sp>
    </p:spTree>
    <p:extLst>
      <p:ext uri="{BB962C8B-B14F-4D97-AF65-F5344CB8AC3E}">
        <p14:creationId xmlns:p14="http://schemas.microsoft.com/office/powerpoint/2010/main" val="2014453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EC3BA-C4CE-ED82-F7C3-2699C2DC4C2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A88BDE-BE97-B967-B87A-441B80B15C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29DC40-FB0A-DA93-9748-842C80100A1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B9EEE1-0151-0B1C-3399-910F030B69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EC1CB1-629A-A467-C36D-9CB5FDB5712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D5398DC-7F56-97C8-528D-BF1F391D91FA}"/>
              </a:ext>
            </a:extLst>
          </p:cNvPr>
          <p:cNvSpPr>
            <a:spLocks noGrp="1"/>
          </p:cNvSpPr>
          <p:nvPr>
            <p:ph type="dt" sz="half" idx="10"/>
          </p:nvPr>
        </p:nvSpPr>
        <p:spPr/>
        <p:txBody>
          <a:bodyPr/>
          <a:lstStyle/>
          <a:p>
            <a:fld id="{0AC91787-62E4-4AB6-9CAB-31B2D11F2F58}" type="datetimeFigureOut">
              <a:rPr lang="en-US" smtClean="0"/>
              <a:t>6/26/2025</a:t>
            </a:fld>
            <a:endParaRPr lang="en-US"/>
          </a:p>
        </p:txBody>
      </p:sp>
      <p:sp>
        <p:nvSpPr>
          <p:cNvPr id="8" name="Footer Placeholder 7">
            <a:extLst>
              <a:ext uri="{FF2B5EF4-FFF2-40B4-BE49-F238E27FC236}">
                <a16:creationId xmlns:a16="http://schemas.microsoft.com/office/drawing/2014/main" id="{7F013A5A-B7DF-B466-9C0B-ED7451054D8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E70A4E8-23DF-B4F6-44D1-5E904E902B0C}"/>
              </a:ext>
            </a:extLst>
          </p:cNvPr>
          <p:cNvSpPr>
            <a:spLocks noGrp="1"/>
          </p:cNvSpPr>
          <p:nvPr>
            <p:ph type="sldNum" sz="quarter" idx="12"/>
          </p:nvPr>
        </p:nvSpPr>
        <p:spPr/>
        <p:txBody>
          <a:bodyPr/>
          <a:lstStyle/>
          <a:p>
            <a:fld id="{D7CAA33B-D4E3-45D2-8A81-268C198EF9B1}" type="slidenum">
              <a:rPr lang="en-US" smtClean="0"/>
              <a:t>‹#›</a:t>
            </a:fld>
            <a:endParaRPr lang="en-US"/>
          </a:p>
        </p:txBody>
      </p:sp>
    </p:spTree>
    <p:extLst>
      <p:ext uri="{BB962C8B-B14F-4D97-AF65-F5344CB8AC3E}">
        <p14:creationId xmlns:p14="http://schemas.microsoft.com/office/powerpoint/2010/main" val="3836127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722C3-9414-4C18-9D1F-F3B19ACECD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07A3A1E-6697-E3FB-87B4-1D3F1009D3C0}"/>
              </a:ext>
            </a:extLst>
          </p:cNvPr>
          <p:cNvSpPr>
            <a:spLocks noGrp="1"/>
          </p:cNvSpPr>
          <p:nvPr>
            <p:ph type="dt" sz="half" idx="10"/>
          </p:nvPr>
        </p:nvSpPr>
        <p:spPr/>
        <p:txBody>
          <a:bodyPr/>
          <a:lstStyle/>
          <a:p>
            <a:fld id="{0AC91787-62E4-4AB6-9CAB-31B2D11F2F58}" type="datetimeFigureOut">
              <a:rPr lang="en-US" smtClean="0"/>
              <a:t>6/26/2025</a:t>
            </a:fld>
            <a:endParaRPr lang="en-US"/>
          </a:p>
        </p:txBody>
      </p:sp>
      <p:sp>
        <p:nvSpPr>
          <p:cNvPr id="4" name="Footer Placeholder 3">
            <a:extLst>
              <a:ext uri="{FF2B5EF4-FFF2-40B4-BE49-F238E27FC236}">
                <a16:creationId xmlns:a16="http://schemas.microsoft.com/office/drawing/2014/main" id="{3DEFCE60-E2D0-40AC-EC95-9FF31DFD919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42789B5-DE2B-E505-8F8E-B294CA22150D}"/>
              </a:ext>
            </a:extLst>
          </p:cNvPr>
          <p:cNvSpPr>
            <a:spLocks noGrp="1"/>
          </p:cNvSpPr>
          <p:nvPr>
            <p:ph type="sldNum" sz="quarter" idx="12"/>
          </p:nvPr>
        </p:nvSpPr>
        <p:spPr/>
        <p:txBody>
          <a:bodyPr/>
          <a:lstStyle/>
          <a:p>
            <a:fld id="{D7CAA33B-D4E3-45D2-8A81-268C198EF9B1}" type="slidenum">
              <a:rPr lang="en-US" smtClean="0"/>
              <a:t>‹#›</a:t>
            </a:fld>
            <a:endParaRPr lang="en-US"/>
          </a:p>
        </p:txBody>
      </p:sp>
    </p:spTree>
    <p:extLst>
      <p:ext uri="{BB962C8B-B14F-4D97-AF65-F5344CB8AC3E}">
        <p14:creationId xmlns:p14="http://schemas.microsoft.com/office/powerpoint/2010/main" val="1382048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371784-3C33-81AE-9021-A8895C6A7329}"/>
              </a:ext>
            </a:extLst>
          </p:cNvPr>
          <p:cNvSpPr>
            <a:spLocks noGrp="1"/>
          </p:cNvSpPr>
          <p:nvPr>
            <p:ph type="dt" sz="half" idx="10"/>
          </p:nvPr>
        </p:nvSpPr>
        <p:spPr/>
        <p:txBody>
          <a:bodyPr/>
          <a:lstStyle/>
          <a:p>
            <a:fld id="{0AC91787-62E4-4AB6-9CAB-31B2D11F2F58}" type="datetimeFigureOut">
              <a:rPr lang="en-US" smtClean="0"/>
              <a:t>6/26/2025</a:t>
            </a:fld>
            <a:endParaRPr lang="en-US"/>
          </a:p>
        </p:txBody>
      </p:sp>
      <p:sp>
        <p:nvSpPr>
          <p:cNvPr id="3" name="Footer Placeholder 2">
            <a:extLst>
              <a:ext uri="{FF2B5EF4-FFF2-40B4-BE49-F238E27FC236}">
                <a16:creationId xmlns:a16="http://schemas.microsoft.com/office/drawing/2014/main" id="{1C3CA104-60F6-6C83-AA14-177C5929DA0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C5E5039-247A-7086-49E7-E998BB09AD7A}"/>
              </a:ext>
            </a:extLst>
          </p:cNvPr>
          <p:cNvSpPr>
            <a:spLocks noGrp="1"/>
          </p:cNvSpPr>
          <p:nvPr>
            <p:ph type="sldNum" sz="quarter" idx="12"/>
          </p:nvPr>
        </p:nvSpPr>
        <p:spPr/>
        <p:txBody>
          <a:bodyPr/>
          <a:lstStyle/>
          <a:p>
            <a:fld id="{D7CAA33B-D4E3-45D2-8A81-268C198EF9B1}" type="slidenum">
              <a:rPr lang="en-US" smtClean="0"/>
              <a:t>‹#›</a:t>
            </a:fld>
            <a:endParaRPr lang="en-US"/>
          </a:p>
        </p:txBody>
      </p:sp>
    </p:spTree>
    <p:extLst>
      <p:ext uri="{BB962C8B-B14F-4D97-AF65-F5344CB8AC3E}">
        <p14:creationId xmlns:p14="http://schemas.microsoft.com/office/powerpoint/2010/main" val="3213617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0CEE6-0126-9E94-75EC-73B2C78C4C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53B06B5-6792-C145-4F04-6E7CFBA753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0D76333-BE77-4272-1737-98D8F22086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FCE6A6-4F73-036C-067C-A78F0009A8C9}"/>
              </a:ext>
            </a:extLst>
          </p:cNvPr>
          <p:cNvSpPr>
            <a:spLocks noGrp="1"/>
          </p:cNvSpPr>
          <p:nvPr>
            <p:ph type="dt" sz="half" idx="10"/>
          </p:nvPr>
        </p:nvSpPr>
        <p:spPr/>
        <p:txBody>
          <a:bodyPr/>
          <a:lstStyle/>
          <a:p>
            <a:fld id="{0AC91787-62E4-4AB6-9CAB-31B2D11F2F58}" type="datetimeFigureOut">
              <a:rPr lang="en-US" smtClean="0"/>
              <a:t>6/26/2025</a:t>
            </a:fld>
            <a:endParaRPr lang="en-US"/>
          </a:p>
        </p:txBody>
      </p:sp>
      <p:sp>
        <p:nvSpPr>
          <p:cNvPr id="6" name="Footer Placeholder 5">
            <a:extLst>
              <a:ext uri="{FF2B5EF4-FFF2-40B4-BE49-F238E27FC236}">
                <a16:creationId xmlns:a16="http://schemas.microsoft.com/office/drawing/2014/main" id="{EE6B2689-6334-221E-E29D-E85A7F9EFD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60520E-1FFE-CBB2-2AD8-9FBC2FB76CC2}"/>
              </a:ext>
            </a:extLst>
          </p:cNvPr>
          <p:cNvSpPr>
            <a:spLocks noGrp="1"/>
          </p:cNvSpPr>
          <p:nvPr>
            <p:ph type="sldNum" sz="quarter" idx="12"/>
          </p:nvPr>
        </p:nvSpPr>
        <p:spPr/>
        <p:txBody>
          <a:bodyPr/>
          <a:lstStyle/>
          <a:p>
            <a:fld id="{D7CAA33B-D4E3-45D2-8A81-268C198EF9B1}" type="slidenum">
              <a:rPr lang="en-US" smtClean="0"/>
              <a:t>‹#›</a:t>
            </a:fld>
            <a:endParaRPr lang="en-US"/>
          </a:p>
        </p:txBody>
      </p:sp>
    </p:spTree>
    <p:extLst>
      <p:ext uri="{BB962C8B-B14F-4D97-AF65-F5344CB8AC3E}">
        <p14:creationId xmlns:p14="http://schemas.microsoft.com/office/powerpoint/2010/main" val="619707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5E448-41E6-0DE7-2C5E-3041481FD9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A0EE8E4-923C-47A1-DE07-68A7101A7E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20114E9-723A-E810-B743-9370EB270D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C7A7B5-71B5-244B-DEEC-E494F911D77C}"/>
              </a:ext>
            </a:extLst>
          </p:cNvPr>
          <p:cNvSpPr>
            <a:spLocks noGrp="1"/>
          </p:cNvSpPr>
          <p:nvPr>
            <p:ph type="dt" sz="half" idx="10"/>
          </p:nvPr>
        </p:nvSpPr>
        <p:spPr/>
        <p:txBody>
          <a:bodyPr/>
          <a:lstStyle/>
          <a:p>
            <a:fld id="{0AC91787-62E4-4AB6-9CAB-31B2D11F2F58}" type="datetimeFigureOut">
              <a:rPr lang="en-US" smtClean="0"/>
              <a:t>6/26/2025</a:t>
            </a:fld>
            <a:endParaRPr lang="en-US"/>
          </a:p>
        </p:txBody>
      </p:sp>
      <p:sp>
        <p:nvSpPr>
          <p:cNvPr id="6" name="Footer Placeholder 5">
            <a:extLst>
              <a:ext uri="{FF2B5EF4-FFF2-40B4-BE49-F238E27FC236}">
                <a16:creationId xmlns:a16="http://schemas.microsoft.com/office/drawing/2014/main" id="{EB04F03A-302A-8123-EB57-DDC09006CB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275A2F-1284-E6FE-9A83-AC060DFAD725}"/>
              </a:ext>
            </a:extLst>
          </p:cNvPr>
          <p:cNvSpPr>
            <a:spLocks noGrp="1"/>
          </p:cNvSpPr>
          <p:nvPr>
            <p:ph type="sldNum" sz="quarter" idx="12"/>
          </p:nvPr>
        </p:nvSpPr>
        <p:spPr/>
        <p:txBody>
          <a:bodyPr/>
          <a:lstStyle/>
          <a:p>
            <a:fld id="{D7CAA33B-D4E3-45D2-8A81-268C198EF9B1}" type="slidenum">
              <a:rPr lang="en-US" smtClean="0"/>
              <a:t>‹#›</a:t>
            </a:fld>
            <a:endParaRPr lang="en-US"/>
          </a:p>
        </p:txBody>
      </p:sp>
    </p:spTree>
    <p:extLst>
      <p:ext uri="{BB962C8B-B14F-4D97-AF65-F5344CB8AC3E}">
        <p14:creationId xmlns:p14="http://schemas.microsoft.com/office/powerpoint/2010/main" val="1811716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7B1C1-A8D2-10FE-0F39-266EA98019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943E77-7924-6F67-4771-7F09D8878C0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C0EB26-E70F-0C7E-59CB-7E5E9E11BD13}"/>
              </a:ext>
            </a:extLst>
          </p:cNvPr>
          <p:cNvSpPr>
            <a:spLocks noGrp="1"/>
          </p:cNvSpPr>
          <p:nvPr>
            <p:ph type="dt" sz="half" idx="10"/>
          </p:nvPr>
        </p:nvSpPr>
        <p:spPr/>
        <p:txBody>
          <a:bodyPr/>
          <a:lstStyle/>
          <a:p>
            <a:fld id="{0AC91787-62E4-4AB6-9CAB-31B2D11F2F58}" type="datetimeFigureOut">
              <a:rPr lang="en-US" smtClean="0"/>
              <a:t>6/26/2025</a:t>
            </a:fld>
            <a:endParaRPr lang="en-US"/>
          </a:p>
        </p:txBody>
      </p:sp>
      <p:sp>
        <p:nvSpPr>
          <p:cNvPr id="5" name="Footer Placeholder 4">
            <a:extLst>
              <a:ext uri="{FF2B5EF4-FFF2-40B4-BE49-F238E27FC236}">
                <a16:creationId xmlns:a16="http://schemas.microsoft.com/office/drawing/2014/main" id="{651870D5-8825-873A-A204-8F2F8EB718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6CFAE4-8536-102C-CE72-6B02B01A2E92}"/>
              </a:ext>
            </a:extLst>
          </p:cNvPr>
          <p:cNvSpPr>
            <a:spLocks noGrp="1"/>
          </p:cNvSpPr>
          <p:nvPr>
            <p:ph type="sldNum" sz="quarter" idx="12"/>
          </p:nvPr>
        </p:nvSpPr>
        <p:spPr/>
        <p:txBody>
          <a:bodyPr/>
          <a:lstStyle/>
          <a:p>
            <a:fld id="{D7CAA33B-D4E3-45D2-8A81-268C198EF9B1}" type="slidenum">
              <a:rPr lang="en-US" smtClean="0"/>
              <a:t>‹#›</a:t>
            </a:fld>
            <a:endParaRPr lang="en-US"/>
          </a:p>
        </p:txBody>
      </p:sp>
    </p:spTree>
    <p:extLst>
      <p:ext uri="{BB962C8B-B14F-4D97-AF65-F5344CB8AC3E}">
        <p14:creationId xmlns:p14="http://schemas.microsoft.com/office/powerpoint/2010/main" val="2255500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7308CB1-F68E-CC39-C5D6-9D751B80164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725EEA-1B34-EC2E-152E-077C751004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5A5CB2-6128-83D5-9CBB-77432F46E3D2}"/>
              </a:ext>
            </a:extLst>
          </p:cNvPr>
          <p:cNvSpPr>
            <a:spLocks noGrp="1"/>
          </p:cNvSpPr>
          <p:nvPr>
            <p:ph type="dt" sz="half" idx="10"/>
          </p:nvPr>
        </p:nvSpPr>
        <p:spPr/>
        <p:txBody>
          <a:bodyPr/>
          <a:lstStyle/>
          <a:p>
            <a:fld id="{0AC91787-62E4-4AB6-9CAB-31B2D11F2F58}" type="datetimeFigureOut">
              <a:rPr lang="en-US" smtClean="0"/>
              <a:t>6/26/2025</a:t>
            </a:fld>
            <a:endParaRPr lang="en-US"/>
          </a:p>
        </p:txBody>
      </p:sp>
      <p:sp>
        <p:nvSpPr>
          <p:cNvPr id="5" name="Footer Placeholder 4">
            <a:extLst>
              <a:ext uri="{FF2B5EF4-FFF2-40B4-BE49-F238E27FC236}">
                <a16:creationId xmlns:a16="http://schemas.microsoft.com/office/drawing/2014/main" id="{A96370A7-84B5-1439-86BC-9275F57E77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7E959A-5599-FEB6-B5AD-1864BCE4BD6E}"/>
              </a:ext>
            </a:extLst>
          </p:cNvPr>
          <p:cNvSpPr>
            <a:spLocks noGrp="1"/>
          </p:cNvSpPr>
          <p:nvPr>
            <p:ph type="sldNum" sz="quarter" idx="12"/>
          </p:nvPr>
        </p:nvSpPr>
        <p:spPr/>
        <p:txBody>
          <a:bodyPr/>
          <a:lstStyle/>
          <a:p>
            <a:fld id="{D7CAA33B-D4E3-45D2-8A81-268C198EF9B1}" type="slidenum">
              <a:rPr lang="en-US" smtClean="0"/>
              <a:t>‹#›</a:t>
            </a:fld>
            <a:endParaRPr lang="en-US"/>
          </a:p>
        </p:txBody>
      </p:sp>
    </p:spTree>
    <p:extLst>
      <p:ext uri="{BB962C8B-B14F-4D97-AF65-F5344CB8AC3E}">
        <p14:creationId xmlns:p14="http://schemas.microsoft.com/office/powerpoint/2010/main" val="1434779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F1EAEB-2352-2D44-7C6D-B6F0C5BDCD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54A203-F0C0-3904-0DE9-F760913241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63658F-235A-3F7F-3D13-8490B34438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AC91787-62E4-4AB6-9CAB-31B2D11F2F58}" type="datetimeFigureOut">
              <a:rPr lang="en-US" smtClean="0"/>
              <a:t>6/26/2025</a:t>
            </a:fld>
            <a:endParaRPr lang="en-US"/>
          </a:p>
        </p:txBody>
      </p:sp>
      <p:sp>
        <p:nvSpPr>
          <p:cNvPr id="5" name="Footer Placeholder 4">
            <a:extLst>
              <a:ext uri="{FF2B5EF4-FFF2-40B4-BE49-F238E27FC236}">
                <a16:creationId xmlns:a16="http://schemas.microsoft.com/office/drawing/2014/main" id="{4F0AB323-84F6-A3D3-D252-F3BD1CDB03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162379B-4A96-260A-2D1C-336A0502BF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7CAA33B-D4E3-45D2-8A81-268C198EF9B1}" type="slidenum">
              <a:rPr lang="en-US" smtClean="0"/>
              <a:t>‹#›</a:t>
            </a:fld>
            <a:endParaRPr lang="en-US"/>
          </a:p>
        </p:txBody>
      </p:sp>
    </p:spTree>
    <p:extLst>
      <p:ext uri="{BB962C8B-B14F-4D97-AF65-F5344CB8AC3E}">
        <p14:creationId xmlns:p14="http://schemas.microsoft.com/office/powerpoint/2010/main" val="32221287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B5124-6A4D-DB89-D970-AFFFE2D3D7BA}"/>
              </a:ext>
            </a:extLst>
          </p:cNvPr>
          <p:cNvSpPr>
            <a:spLocks noGrp="1"/>
          </p:cNvSpPr>
          <p:nvPr>
            <p:ph type="title"/>
          </p:nvPr>
        </p:nvSpPr>
        <p:spPr>
          <a:xfrm>
            <a:off x="627803" y="-88284"/>
            <a:ext cx="10515600" cy="1325563"/>
          </a:xfrm>
        </p:spPr>
        <p:txBody>
          <a:bodyPr/>
          <a:lstStyle/>
          <a:p>
            <a:pPr algn="ctr"/>
            <a:r>
              <a:rPr lang="en-US" dirty="0"/>
              <a:t>NIST Cybersecurity Framework: 4 Tiers</a:t>
            </a:r>
          </a:p>
        </p:txBody>
      </p:sp>
      <p:sp>
        <p:nvSpPr>
          <p:cNvPr id="3" name="Content Placeholder 2">
            <a:extLst>
              <a:ext uri="{FF2B5EF4-FFF2-40B4-BE49-F238E27FC236}">
                <a16:creationId xmlns:a16="http://schemas.microsoft.com/office/drawing/2014/main" id="{B6E7B886-77FB-1CB0-8854-9BE82C8A3534}"/>
              </a:ext>
            </a:extLst>
          </p:cNvPr>
          <p:cNvSpPr>
            <a:spLocks noGrp="1"/>
          </p:cNvSpPr>
          <p:nvPr>
            <p:ph idx="1"/>
          </p:nvPr>
        </p:nvSpPr>
        <p:spPr>
          <a:xfrm>
            <a:off x="354771" y="1245446"/>
            <a:ext cx="4556442" cy="4542373"/>
          </a:xfrm>
        </p:spPr>
        <p:txBody>
          <a:bodyPr>
            <a:normAutofit fontScale="92500" lnSpcReduction="10000"/>
          </a:bodyPr>
          <a:lstStyle/>
          <a:p>
            <a:r>
              <a:rPr lang="en-US" sz="2200" b="1" dirty="0"/>
              <a:t>Core Functions</a:t>
            </a:r>
            <a:r>
              <a:rPr lang="en-US" sz="2200" dirty="0"/>
              <a:t>:</a:t>
            </a:r>
          </a:p>
          <a:p>
            <a:pPr marL="514350" indent="-514350">
              <a:buFont typeface="+mj-lt"/>
              <a:buAutoNum type="arabicPeriod"/>
            </a:pPr>
            <a:r>
              <a:rPr lang="en-US" sz="2200" dirty="0"/>
              <a:t>Govern</a:t>
            </a:r>
          </a:p>
          <a:p>
            <a:pPr lvl="2">
              <a:buFont typeface="Wingdings" panose="05000000000000000000" pitchFamily="2" charset="2"/>
              <a:buChar char="q"/>
            </a:pPr>
            <a:r>
              <a:rPr lang="en-US" sz="1800" dirty="0"/>
              <a:t>Categories (6)</a:t>
            </a:r>
          </a:p>
          <a:p>
            <a:pPr marL="514350" indent="-514350">
              <a:buFont typeface="+mj-lt"/>
              <a:buAutoNum type="arabicPeriod"/>
            </a:pPr>
            <a:r>
              <a:rPr lang="en-US" sz="2200" dirty="0"/>
              <a:t>Identify</a:t>
            </a:r>
          </a:p>
          <a:p>
            <a:pPr lvl="2">
              <a:buFont typeface="Wingdings" panose="05000000000000000000" pitchFamily="2" charset="2"/>
              <a:buChar char="q"/>
            </a:pPr>
            <a:r>
              <a:rPr lang="en-US" sz="1800" dirty="0"/>
              <a:t>Categories (3)</a:t>
            </a:r>
          </a:p>
          <a:p>
            <a:pPr marL="514350" indent="-514350">
              <a:buFont typeface="+mj-lt"/>
              <a:buAutoNum type="arabicPeriod"/>
            </a:pPr>
            <a:r>
              <a:rPr lang="en-US" sz="2200" dirty="0"/>
              <a:t>Protect</a:t>
            </a:r>
          </a:p>
          <a:p>
            <a:pPr lvl="2">
              <a:buFont typeface="Wingdings" panose="05000000000000000000" pitchFamily="2" charset="2"/>
              <a:buChar char="q"/>
            </a:pPr>
            <a:r>
              <a:rPr lang="en-US" sz="1800" dirty="0"/>
              <a:t>Categories (5)</a:t>
            </a:r>
          </a:p>
          <a:p>
            <a:pPr marL="514350" indent="-514350">
              <a:buFont typeface="+mj-lt"/>
              <a:buAutoNum type="arabicPeriod"/>
            </a:pPr>
            <a:r>
              <a:rPr lang="en-US" sz="2200" dirty="0"/>
              <a:t>Detect</a:t>
            </a:r>
          </a:p>
          <a:p>
            <a:pPr lvl="2">
              <a:buFont typeface="Wingdings" panose="05000000000000000000" pitchFamily="2" charset="2"/>
              <a:buChar char="q"/>
            </a:pPr>
            <a:r>
              <a:rPr lang="en-US" sz="1800" dirty="0"/>
              <a:t>Categories (2)</a:t>
            </a:r>
          </a:p>
          <a:p>
            <a:pPr marL="514350" indent="-514350">
              <a:buFont typeface="+mj-lt"/>
              <a:buAutoNum type="arabicPeriod"/>
            </a:pPr>
            <a:r>
              <a:rPr lang="en-US" sz="2200" dirty="0"/>
              <a:t>Respond</a:t>
            </a:r>
          </a:p>
          <a:p>
            <a:pPr lvl="2">
              <a:buFont typeface="Wingdings" panose="05000000000000000000" pitchFamily="2" charset="2"/>
              <a:buChar char="q"/>
            </a:pPr>
            <a:r>
              <a:rPr lang="en-US" sz="1800" dirty="0"/>
              <a:t>Categories (4)</a:t>
            </a:r>
          </a:p>
          <a:p>
            <a:pPr marL="514350" indent="-514350">
              <a:buFont typeface="+mj-lt"/>
              <a:buAutoNum type="arabicPeriod"/>
            </a:pPr>
            <a:r>
              <a:rPr lang="en-US" sz="2200" dirty="0"/>
              <a:t>Recover</a:t>
            </a:r>
          </a:p>
          <a:p>
            <a:pPr lvl="2">
              <a:buFont typeface="Wingdings" panose="05000000000000000000" pitchFamily="2" charset="2"/>
              <a:buChar char="q"/>
            </a:pPr>
            <a:r>
              <a:rPr lang="en-US" sz="1800" dirty="0"/>
              <a:t>Categories (2)</a:t>
            </a:r>
          </a:p>
          <a:p>
            <a:pPr marL="1371600" lvl="2" indent="-457200">
              <a:buFont typeface="+mj-lt"/>
              <a:buAutoNum type="arabicPeriod"/>
            </a:pPr>
            <a:endParaRPr lang="en-US" dirty="0">
              <a:highlight>
                <a:srgbClr val="FFFF00"/>
              </a:highlight>
            </a:endParaRPr>
          </a:p>
          <a:p>
            <a:pPr marL="971550" lvl="1" indent="-514350">
              <a:buFont typeface="+mj-lt"/>
              <a:buAutoNum type="arabicPeriod"/>
            </a:pPr>
            <a:endParaRPr lang="en-US" dirty="0"/>
          </a:p>
        </p:txBody>
      </p:sp>
      <p:sp>
        <p:nvSpPr>
          <p:cNvPr id="4" name="Content Placeholder 2">
            <a:extLst>
              <a:ext uri="{FF2B5EF4-FFF2-40B4-BE49-F238E27FC236}">
                <a16:creationId xmlns:a16="http://schemas.microsoft.com/office/drawing/2014/main" id="{A1BB168F-11DC-493E-75EF-3C42E16C0FC7}"/>
              </a:ext>
            </a:extLst>
          </p:cNvPr>
          <p:cNvSpPr txBox="1">
            <a:spLocks/>
          </p:cNvSpPr>
          <p:nvPr/>
        </p:nvSpPr>
        <p:spPr>
          <a:xfrm>
            <a:off x="3946797" y="3509001"/>
            <a:ext cx="28194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4 Tiers</a:t>
            </a:r>
            <a:endParaRPr lang="en-US" dirty="0"/>
          </a:p>
          <a:p>
            <a:pPr marL="514350" indent="-514350">
              <a:buFont typeface="+mj-lt"/>
              <a:buAutoNum type="arabicPeriod"/>
            </a:pPr>
            <a:r>
              <a:rPr lang="en-US" dirty="0"/>
              <a:t>Partial</a:t>
            </a:r>
          </a:p>
          <a:p>
            <a:pPr marL="514350" indent="-514350">
              <a:buFont typeface="+mj-lt"/>
              <a:buAutoNum type="arabicPeriod"/>
            </a:pPr>
            <a:r>
              <a:rPr lang="en-US" dirty="0"/>
              <a:t>Risk Informed</a:t>
            </a:r>
          </a:p>
          <a:p>
            <a:pPr marL="514350" indent="-514350">
              <a:buFont typeface="+mj-lt"/>
              <a:buAutoNum type="arabicPeriod"/>
            </a:pPr>
            <a:r>
              <a:rPr lang="en-US" dirty="0"/>
              <a:t>Repeatable</a:t>
            </a:r>
          </a:p>
          <a:p>
            <a:pPr marL="514350" indent="-514350">
              <a:buFont typeface="+mj-lt"/>
              <a:buAutoNum type="arabicPeriod"/>
            </a:pPr>
            <a:r>
              <a:rPr lang="en-US" dirty="0"/>
              <a:t>Adaptive</a:t>
            </a:r>
          </a:p>
        </p:txBody>
      </p:sp>
      <p:sp>
        <p:nvSpPr>
          <p:cNvPr id="5" name="Content Placeholder 2">
            <a:extLst>
              <a:ext uri="{FF2B5EF4-FFF2-40B4-BE49-F238E27FC236}">
                <a16:creationId xmlns:a16="http://schemas.microsoft.com/office/drawing/2014/main" id="{920B28EC-AF25-F4B3-B4AD-B80A9F3DC0D8}"/>
              </a:ext>
            </a:extLst>
          </p:cNvPr>
          <p:cNvSpPr txBox="1">
            <a:spLocks/>
          </p:cNvSpPr>
          <p:nvPr/>
        </p:nvSpPr>
        <p:spPr>
          <a:xfrm>
            <a:off x="3946797" y="1173330"/>
            <a:ext cx="28194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Profile</a:t>
            </a:r>
            <a:endParaRPr lang="en-US" dirty="0"/>
          </a:p>
          <a:p>
            <a:pPr>
              <a:buFont typeface="Wingdings" panose="05000000000000000000" pitchFamily="2" charset="2"/>
              <a:buChar char="ü"/>
            </a:pPr>
            <a:r>
              <a:rPr lang="en-US" dirty="0"/>
              <a:t>Target Profile</a:t>
            </a:r>
          </a:p>
          <a:p>
            <a:pPr>
              <a:buFont typeface="Wingdings" panose="05000000000000000000" pitchFamily="2" charset="2"/>
              <a:buChar char="ü"/>
            </a:pPr>
            <a:r>
              <a:rPr lang="en-US" dirty="0"/>
              <a:t>Current Profile</a:t>
            </a:r>
          </a:p>
          <a:p>
            <a:pPr>
              <a:buFont typeface="Wingdings" panose="05000000000000000000" pitchFamily="2" charset="2"/>
              <a:buChar char="ü"/>
            </a:pPr>
            <a:r>
              <a:rPr lang="en-US" dirty="0"/>
              <a:t>Gap Analysis</a:t>
            </a:r>
          </a:p>
        </p:txBody>
      </p:sp>
      <p:pic>
        <p:nvPicPr>
          <p:cNvPr id="9" name="Picture 8">
            <a:extLst>
              <a:ext uri="{FF2B5EF4-FFF2-40B4-BE49-F238E27FC236}">
                <a16:creationId xmlns:a16="http://schemas.microsoft.com/office/drawing/2014/main" id="{230DB376-7063-F0C9-4959-FEDD39C10F4E}"/>
              </a:ext>
            </a:extLst>
          </p:cNvPr>
          <p:cNvPicPr>
            <a:picLocks noChangeAspect="1"/>
          </p:cNvPicPr>
          <p:nvPr/>
        </p:nvPicPr>
        <p:blipFill>
          <a:blip r:embed="rId2"/>
          <a:stretch>
            <a:fillRect/>
          </a:stretch>
        </p:blipFill>
        <p:spPr>
          <a:xfrm>
            <a:off x="7563510" y="1222312"/>
            <a:ext cx="4181094" cy="4413375"/>
          </a:xfrm>
          <a:prstGeom prst="rect">
            <a:avLst/>
          </a:prstGeom>
        </p:spPr>
      </p:pic>
      <p:pic>
        <p:nvPicPr>
          <p:cNvPr id="6" name="Content Placeholder 5">
            <a:extLst>
              <a:ext uri="{FF2B5EF4-FFF2-40B4-BE49-F238E27FC236}">
                <a16:creationId xmlns:a16="http://schemas.microsoft.com/office/drawing/2014/main" id="{0C4A531E-EC40-6E14-893B-AE3782EC6F60}"/>
              </a:ext>
            </a:extLst>
          </p:cNvPr>
          <p:cNvPicPr>
            <a:picLocks noChangeAspect="1"/>
          </p:cNvPicPr>
          <p:nvPr/>
        </p:nvPicPr>
        <p:blipFill>
          <a:blip r:embed="rId3"/>
          <a:stretch>
            <a:fillRect/>
          </a:stretch>
        </p:blipFill>
        <p:spPr>
          <a:xfrm>
            <a:off x="150667" y="6293882"/>
            <a:ext cx="2998817" cy="482040"/>
          </a:xfrm>
          <a:prstGeom prst="rect">
            <a:avLst/>
          </a:prstGeom>
        </p:spPr>
      </p:pic>
      <p:sp>
        <p:nvSpPr>
          <p:cNvPr id="8" name="TextBox 23">
            <a:extLst>
              <a:ext uri="{FF2B5EF4-FFF2-40B4-BE49-F238E27FC236}">
                <a16:creationId xmlns:a16="http://schemas.microsoft.com/office/drawing/2014/main" id="{790256E5-5DD1-E71E-B4D5-9B6EB221501B}"/>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877724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BDB83-4E14-745D-462E-9C94AE069326}"/>
              </a:ext>
            </a:extLst>
          </p:cNvPr>
          <p:cNvSpPr>
            <a:spLocks noGrp="1"/>
          </p:cNvSpPr>
          <p:nvPr>
            <p:ph type="title"/>
          </p:nvPr>
        </p:nvSpPr>
        <p:spPr/>
        <p:txBody>
          <a:bodyPr/>
          <a:lstStyle/>
          <a:p>
            <a:pPr algn="ctr"/>
            <a:r>
              <a:rPr lang="en-US" b="1" dirty="0"/>
              <a:t>NIST: 4 Tiers</a:t>
            </a:r>
            <a:br>
              <a:rPr lang="en-US" dirty="0"/>
            </a:br>
            <a:endParaRPr lang="en-US" dirty="0"/>
          </a:p>
        </p:txBody>
      </p:sp>
      <p:sp>
        <p:nvSpPr>
          <p:cNvPr id="3" name="Content Placeholder 2">
            <a:extLst>
              <a:ext uri="{FF2B5EF4-FFF2-40B4-BE49-F238E27FC236}">
                <a16:creationId xmlns:a16="http://schemas.microsoft.com/office/drawing/2014/main" id="{76731D5B-F880-D985-D619-4953B64C6777}"/>
              </a:ext>
            </a:extLst>
          </p:cNvPr>
          <p:cNvSpPr>
            <a:spLocks noGrp="1"/>
          </p:cNvSpPr>
          <p:nvPr>
            <p:ph idx="1"/>
          </p:nvPr>
        </p:nvSpPr>
        <p:spPr/>
        <p:txBody>
          <a:bodyPr/>
          <a:lstStyle/>
          <a:p>
            <a:endParaRPr lang="en-US" dirty="0"/>
          </a:p>
        </p:txBody>
      </p:sp>
      <p:pic>
        <p:nvPicPr>
          <p:cNvPr id="4" name="Content Placeholder 5">
            <a:extLst>
              <a:ext uri="{FF2B5EF4-FFF2-40B4-BE49-F238E27FC236}">
                <a16:creationId xmlns:a16="http://schemas.microsoft.com/office/drawing/2014/main" id="{9D7E2586-D58B-DB00-17A5-AEB3D0F29AE2}"/>
              </a:ext>
            </a:extLst>
          </p:cNvPr>
          <p:cNvPicPr>
            <a:picLocks noChangeAspect="1"/>
          </p:cNvPicPr>
          <p:nvPr/>
        </p:nvPicPr>
        <p:blipFill>
          <a:blip r:embed="rId2"/>
          <a:stretch>
            <a:fillRect/>
          </a:stretch>
        </p:blipFill>
        <p:spPr>
          <a:xfrm>
            <a:off x="150667" y="6293882"/>
            <a:ext cx="2998817" cy="482040"/>
          </a:xfrm>
          <a:prstGeom prst="rect">
            <a:avLst/>
          </a:prstGeom>
        </p:spPr>
      </p:pic>
      <p:sp>
        <p:nvSpPr>
          <p:cNvPr id="5" name="TextBox 23">
            <a:extLst>
              <a:ext uri="{FF2B5EF4-FFF2-40B4-BE49-F238E27FC236}">
                <a16:creationId xmlns:a16="http://schemas.microsoft.com/office/drawing/2014/main" id="{1748CEEB-4FA5-A87F-E8E0-814A6FC02C52}"/>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15A30541-33A2-672F-3E96-1497EF515909}"/>
              </a:ext>
            </a:extLst>
          </p:cNvPr>
          <p:cNvPicPr>
            <a:picLocks noChangeAspect="1"/>
          </p:cNvPicPr>
          <p:nvPr/>
        </p:nvPicPr>
        <p:blipFill>
          <a:blip r:embed="rId3"/>
          <a:stretch>
            <a:fillRect/>
          </a:stretch>
        </p:blipFill>
        <p:spPr>
          <a:xfrm>
            <a:off x="2047036" y="1194131"/>
            <a:ext cx="7498127" cy="4982832"/>
          </a:xfrm>
          <a:prstGeom prst="rect">
            <a:avLst/>
          </a:prstGeom>
        </p:spPr>
      </p:pic>
    </p:spTree>
    <p:extLst>
      <p:ext uri="{BB962C8B-B14F-4D97-AF65-F5344CB8AC3E}">
        <p14:creationId xmlns:p14="http://schemas.microsoft.com/office/powerpoint/2010/main" val="3963545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6BB23-A53D-5CFB-E3A9-839322A2EE96}"/>
              </a:ext>
            </a:extLst>
          </p:cNvPr>
          <p:cNvSpPr>
            <a:spLocks noGrp="1"/>
          </p:cNvSpPr>
          <p:nvPr>
            <p:ph type="title"/>
          </p:nvPr>
        </p:nvSpPr>
        <p:spPr/>
        <p:txBody>
          <a:bodyPr/>
          <a:lstStyle/>
          <a:p>
            <a:pPr algn="ctr"/>
            <a:r>
              <a:rPr lang="en-US" b="1" dirty="0"/>
              <a:t>Sweet Treats Bakery</a:t>
            </a:r>
            <a:br>
              <a:rPr lang="en-US" b="1" dirty="0"/>
            </a:br>
            <a:endParaRPr lang="en-US" dirty="0"/>
          </a:p>
        </p:txBody>
      </p:sp>
      <p:sp>
        <p:nvSpPr>
          <p:cNvPr id="3" name="Content Placeholder 2">
            <a:extLst>
              <a:ext uri="{FF2B5EF4-FFF2-40B4-BE49-F238E27FC236}">
                <a16:creationId xmlns:a16="http://schemas.microsoft.com/office/drawing/2014/main" id="{F007FDED-2AFD-126A-B794-06AD8D5D92DC}"/>
              </a:ext>
            </a:extLst>
          </p:cNvPr>
          <p:cNvSpPr>
            <a:spLocks noGrp="1"/>
          </p:cNvSpPr>
          <p:nvPr>
            <p:ph idx="1"/>
          </p:nvPr>
        </p:nvSpPr>
        <p:spPr>
          <a:xfrm>
            <a:off x="150667" y="1359066"/>
            <a:ext cx="6626146" cy="4985090"/>
          </a:xfrm>
        </p:spPr>
        <p:txBody>
          <a:bodyPr>
            <a:normAutofit lnSpcReduction="10000"/>
          </a:bodyPr>
          <a:lstStyle/>
          <a:p>
            <a:r>
              <a:rPr lang="en-US" b="1" dirty="0"/>
              <a:t>Sweet Treats Bakery</a:t>
            </a:r>
            <a:r>
              <a:rPr lang="en-US" dirty="0"/>
              <a:t> began as a family-owned bakery dedicated to crafting high-quality, homemade baked goods.</a:t>
            </a:r>
          </a:p>
          <a:p>
            <a:r>
              <a:rPr lang="en-US" dirty="0"/>
              <a:t> From its humble beginnings, it quickly grew into a local favorite. </a:t>
            </a:r>
          </a:p>
          <a:p>
            <a:r>
              <a:rPr lang="en-US" dirty="0"/>
              <a:t>Over the years, Sweet Treats expanded across the state and eventually nationwide, now operating multiple locations with about 3,000 employees. To meet customer needs, the bakery has also developed a convenient online ordering system for catering and special events.</a:t>
            </a:r>
          </a:p>
        </p:txBody>
      </p:sp>
      <p:pic>
        <p:nvPicPr>
          <p:cNvPr id="4" name="Content Placeholder 5">
            <a:extLst>
              <a:ext uri="{FF2B5EF4-FFF2-40B4-BE49-F238E27FC236}">
                <a16:creationId xmlns:a16="http://schemas.microsoft.com/office/drawing/2014/main" id="{8D35B17E-5582-D15B-4185-AB8B2BA42982}"/>
              </a:ext>
            </a:extLst>
          </p:cNvPr>
          <p:cNvPicPr>
            <a:picLocks noChangeAspect="1"/>
          </p:cNvPicPr>
          <p:nvPr/>
        </p:nvPicPr>
        <p:blipFill>
          <a:blip r:embed="rId2"/>
          <a:stretch>
            <a:fillRect/>
          </a:stretch>
        </p:blipFill>
        <p:spPr>
          <a:xfrm>
            <a:off x="150667" y="6293882"/>
            <a:ext cx="2998817" cy="482040"/>
          </a:xfrm>
          <a:prstGeom prst="rect">
            <a:avLst/>
          </a:prstGeom>
        </p:spPr>
      </p:pic>
      <p:sp>
        <p:nvSpPr>
          <p:cNvPr id="5" name="TextBox 23">
            <a:extLst>
              <a:ext uri="{FF2B5EF4-FFF2-40B4-BE49-F238E27FC236}">
                <a16:creationId xmlns:a16="http://schemas.microsoft.com/office/drawing/2014/main" id="{22259521-E66F-83D2-551D-66B80DBDFCBA}"/>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11" name="Picture 10">
            <a:extLst>
              <a:ext uri="{FF2B5EF4-FFF2-40B4-BE49-F238E27FC236}">
                <a16:creationId xmlns:a16="http://schemas.microsoft.com/office/drawing/2014/main" id="{253A47BD-9CBB-2EAE-DBE9-1C185B3BFFA7}"/>
              </a:ext>
            </a:extLst>
          </p:cNvPr>
          <p:cNvPicPr>
            <a:picLocks noChangeAspect="1"/>
          </p:cNvPicPr>
          <p:nvPr/>
        </p:nvPicPr>
        <p:blipFill>
          <a:blip r:embed="rId3"/>
          <a:stretch>
            <a:fillRect/>
          </a:stretch>
        </p:blipFill>
        <p:spPr>
          <a:xfrm>
            <a:off x="7263532" y="1433572"/>
            <a:ext cx="4928468" cy="3990856"/>
          </a:xfrm>
          <a:prstGeom prst="rect">
            <a:avLst/>
          </a:prstGeom>
        </p:spPr>
      </p:pic>
    </p:spTree>
    <p:extLst>
      <p:ext uri="{BB962C8B-B14F-4D97-AF65-F5344CB8AC3E}">
        <p14:creationId xmlns:p14="http://schemas.microsoft.com/office/powerpoint/2010/main" val="1572384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5BD79-5896-4384-70C1-70D765F7C2D8}"/>
              </a:ext>
            </a:extLst>
          </p:cNvPr>
          <p:cNvSpPr>
            <a:spLocks noGrp="1"/>
          </p:cNvSpPr>
          <p:nvPr>
            <p:ph type="title"/>
          </p:nvPr>
        </p:nvSpPr>
        <p:spPr/>
        <p:txBody>
          <a:bodyPr/>
          <a:lstStyle/>
          <a:p>
            <a:pPr algn="ctr"/>
            <a:r>
              <a:rPr lang="en-US" b="1" dirty="0"/>
              <a:t>Tier 1: Partial (Ad-Hoc and Reactive)</a:t>
            </a:r>
            <a:br>
              <a:rPr lang="en-US" b="1" dirty="0"/>
            </a:br>
            <a:endParaRPr lang="en-US" dirty="0"/>
          </a:p>
        </p:txBody>
      </p:sp>
      <p:sp>
        <p:nvSpPr>
          <p:cNvPr id="3" name="Content Placeholder 2">
            <a:extLst>
              <a:ext uri="{FF2B5EF4-FFF2-40B4-BE49-F238E27FC236}">
                <a16:creationId xmlns:a16="http://schemas.microsoft.com/office/drawing/2014/main" id="{E3D0B7E8-252C-93CF-7A10-FFE16CD5C72B}"/>
              </a:ext>
            </a:extLst>
          </p:cNvPr>
          <p:cNvSpPr>
            <a:spLocks noGrp="1"/>
          </p:cNvSpPr>
          <p:nvPr>
            <p:ph idx="1"/>
          </p:nvPr>
        </p:nvSpPr>
        <p:spPr>
          <a:xfrm>
            <a:off x="100373" y="1127207"/>
            <a:ext cx="7858777" cy="5298818"/>
          </a:xfrm>
        </p:spPr>
        <p:txBody>
          <a:bodyPr>
            <a:normAutofit fontScale="92500" lnSpcReduction="20000"/>
          </a:bodyPr>
          <a:lstStyle/>
          <a:p>
            <a:r>
              <a:rPr lang="en-US" dirty="0"/>
              <a:t>At Tier 1, Sweet Treats Bakery’s cybersecurity efforts are minimal and reactive. </a:t>
            </a:r>
          </a:p>
          <a:p>
            <a:r>
              <a:rPr lang="en-US" dirty="0"/>
              <a:t>There are no systematic or formalized measures in place. Cybersecurity is considered a secondary concern, addressed only when immediate problems arise.</a:t>
            </a:r>
          </a:p>
          <a:p>
            <a:r>
              <a:rPr lang="en-US" b="1" dirty="0"/>
              <a:t>Scenario at Tier 1:</a:t>
            </a:r>
            <a:endParaRPr lang="en-US" dirty="0"/>
          </a:p>
          <a:p>
            <a:r>
              <a:rPr lang="en-US" dirty="0"/>
              <a:t>No dedicated IT or cybersecurity personnel.</a:t>
            </a:r>
          </a:p>
          <a:p>
            <a:r>
              <a:rPr lang="en-US" dirty="0"/>
              <a:t>Employees use computers for processing orders but rely solely on basic antivirus programs.</a:t>
            </a:r>
          </a:p>
          <a:p>
            <a:r>
              <a:rPr lang="en-US" dirty="0"/>
              <a:t>Online orders and payment transactions are processed without regular cybersecurity checks.</a:t>
            </a:r>
          </a:p>
          <a:p>
            <a:r>
              <a:rPr lang="en-US" dirty="0"/>
              <a:t>Risk management and incident response are ad hoc, typically responding only after a problem occurs.</a:t>
            </a:r>
          </a:p>
        </p:txBody>
      </p:sp>
      <p:pic>
        <p:nvPicPr>
          <p:cNvPr id="4" name="Content Placeholder 5">
            <a:extLst>
              <a:ext uri="{FF2B5EF4-FFF2-40B4-BE49-F238E27FC236}">
                <a16:creationId xmlns:a16="http://schemas.microsoft.com/office/drawing/2014/main" id="{233FB717-9F4B-E31D-EAB3-20F9BE0319D9}"/>
              </a:ext>
            </a:extLst>
          </p:cNvPr>
          <p:cNvPicPr>
            <a:picLocks noChangeAspect="1"/>
          </p:cNvPicPr>
          <p:nvPr/>
        </p:nvPicPr>
        <p:blipFill>
          <a:blip r:embed="rId2"/>
          <a:stretch>
            <a:fillRect/>
          </a:stretch>
        </p:blipFill>
        <p:spPr>
          <a:xfrm>
            <a:off x="150667" y="6293882"/>
            <a:ext cx="2998817" cy="482040"/>
          </a:xfrm>
          <a:prstGeom prst="rect">
            <a:avLst/>
          </a:prstGeom>
        </p:spPr>
      </p:pic>
      <p:sp>
        <p:nvSpPr>
          <p:cNvPr id="5" name="TextBox 23">
            <a:extLst>
              <a:ext uri="{FF2B5EF4-FFF2-40B4-BE49-F238E27FC236}">
                <a16:creationId xmlns:a16="http://schemas.microsoft.com/office/drawing/2014/main" id="{5B4E6B9F-5F7F-BDCD-9F03-56E7FDD36D6B}"/>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0F651A65-E443-08FC-D298-C95D2BA717D8}"/>
              </a:ext>
            </a:extLst>
          </p:cNvPr>
          <p:cNvPicPr>
            <a:picLocks noChangeAspect="1"/>
          </p:cNvPicPr>
          <p:nvPr/>
        </p:nvPicPr>
        <p:blipFill>
          <a:blip r:embed="rId3"/>
          <a:stretch>
            <a:fillRect/>
          </a:stretch>
        </p:blipFill>
        <p:spPr>
          <a:xfrm>
            <a:off x="7959151" y="1380200"/>
            <a:ext cx="4132475" cy="4097600"/>
          </a:xfrm>
          <a:prstGeom prst="rect">
            <a:avLst/>
          </a:prstGeom>
        </p:spPr>
      </p:pic>
    </p:spTree>
    <p:extLst>
      <p:ext uri="{BB962C8B-B14F-4D97-AF65-F5344CB8AC3E}">
        <p14:creationId xmlns:p14="http://schemas.microsoft.com/office/powerpoint/2010/main" val="716645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C3BFC-4AC6-7111-E279-8A947E80227B}"/>
              </a:ext>
            </a:extLst>
          </p:cNvPr>
          <p:cNvSpPr>
            <a:spLocks noGrp="1"/>
          </p:cNvSpPr>
          <p:nvPr>
            <p:ph type="title"/>
          </p:nvPr>
        </p:nvSpPr>
        <p:spPr/>
        <p:txBody>
          <a:bodyPr/>
          <a:lstStyle/>
          <a:p>
            <a:pPr algn="ctr"/>
            <a:r>
              <a:rPr lang="en-US" dirty="0"/>
              <a:t>Tier 1: Partial (Ad-Hoc and Reactive)</a:t>
            </a:r>
          </a:p>
        </p:txBody>
      </p:sp>
      <p:sp>
        <p:nvSpPr>
          <p:cNvPr id="3" name="Content Placeholder 2">
            <a:extLst>
              <a:ext uri="{FF2B5EF4-FFF2-40B4-BE49-F238E27FC236}">
                <a16:creationId xmlns:a16="http://schemas.microsoft.com/office/drawing/2014/main" id="{73B942A2-EED6-2390-5A58-1ECB54108F2D}"/>
              </a:ext>
            </a:extLst>
          </p:cNvPr>
          <p:cNvSpPr>
            <a:spLocks noGrp="1"/>
          </p:cNvSpPr>
          <p:nvPr>
            <p:ph idx="1"/>
          </p:nvPr>
        </p:nvSpPr>
        <p:spPr>
          <a:xfrm>
            <a:off x="150668" y="1449083"/>
            <a:ext cx="6574598" cy="4644544"/>
          </a:xfrm>
        </p:spPr>
        <p:txBody>
          <a:bodyPr/>
          <a:lstStyle/>
          <a:p>
            <a:r>
              <a:rPr lang="en-US" b="1" dirty="0"/>
              <a:t>Impact:</a:t>
            </a:r>
            <a:br>
              <a:rPr lang="en-US" dirty="0"/>
            </a:br>
            <a:r>
              <a:rPr lang="en-US" dirty="0"/>
              <a:t>Sweet Treats Bakery experiences a simple malware attack through an employee clicking on a malicious email link. </a:t>
            </a:r>
          </a:p>
          <a:p>
            <a:r>
              <a:rPr lang="en-US" dirty="0"/>
              <a:t>This disrupts order processing for several days because there's no immediate response plan. </a:t>
            </a:r>
          </a:p>
          <a:p>
            <a:r>
              <a:rPr lang="en-US" dirty="0"/>
              <a:t>The bakery loses customer trust and sales during this downtime.</a:t>
            </a:r>
          </a:p>
        </p:txBody>
      </p:sp>
      <p:pic>
        <p:nvPicPr>
          <p:cNvPr id="4" name="Content Placeholder 5">
            <a:extLst>
              <a:ext uri="{FF2B5EF4-FFF2-40B4-BE49-F238E27FC236}">
                <a16:creationId xmlns:a16="http://schemas.microsoft.com/office/drawing/2014/main" id="{98A1C5E5-2178-CE07-ADDE-398EAC73E490}"/>
              </a:ext>
            </a:extLst>
          </p:cNvPr>
          <p:cNvPicPr>
            <a:picLocks noChangeAspect="1"/>
          </p:cNvPicPr>
          <p:nvPr/>
        </p:nvPicPr>
        <p:blipFill>
          <a:blip r:embed="rId2"/>
          <a:stretch>
            <a:fillRect/>
          </a:stretch>
        </p:blipFill>
        <p:spPr>
          <a:xfrm>
            <a:off x="150667" y="6293882"/>
            <a:ext cx="2998817" cy="482040"/>
          </a:xfrm>
          <a:prstGeom prst="rect">
            <a:avLst/>
          </a:prstGeom>
        </p:spPr>
      </p:pic>
      <p:sp>
        <p:nvSpPr>
          <p:cNvPr id="5" name="TextBox 23">
            <a:extLst>
              <a:ext uri="{FF2B5EF4-FFF2-40B4-BE49-F238E27FC236}">
                <a16:creationId xmlns:a16="http://schemas.microsoft.com/office/drawing/2014/main" id="{07D67F34-2635-A3B8-562E-4322CB5753CC}"/>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2B17412D-E322-E7D4-ADA8-E728A92FADED}"/>
              </a:ext>
            </a:extLst>
          </p:cNvPr>
          <p:cNvPicPr>
            <a:picLocks noChangeAspect="1"/>
          </p:cNvPicPr>
          <p:nvPr/>
        </p:nvPicPr>
        <p:blipFill>
          <a:blip r:embed="rId3"/>
          <a:stretch>
            <a:fillRect/>
          </a:stretch>
        </p:blipFill>
        <p:spPr>
          <a:xfrm>
            <a:off x="7412798" y="1449083"/>
            <a:ext cx="4441432" cy="4403950"/>
          </a:xfrm>
          <a:prstGeom prst="rect">
            <a:avLst/>
          </a:prstGeom>
        </p:spPr>
      </p:pic>
    </p:spTree>
    <p:extLst>
      <p:ext uri="{BB962C8B-B14F-4D97-AF65-F5344CB8AC3E}">
        <p14:creationId xmlns:p14="http://schemas.microsoft.com/office/powerpoint/2010/main" val="1282362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ECBE-47FC-E2F8-B427-B3B0268FFCC9}"/>
              </a:ext>
            </a:extLst>
          </p:cNvPr>
          <p:cNvSpPr>
            <a:spLocks noGrp="1"/>
          </p:cNvSpPr>
          <p:nvPr>
            <p:ph type="title"/>
          </p:nvPr>
        </p:nvSpPr>
        <p:spPr>
          <a:xfrm>
            <a:off x="907568" y="112877"/>
            <a:ext cx="10515600" cy="1325563"/>
          </a:xfrm>
        </p:spPr>
        <p:txBody>
          <a:bodyPr/>
          <a:lstStyle/>
          <a:p>
            <a:pPr algn="ctr"/>
            <a:r>
              <a:rPr lang="en-US" b="1" dirty="0"/>
              <a:t>Tier 2: Risk-Informed</a:t>
            </a:r>
            <a:br>
              <a:rPr lang="en-US" b="1" dirty="0"/>
            </a:br>
            <a:endParaRPr lang="en-US" dirty="0"/>
          </a:p>
        </p:txBody>
      </p:sp>
      <p:sp>
        <p:nvSpPr>
          <p:cNvPr id="3" name="Content Placeholder 2">
            <a:extLst>
              <a:ext uri="{FF2B5EF4-FFF2-40B4-BE49-F238E27FC236}">
                <a16:creationId xmlns:a16="http://schemas.microsoft.com/office/drawing/2014/main" id="{DC6EB7AF-93CB-B13F-6140-3B3209635B3D}"/>
              </a:ext>
            </a:extLst>
          </p:cNvPr>
          <p:cNvSpPr>
            <a:spLocks noGrp="1"/>
          </p:cNvSpPr>
          <p:nvPr>
            <p:ph idx="1"/>
          </p:nvPr>
        </p:nvSpPr>
        <p:spPr>
          <a:xfrm>
            <a:off x="0" y="927001"/>
            <a:ext cx="7826528" cy="5003998"/>
          </a:xfrm>
        </p:spPr>
        <p:txBody>
          <a:bodyPr>
            <a:normAutofit fontScale="85000" lnSpcReduction="20000"/>
          </a:bodyPr>
          <a:lstStyle/>
          <a:p>
            <a:r>
              <a:rPr lang="en-US" dirty="0"/>
              <a:t>At Tier 2, Sweet Treats Bakery recognizes the importance of cybersecurity risks and implements basic risk management processes. </a:t>
            </a:r>
          </a:p>
          <a:p>
            <a:r>
              <a:rPr lang="en-US" dirty="0"/>
              <a:t>While aware of cybersecurity risks, the bakery’s approach remains fragmented and inconsistently applied.</a:t>
            </a:r>
          </a:p>
          <a:p>
            <a:r>
              <a:rPr lang="en-US" b="1" dirty="0"/>
              <a:t>Scenario at Tier 2:</a:t>
            </a:r>
            <a:endParaRPr lang="en-US" dirty="0"/>
          </a:p>
          <a:p>
            <a:r>
              <a:rPr lang="en-US" dirty="0"/>
              <a:t>The bakery hires part-time IT support to help install updated antivirus software and firewalls.</a:t>
            </a:r>
          </a:p>
          <a:p>
            <a:r>
              <a:rPr lang="en-US" dirty="0"/>
              <a:t>Employees receive occasional cybersecurity awareness training.</a:t>
            </a:r>
          </a:p>
          <a:p>
            <a:r>
              <a:rPr lang="en-US" dirty="0"/>
              <a:t>Processes for data backups are in place but not consistently followed.</a:t>
            </a:r>
          </a:p>
          <a:p>
            <a:r>
              <a:rPr lang="en-US" dirty="0"/>
              <a:t>Some communication about cybersecurity risks occurs across different store locations but lacks coordination.</a:t>
            </a:r>
          </a:p>
          <a:p>
            <a:endParaRPr lang="en-US" dirty="0"/>
          </a:p>
        </p:txBody>
      </p:sp>
      <p:pic>
        <p:nvPicPr>
          <p:cNvPr id="4" name="Content Placeholder 5">
            <a:extLst>
              <a:ext uri="{FF2B5EF4-FFF2-40B4-BE49-F238E27FC236}">
                <a16:creationId xmlns:a16="http://schemas.microsoft.com/office/drawing/2014/main" id="{E47BEED0-AAEF-DD03-AECD-5A7CED2D668B}"/>
              </a:ext>
            </a:extLst>
          </p:cNvPr>
          <p:cNvPicPr>
            <a:picLocks noChangeAspect="1"/>
          </p:cNvPicPr>
          <p:nvPr/>
        </p:nvPicPr>
        <p:blipFill>
          <a:blip r:embed="rId2"/>
          <a:stretch>
            <a:fillRect/>
          </a:stretch>
        </p:blipFill>
        <p:spPr>
          <a:xfrm>
            <a:off x="150667" y="6293882"/>
            <a:ext cx="2998817" cy="482040"/>
          </a:xfrm>
          <a:prstGeom prst="rect">
            <a:avLst/>
          </a:prstGeom>
        </p:spPr>
      </p:pic>
      <p:sp>
        <p:nvSpPr>
          <p:cNvPr id="5" name="TextBox 23">
            <a:extLst>
              <a:ext uri="{FF2B5EF4-FFF2-40B4-BE49-F238E27FC236}">
                <a16:creationId xmlns:a16="http://schemas.microsoft.com/office/drawing/2014/main" id="{2F9586BC-AC00-4362-B8F0-9ECAF6AB412B}"/>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BF32ED09-FC0C-EE95-190C-5090E7886FB6}"/>
              </a:ext>
            </a:extLst>
          </p:cNvPr>
          <p:cNvPicPr>
            <a:picLocks noChangeAspect="1"/>
          </p:cNvPicPr>
          <p:nvPr/>
        </p:nvPicPr>
        <p:blipFill>
          <a:blip r:embed="rId3"/>
          <a:stretch>
            <a:fillRect/>
          </a:stretch>
        </p:blipFill>
        <p:spPr>
          <a:xfrm>
            <a:off x="7927054" y="1615421"/>
            <a:ext cx="4131683" cy="3395905"/>
          </a:xfrm>
          <a:prstGeom prst="rect">
            <a:avLst/>
          </a:prstGeom>
        </p:spPr>
      </p:pic>
    </p:spTree>
    <p:extLst>
      <p:ext uri="{BB962C8B-B14F-4D97-AF65-F5344CB8AC3E}">
        <p14:creationId xmlns:p14="http://schemas.microsoft.com/office/powerpoint/2010/main" val="394756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12D70-EEA0-B728-AD66-FC5A250EB24B}"/>
              </a:ext>
            </a:extLst>
          </p:cNvPr>
          <p:cNvSpPr>
            <a:spLocks noGrp="1"/>
          </p:cNvSpPr>
          <p:nvPr>
            <p:ph type="title"/>
          </p:nvPr>
        </p:nvSpPr>
        <p:spPr>
          <a:xfrm>
            <a:off x="907568" y="0"/>
            <a:ext cx="10515600" cy="1325563"/>
          </a:xfrm>
        </p:spPr>
        <p:txBody>
          <a:bodyPr/>
          <a:lstStyle/>
          <a:p>
            <a:pPr algn="ctr"/>
            <a:r>
              <a:rPr lang="en-US" b="1" dirty="0"/>
              <a:t>Tier 2: Risk-Informed</a:t>
            </a:r>
            <a:endParaRPr lang="en-US" dirty="0"/>
          </a:p>
        </p:txBody>
      </p:sp>
      <p:sp>
        <p:nvSpPr>
          <p:cNvPr id="3" name="Content Placeholder 2">
            <a:extLst>
              <a:ext uri="{FF2B5EF4-FFF2-40B4-BE49-F238E27FC236}">
                <a16:creationId xmlns:a16="http://schemas.microsoft.com/office/drawing/2014/main" id="{0B8D8D73-3A59-203C-9032-A070BCBA2C5D}"/>
              </a:ext>
            </a:extLst>
          </p:cNvPr>
          <p:cNvSpPr>
            <a:spLocks noGrp="1"/>
          </p:cNvSpPr>
          <p:nvPr>
            <p:ph idx="1"/>
          </p:nvPr>
        </p:nvSpPr>
        <p:spPr>
          <a:xfrm>
            <a:off x="346315" y="1138248"/>
            <a:ext cx="6773393" cy="4953548"/>
          </a:xfrm>
        </p:spPr>
        <p:txBody>
          <a:bodyPr>
            <a:normAutofit/>
          </a:bodyPr>
          <a:lstStyle/>
          <a:p>
            <a:r>
              <a:rPr lang="en-US" b="1" dirty="0"/>
              <a:t>Impact :</a:t>
            </a:r>
            <a:br>
              <a:rPr lang="en-US" dirty="0"/>
            </a:br>
            <a:r>
              <a:rPr lang="en-US" dirty="0"/>
              <a:t>Another phishing attack targets employees, but because of occasional cybersecurity training, most employees avoid clicking harmful links. </a:t>
            </a:r>
          </a:p>
          <a:p>
            <a:r>
              <a:rPr lang="en-US" dirty="0"/>
              <a:t>However, one store still faces a ransomware infection due to inconsistent software updates and backups. </a:t>
            </a:r>
          </a:p>
          <a:p>
            <a:r>
              <a:rPr lang="en-US" dirty="0"/>
              <a:t>The incident causes disruption at one location but is contained without affecting all bakery locations.</a:t>
            </a:r>
          </a:p>
        </p:txBody>
      </p:sp>
      <p:pic>
        <p:nvPicPr>
          <p:cNvPr id="4" name="Content Placeholder 5">
            <a:extLst>
              <a:ext uri="{FF2B5EF4-FFF2-40B4-BE49-F238E27FC236}">
                <a16:creationId xmlns:a16="http://schemas.microsoft.com/office/drawing/2014/main" id="{7DFB9895-4805-69D0-A895-56E9A3459E7A}"/>
              </a:ext>
            </a:extLst>
          </p:cNvPr>
          <p:cNvPicPr>
            <a:picLocks noChangeAspect="1"/>
          </p:cNvPicPr>
          <p:nvPr/>
        </p:nvPicPr>
        <p:blipFill>
          <a:blip r:embed="rId2"/>
          <a:stretch>
            <a:fillRect/>
          </a:stretch>
        </p:blipFill>
        <p:spPr>
          <a:xfrm>
            <a:off x="150667" y="6293882"/>
            <a:ext cx="2998817" cy="482040"/>
          </a:xfrm>
          <a:prstGeom prst="rect">
            <a:avLst/>
          </a:prstGeom>
        </p:spPr>
      </p:pic>
      <p:sp>
        <p:nvSpPr>
          <p:cNvPr id="5" name="TextBox 23">
            <a:extLst>
              <a:ext uri="{FF2B5EF4-FFF2-40B4-BE49-F238E27FC236}">
                <a16:creationId xmlns:a16="http://schemas.microsoft.com/office/drawing/2014/main" id="{8EAF4CB4-5131-1B92-8F52-9D285FB795E7}"/>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20E8042E-C71D-D3F1-4D48-9D2B6813F3D4}"/>
              </a:ext>
            </a:extLst>
          </p:cNvPr>
          <p:cNvPicPr>
            <a:picLocks noChangeAspect="1"/>
          </p:cNvPicPr>
          <p:nvPr/>
        </p:nvPicPr>
        <p:blipFill>
          <a:blip r:embed="rId3"/>
          <a:stretch>
            <a:fillRect/>
          </a:stretch>
        </p:blipFill>
        <p:spPr>
          <a:xfrm>
            <a:off x="7286306" y="1725552"/>
            <a:ext cx="4665417" cy="3834590"/>
          </a:xfrm>
          <a:prstGeom prst="rect">
            <a:avLst/>
          </a:prstGeom>
        </p:spPr>
      </p:pic>
    </p:spTree>
    <p:extLst>
      <p:ext uri="{BB962C8B-B14F-4D97-AF65-F5344CB8AC3E}">
        <p14:creationId xmlns:p14="http://schemas.microsoft.com/office/powerpoint/2010/main" val="3653213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EC56C-9179-2AAD-08AD-E98FECF1D4D1}"/>
              </a:ext>
            </a:extLst>
          </p:cNvPr>
          <p:cNvSpPr>
            <a:spLocks noGrp="1"/>
          </p:cNvSpPr>
          <p:nvPr>
            <p:ph type="title"/>
          </p:nvPr>
        </p:nvSpPr>
        <p:spPr/>
        <p:txBody>
          <a:bodyPr/>
          <a:lstStyle/>
          <a:p>
            <a:pPr algn="ctr"/>
            <a:r>
              <a:rPr lang="en-US" b="1" dirty="0"/>
              <a:t>Tier 3: Repeatable</a:t>
            </a:r>
            <a:br>
              <a:rPr lang="en-US" b="1" dirty="0"/>
            </a:br>
            <a:endParaRPr lang="en-US" dirty="0"/>
          </a:p>
        </p:txBody>
      </p:sp>
      <p:sp>
        <p:nvSpPr>
          <p:cNvPr id="3" name="Content Placeholder 2">
            <a:extLst>
              <a:ext uri="{FF2B5EF4-FFF2-40B4-BE49-F238E27FC236}">
                <a16:creationId xmlns:a16="http://schemas.microsoft.com/office/drawing/2014/main" id="{4A555309-7A8D-209B-66A1-A14105C5F8A7}"/>
              </a:ext>
            </a:extLst>
          </p:cNvPr>
          <p:cNvSpPr>
            <a:spLocks noGrp="1"/>
          </p:cNvSpPr>
          <p:nvPr>
            <p:ph idx="1"/>
          </p:nvPr>
        </p:nvSpPr>
        <p:spPr>
          <a:xfrm>
            <a:off x="365234" y="1253330"/>
            <a:ext cx="8307833" cy="4895221"/>
          </a:xfrm>
        </p:spPr>
        <p:txBody>
          <a:bodyPr>
            <a:normAutofit fontScale="85000" lnSpcReduction="20000"/>
          </a:bodyPr>
          <a:lstStyle/>
          <a:p>
            <a:r>
              <a:rPr lang="en-US" dirty="0"/>
              <a:t>At Tier 3, Sweet Treats Bakery formalizes cybersecurity risk management processes. </a:t>
            </a:r>
          </a:p>
          <a:p>
            <a:r>
              <a:rPr lang="en-US" dirty="0"/>
              <a:t>The bakery ensures consistent application of cybersecurity measures a</a:t>
            </a:r>
          </a:p>
          <a:p>
            <a:r>
              <a:rPr lang="en-US" dirty="0"/>
              <a:t>cross all locations, regularly assesses risk, and actively promotes cybersecurity awareness among staff.</a:t>
            </a:r>
          </a:p>
          <a:p>
            <a:r>
              <a:rPr lang="en-US" b="1" dirty="0"/>
              <a:t>Scenario at Tier 3:</a:t>
            </a:r>
            <a:endParaRPr lang="en-US" dirty="0"/>
          </a:p>
          <a:p>
            <a:r>
              <a:rPr lang="en-US" dirty="0"/>
              <a:t>Dedicated IT service provider contracted to oversee cybersecurity.</a:t>
            </a:r>
          </a:p>
          <a:p>
            <a:r>
              <a:rPr lang="en-US" dirty="0"/>
              <a:t>Regular training sessions and phishing simulations conducted for employees.</a:t>
            </a:r>
          </a:p>
          <a:p>
            <a:r>
              <a:rPr lang="en-US" dirty="0"/>
              <a:t>Clear incident response plans and regular data backups systematically performed.</a:t>
            </a:r>
          </a:p>
          <a:p>
            <a:r>
              <a:rPr lang="en-US" dirty="0"/>
              <a:t>Consistent cybersecurity practices are documented and followed at all bakery locations.</a:t>
            </a:r>
          </a:p>
          <a:p>
            <a:endParaRPr lang="en-US" dirty="0"/>
          </a:p>
        </p:txBody>
      </p:sp>
      <p:pic>
        <p:nvPicPr>
          <p:cNvPr id="4" name="Content Placeholder 5">
            <a:extLst>
              <a:ext uri="{FF2B5EF4-FFF2-40B4-BE49-F238E27FC236}">
                <a16:creationId xmlns:a16="http://schemas.microsoft.com/office/drawing/2014/main" id="{2F64397E-154D-6CC6-1EEF-EC554C43D815}"/>
              </a:ext>
            </a:extLst>
          </p:cNvPr>
          <p:cNvPicPr>
            <a:picLocks noChangeAspect="1"/>
          </p:cNvPicPr>
          <p:nvPr/>
        </p:nvPicPr>
        <p:blipFill>
          <a:blip r:embed="rId2"/>
          <a:stretch>
            <a:fillRect/>
          </a:stretch>
        </p:blipFill>
        <p:spPr>
          <a:xfrm>
            <a:off x="150667" y="6293882"/>
            <a:ext cx="2998817" cy="482040"/>
          </a:xfrm>
          <a:prstGeom prst="rect">
            <a:avLst/>
          </a:prstGeom>
        </p:spPr>
      </p:pic>
      <p:sp>
        <p:nvSpPr>
          <p:cNvPr id="5" name="TextBox 23">
            <a:extLst>
              <a:ext uri="{FF2B5EF4-FFF2-40B4-BE49-F238E27FC236}">
                <a16:creationId xmlns:a16="http://schemas.microsoft.com/office/drawing/2014/main" id="{28C2BFAC-77A6-D764-CE88-F1E07E5C023B}"/>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9" name="Picture 8">
            <a:extLst>
              <a:ext uri="{FF2B5EF4-FFF2-40B4-BE49-F238E27FC236}">
                <a16:creationId xmlns:a16="http://schemas.microsoft.com/office/drawing/2014/main" id="{FFB3EDDA-D74F-E674-165C-3A4D68B8063F}"/>
              </a:ext>
            </a:extLst>
          </p:cNvPr>
          <p:cNvPicPr>
            <a:picLocks noChangeAspect="1"/>
          </p:cNvPicPr>
          <p:nvPr/>
        </p:nvPicPr>
        <p:blipFill>
          <a:blip r:embed="rId3"/>
          <a:stretch>
            <a:fillRect/>
          </a:stretch>
        </p:blipFill>
        <p:spPr>
          <a:xfrm>
            <a:off x="8673068" y="1253330"/>
            <a:ext cx="3276624" cy="4324382"/>
          </a:xfrm>
          <a:prstGeom prst="rect">
            <a:avLst/>
          </a:prstGeom>
        </p:spPr>
      </p:pic>
    </p:spTree>
    <p:extLst>
      <p:ext uri="{BB962C8B-B14F-4D97-AF65-F5344CB8AC3E}">
        <p14:creationId xmlns:p14="http://schemas.microsoft.com/office/powerpoint/2010/main" val="4227410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E2375-AAC1-478F-C6B5-87E345CDD1FF}"/>
              </a:ext>
            </a:extLst>
          </p:cNvPr>
          <p:cNvSpPr>
            <a:spLocks noGrp="1"/>
          </p:cNvSpPr>
          <p:nvPr>
            <p:ph type="title"/>
          </p:nvPr>
        </p:nvSpPr>
        <p:spPr/>
        <p:txBody>
          <a:bodyPr/>
          <a:lstStyle/>
          <a:p>
            <a:pPr algn="ctr"/>
            <a:r>
              <a:rPr lang="en-US" b="1" dirty="0"/>
              <a:t>Tier 3: Repeatable</a:t>
            </a:r>
            <a:endParaRPr lang="en-US" dirty="0"/>
          </a:p>
        </p:txBody>
      </p:sp>
      <p:sp>
        <p:nvSpPr>
          <p:cNvPr id="3" name="Content Placeholder 2">
            <a:extLst>
              <a:ext uri="{FF2B5EF4-FFF2-40B4-BE49-F238E27FC236}">
                <a16:creationId xmlns:a16="http://schemas.microsoft.com/office/drawing/2014/main" id="{B095E02B-70FB-C15B-4BC0-A8203195C43B}"/>
              </a:ext>
            </a:extLst>
          </p:cNvPr>
          <p:cNvSpPr>
            <a:spLocks noGrp="1"/>
          </p:cNvSpPr>
          <p:nvPr>
            <p:ph idx="1"/>
          </p:nvPr>
        </p:nvSpPr>
        <p:spPr>
          <a:xfrm>
            <a:off x="0" y="1594310"/>
            <a:ext cx="8660979" cy="4351338"/>
          </a:xfrm>
        </p:spPr>
        <p:txBody>
          <a:bodyPr/>
          <a:lstStyle/>
          <a:p>
            <a:r>
              <a:rPr lang="en-US" b="1" dirty="0"/>
              <a:t>Impact:</a:t>
            </a:r>
            <a:br>
              <a:rPr lang="en-US" dirty="0"/>
            </a:br>
            <a:r>
              <a:rPr lang="en-US" dirty="0"/>
              <a:t>Sweet Treats Bakery faces another cyberattack attempt targeting customer payment data. </a:t>
            </a:r>
          </a:p>
          <a:p>
            <a:r>
              <a:rPr lang="en-US" dirty="0"/>
              <a:t>Because of documented protocols, employees quickly identify suspicious activity and alert IT immediately. </a:t>
            </a:r>
          </a:p>
          <a:p>
            <a:r>
              <a:rPr lang="en-US" dirty="0"/>
              <a:t>The incident is swiftly resolved without any compromise of customer data, maintaining customer confidence and business continuity.</a:t>
            </a:r>
          </a:p>
        </p:txBody>
      </p:sp>
      <p:pic>
        <p:nvPicPr>
          <p:cNvPr id="4" name="Content Placeholder 5">
            <a:extLst>
              <a:ext uri="{FF2B5EF4-FFF2-40B4-BE49-F238E27FC236}">
                <a16:creationId xmlns:a16="http://schemas.microsoft.com/office/drawing/2014/main" id="{116FD815-B3C6-CB58-9731-6DFBC405068A}"/>
              </a:ext>
            </a:extLst>
          </p:cNvPr>
          <p:cNvPicPr>
            <a:picLocks noChangeAspect="1"/>
          </p:cNvPicPr>
          <p:nvPr/>
        </p:nvPicPr>
        <p:blipFill>
          <a:blip r:embed="rId2"/>
          <a:stretch>
            <a:fillRect/>
          </a:stretch>
        </p:blipFill>
        <p:spPr>
          <a:xfrm>
            <a:off x="150667" y="6293882"/>
            <a:ext cx="2998817" cy="482040"/>
          </a:xfrm>
          <a:prstGeom prst="rect">
            <a:avLst/>
          </a:prstGeom>
        </p:spPr>
      </p:pic>
      <p:sp>
        <p:nvSpPr>
          <p:cNvPr id="5" name="TextBox 23">
            <a:extLst>
              <a:ext uri="{FF2B5EF4-FFF2-40B4-BE49-F238E27FC236}">
                <a16:creationId xmlns:a16="http://schemas.microsoft.com/office/drawing/2014/main" id="{D23F6646-1A2A-09E8-97CC-16EBF937CC1A}"/>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9" name="Picture 8">
            <a:extLst>
              <a:ext uri="{FF2B5EF4-FFF2-40B4-BE49-F238E27FC236}">
                <a16:creationId xmlns:a16="http://schemas.microsoft.com/office/drawing/2014/main" id="{80C29DD2-1415-4636-5973-2DA7DBF177DB}"/>
              </a:ext>
            </a:extLst>
          </p:cNvPr>
          <p:cNvPicPr>
            <a:picLocks noChangeAspect="1"/>
          </p:cNvPicPr>
          <p:nvPr/>
        </p:nvPicPr>
        <p:blipFill>
          <a:blip r:embed="rId3"/>
          <a:stretch>
            <a:fillRect/>
          </a:stretch>
        </p:blipFill>
        <p:spPr>
          <a:xfrm>
            <a:off x="8660979" y="1246076"/>
            <a:ext cx="3276624" cy="4324382"/>
          </a:xfrm>
          <a:prstGeom prst="rect">
            <a:avLst/>
          </a:prstGeom>
        </p:spPr>
      </p:pic>
    </p:spTree>
    <p:extLst>
      <p:ext uri="{BB962C8B-B14F-4D97-AF65-F5344CB8AC3E}">
        <p14:creationId xmlns:p14="http://schemas.microsoft.com/office/powerpoint/2010/main" val="46691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45163-820D-7522-E37C-0717812B7E68}"/>
              </a:ext>
            </a:extLst>
          </p:cNvPr>
          <p:cNvSpPr>
            <a:spLocks noGrp="1"/>
          </p:cNvSpPr>
          <p:nvPr>
            <p:ph type="title"/>
          </p:nvPr>
        </p:nvSpPr>
        <p:spPr/>
        <p:txBody>
          <a:bodyPr/>
          <a:lstStyle/>
          <a:p>
            <a:pPr algn="ctr"/>
            <a:r>
              <a:rPr lang="en-US" b="1" dirty="0"/>
              <a:t>Tier 4: Adaptive</a:t>
            </a:r>
            <a:br>
              <a:rPr lang="en-US" b="1" dirty="0"/>
            </a:br>
            <a:endParaRPr lang="en-US" dirty="0"/>
          </a:p>
        </p:txBody>
      </p:sp>
      <p:sp>
        <p:nvSpPr>
          <p:cNvPr id="3" name="Content Placeholder 2">
            <a:extLst>
              <a:ext uri="{FF2B5EF4-FFF2-40B4-BE49-F238E27FC236}">
                <a16:creationId xmlns:a16="http://schemas.microsoft.com/office/drawing/2014/main" id="{AE9FC37C-48CC-7083-5D90-5540FB18B8CA}"/>
              </a:ext>
            </a:extLst>
          </p:cNvPr>
          <p:cNvSpPr>
            <a:spLocks noGrp="1"/>
          </p:cNvSpPr>
          <p:nvPr>
            <p:ph idx="1"/>
          </p:nvPr>
        </p:nvSpPr>
        <p:spPr>
          <a:xfrm>
            <a:off x="150667" y="1174601"/>
            <a:ext cx="6858933" cy="5078101"/>
          </a:xfrm>
        </p:spPr>
        <p:txBody>
          <a:bodyPr>
            <a:normAutofit fontScale="77500" lnSpcReduction="20000"/>
          </a:bodyPr>
          <a:lstStyle/>
          <a:p>
            <a:r>
              <a:rPr lang="en-US" dirty="0"/>
              <a:t>At Tier 4, Sweet Treats Bakery adopts a proactive, advanced cybersecurity posture. </a:t>
            </a:r>
          </a:p>
          <a:p>
            <a:r>
              <a:rPr lang="en-US" dirty="0"/>
              <a:t>The bakery continuously improves cybersecurity practices by learning from previous experiences, leveraging real-time threat intelligence, and collaborating with external cybersecurity partners.</a:t>
            </a:r>
          </a:p>
          <a:p>
            <a:r>
              <a:rPr lang="en-US" b="1" dirty="0"/>
              <a:t>Scenario at Tier 4:</a:t>
            </a:r>
            <a:endParaRPr lang="en-US" dirty="0"/>
          </a:p>
          <a:p>
            <a:r>
              <a:rPr lang="en-US" dirty="0"/>
              <a:t>Bakery integrates advanced threat detection tools, monitoring transactions and communications continuously.</a:t>
            </a:r>
          </a:p>
          <a:p>
            <a:r>
              <a:rPr lang="en-US" dirty="0"/>
              <a:t>Predictive analysis used to identify potential threats before they occur.</a:t>
            </a:r>
          </a:p>
          <a:p>
            <a:r>
              <a:rPr lang="en-US" dirty="0"/>
              <a:t>Regularly collaborates with cybersecurity industry groups and local commerce associations, sharing best practices and threat intelligence.</a:t>
            </a:r>
          </a:p>
          <a:p>
            <a:r>
              <a:rPr lang="en-US" dirty="0"/>
              <a:t>Strong cybersecurity culture fostered by leadership, extending down to every employee.</a:t>
            </a:r>
          </a:p>
          <a:p>
            <a:endParaRPr lang="en-US" dirty="0"/>
          </a:p>
        </p:txBody>
      </p:sp>
      <p:pic>
        <p:nvPicPr>
          <p:cNvPr id="4" name="Content Placeholder 5">
            <a:extLst>
              <a:ext uri="{FF2B5EF4-FFF2-40B4-BE49-F238E27FC236}">
                <a16:creationId xmlns:a16="http://schemas.microsoft.com/office/drawing/2014/main" id="{431F7679-9B4F-C18B-AB31-9DB61354E765}"/>
              </a:ext>
            </a:extLst>
          </p:cNvPr>
          <p:cNvPicPr>
            <a:picLocks noChangeAspect="1"/>
          </p:cNvPicPr>
          <p:nvPr/>
        </p:nvPicPr>
        <p:blipFill>
          <a:blip r:embed="rId2"/>
          <a:stretch>
            <a:fillRect/>
          </a:stretch>
        </p:blipFill>
        <p:spPr>
          <a:xfrm>
            <a:off x="150667" y="6293882"/>
            <a:ext cx="2998817" cy="482040"/>
          </a:xfrm>
          <a:prstGeom prst="rect">
            <a:avLst/>
          </a:prstGeom>
        </p:spPr>
      </p:pic>
      <p:sp>
        <p:nvSpPr>
          <p:cNvPr id="5" name="TextBox 23">
            <a:extLst>
              <a:ext uri="{FF2B5EF4-FFF2-40B4-BE49-F238E27FC236}">
                <a16:creationId xmlns:a16="http://schemas.microsoft.com/office/drawing/2014/main" id="{A279A8FD-7778-8C93-ABF1-2E15BA0BC66B}"/>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4AAE1E05-7626-FE2E-FAE7-5C1162DA26F3}"/>
              </a:ext>
            </a:extLst>
          </p:cNvPr>
          <p:cNvPicPr>
            <a:picLocks noChangeAspect="1"/>
          </p:cNvPicPr>
          <p:nvPr/>
        </p:nvPicPr>
        <p:blipFill>
          <a:blip r:embed="rId3"/>
          <a:stretch>
            <a:fillRect/>
          </a:stretch>
        </p:blipFill>
        <p:spPr>
          <a:xfrm>
            <a:off x="6931984" y="1174601"/>
            <a:ext cx="5260016" cy="4089784"/>
          </a:xfrm>
          <a:prstGeom prst="rect">
            <a:avLst/>
          </a:prstGeom>
        </p:spPr>
      </p:pic>
    </p:spTree>
    <p:extLst>
      <p:ext uri="{BB962C8B-B14F-4D97-AF65-F5344CB8AC3E}">
        <p14:creationId xmlns:p14="http://schemas.microsoft.com/office/powerpoint/2010/main" val="2221528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B0B3B-7381-F732-0A54-DA1AB96049B2}"/>
              </a:ext>
            </a:extLst>
          </p:cNvPr>
          <p:cNvSpPr>
            <a:spLocks noGrp="1"/>
          </p:cNvSpPr>
          <p:nvPr>
            <p:ph type="title"/>
          </p:nvPr>
        </p:nvSpPr>
        <p:spPr>
          <a:xfrm>
            <a:off x="768832" y="-196786"/>
            <a:ext cx="10515600" cy="1325563"/>
          </a:xfrm>
        </p:spPr>
        <p:txBody>
          <a:bodyPr/>
          <a:lstStyle/>
          <a:p>
            <a:pPr algn="ctr"/>
            <a:r>
              <a:rPr lang="en-US" b="1" dirty="0"/>
              <a:t>Tier 4: Adaptive</a:t>
            </a:r>
            <a:endParaRPr lang="en-US" dirty="0"/>
          </a:p>
        </p:txBody>
      </p:sp>
      <p:sp>
        <p:nvSpPr>
          <p:cNvPr id="3" name="Content Placeholder 2">
            <a:extLst>
              <a:ext uri="{FF2B5EF4-FFF2-40B4-BE49-F238E27FC236}">
                <a16:creationId xmlns:a16="http://schemas.microsoft.com/office/drawing/2014/main" id="{1E7E42C0-B695-737C-185A-C38261CF78C3}"/>
              </a:ext>
            </a:extLst>
          </p:cNvPr>
          <p:cNvSpPr>
            <a:spLocks noGrp="1"/>
          </p:cNvSpPr>
          <p:nvPr>
            <p:ph idx="1"/>
          </p:nvPr>
        </p:nvSpPr>
        <p:spPr>
          <a:xfrm>
            <a:off x="99751" y="901776"/>
            <a:ext cx="7870672" cy="5054446"/>
          </a:xfrm>
        </p:spPr>
        <p:txBody>
          <a:bodyPr>
            <a:normAutofit/>
          </a:bodyPr>
          <a:lstStyle/>
          <a:p>
            <a:r>
              <a:rPr lang="en-US" b="1" dirty="0"/>
              <a:t>Impact</a:t>
            </a:r>
            <a:br>
              <a:rPr lang="en-US" dirty="0"/>
            </a:br>
            <a:r>
              <a:rPr lang="en-US" dirty="0"/>
              <a:t>Through advanced monitoring and predictive analytics, Sweet Treats Bakery identifies unusual access patterns on their online ordering platform.</a:t>
            </a:r>
          </a:p>
          <a:p>
            <a:r>
              <a:rPr lang="en-US" dirty="0"/>
              <a:t> Their proactive approach ensures the threat is addressed immediately, and security enhancements are implemented rapidly, preventing any customer data exposure. </a:t>
            </a:r>
          </a:p>
          <a:p>
            <a:r>
              <a:rPr lang="en-US" dirty="0"/>
              <a:t>Their proactive cybersecurity practices become a competitive advantage, enhancing their brand reputation for reliability and trustworthiness.</a:t>
            </a:r>
          </a:p>
        </p:txBody>
      </p:sp>
      <p:pic>
        <p:nvPicPr>
          <p:cNvPr id="4" name="Content Placeholder 5">
            <a:extLst>
              <a:ext uri="{FF2B5EF4-FFF2-40B4-BE49-F238E27FC236}">
                <a16:creationId xmlns:a16="http://schemas.microsoft.com/office/drawing/2014/main" id="{EC193DE6-412E-416D-4C74-668CF78749E4}"/>
              </a:ext>
            </a:extLst>
          </p:cNvPr>
          <p:cNvPicPr>
            <a:picLocks noChangeAspect="1"/>
          </p:cNvPicPr>
          <p:nvPr/>
        </p:nvPicPr>
        <p:blipFill>
          <a:blip r:embed="rId2"/>
          <a:stretch>
            <a:fillRect/>
          </a:stretch>
        </p:blipFill>
        <p:spPr>
          <a:xfrm>
            <a:off x="150667" y="6293882"/>
            <a:ext cx="2998817" cy="482040"/>
          </a:xfrm>
          <a:prstGeom prst="rect">
            <a:avLst/>
          </a:prstGeom>
        </p:spPr>
      </p:pic>
      <p:sp>
        <p:nvSpPr>
          <p:cNvPr id="5" name="TextBox 23">
            <a:extLst>
              <a:ext uri="{FF2B5EF4-FFF2-40B4-BE49-F238E27FC236}">
                <a16:creationId xmlns:a16="http://schemas.microsoft.com/office/drawing/2014/main" id="{BFAB5946-207F-AABA-20CF-2646F8492D36}"/>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A76E01E1-B940-BE88-BE09-E23D4563E845}"/>
              </a:ext>
            </a:extLst>
          </p:cNvPr>
          <p:cNvPicPr>
            <a:picLocks noChangeAspect="1"/>
          </p:cNvPicPr>
          <p:nvPr/>
        </p:nvPicPr>
        <p:blipFill>
          <a:blip r:embed="rId3"/>
          <a:stretch>
            <a:fillRect/>
          </a:stretch>
        </p:blipFill>
        <p:spPr>
          <a:xfrm>
            <a:off x="7641369" y="1425257"/>
            <a:ext cx="4331664" cy="3367969"/>
          </a:xfrm>
          <a:prstGeom prst="rect">
            <a:avLst/>
          </a:prstGeom>
        </p:spPr>
      </p:pic>
    </p:spTree>
    <p:extLst>
      <p:ext uri="{BB962C8B-B14F-4D97-AF65-F5344CB8AC3E}">
        <p14:creationId xmlns:p14="http://schemas.microsoft.com/office/powerpoint/2010/main" val="2059785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76A3D-74B9-8636-8EBE-1FA07DCE5EC3}"/>
              </a:ext>
            </a:extLst>
          </p:cNvPr>
          <p:cNvSpPr>
            <a:spLocks noGrp="1"/>
          </p:cNvSpPr>
          <p:nvPr>
            <p:ph type="title"/>
          </p:nvPr>
        </p:nvSpPr>
        <p:spPr>
          <a:xfrm>
            <a:off x="889166" y="-171550"/>
            <a:ext cx="10515600" cy="1325563"/>
          </a:xfrm>
        </p:spPr>
        <p:txBody>
          <a:bodyPr/>
          <a:lstStyle/>
          <a:p>
            <a:pPr algn="ctr"/>
            <a:r>
              <a:rPr lang="en-US" dirty="0"/>
              <a:t>MCQ from farhatlectures.com</a:t>
            </a:r>
          </a:p>
        </p:txBody>
      </p:sp>
      <p:sp>
        <p:nvSpPr>
          <p:cNvPr id="3" name="Content Placeholder 2">
            <a:extLst>
              <a:ext uri="{FF2B5EF4-FFF2-40B4-BE49-F238E27FC236}">
                <a16:creationId xmlns:a16="http://schemas.microsoft.com/office/drawing/2014/main" id="{7AE4652E-427F-F4A6-0926-CC142493661B}"/>
              </a:ext>
            </a:extLst>
          </p:cNvPr>
          <p:cNvSpPr>
            <a:spLocks noGrp="1"/>
          </p:cNvSpPr>
          <p:nvPr>
            <p:ph idx="1"/>
          </p:nvPr>
        </p:nvSpPr>
        <p:spPr>
          <a:xfrm>
            <a:off x="75064" y="877974"/>
            <a:ext cx="11928142" cy="5238250"/>
          </a:xfrm>
        </p:spPr>
        <p:txBody>
          <a:bodyPr>
            <a:normAutofit fontScale="92500" lnSpcReduction="20000"/>
          </a:bodyPr>
          <a:lstStyle/>
          <a:p>
            <a:r>
              <a:rPr lang="en-US" dirty="0"/>
              <a:t>After repeated malware incidents, Sweet Treats Bakery’s IT consultant installs basic firewalls, conducts occasional backups, and provides infrequent employee training. However, patching and backups are inconsistent. Which cybersecurity maturity Tier level best fits their current practices?</a:t>
            </a:r>
          </a:p>
          <a:p>
            <a:pPr marL="0" indent="0">
              <a:buNone/>
            </a:pPr>
            <a:r>
              <a:rPr lang="en-US" dirty="0"/>
              <a:t>(a) Tier 1 - Partial</a:t>
            </a:r>
            <a:br>
              <a:rPr lang="en-US" dirty="0"/>
            </a:br>
            <a:r>
              <a:rPr lang="en-US" dirty="0"/>
              <a:t>(b) Tier 2 - Risk-Informed</a:t>
            </a:r>
            <a:br>
              <a:rPr lang="en-US" dirty="0"/>
            </a:br>
            <a:r>
              <a:rPr lang="en-US" dirty="0"/>
              <a:t>(c) Tier 3 - Repeatable</a:t>
            </a:r>
            <a:br>
              <a:rPr lang="en-US" dirty="0"/>
            </a:br>
            <a:r>
              <a:rPr lang="en-US" dirty="0"/>
              <a:t>(d) Tier 4 - Adaptive</a:t>
            </a:r>
          </a:p>
          <a:p>
            <a:r>
              <a:rPr lang="en-US" b="1" dirty="0"/>
              <a:t>Correct Explanation:</a:t>
            </a:r>
            <a:r>
              <a:rPr lang="en-US" dirty="0"/>
              <a:t> Choice (b) is correct because the bakery recognizes risks and implements basic cybersecurity measures, although inconsistently.</a:t>
            </a:r>
          </a:p>
          <a:p>
            <a:r>
              <a:rPr lang="en-US" b="1" dirty="0"/>
              <a:t>Incorrect Explanations:</a:t>
            </a:r>
            <a:br>
              <a:rPr lang="en-US" dirty="0"/>
            </a:br>
            <a:r>
              <a:rPr lang="en-US" dirty="0"/>
              <a:t>(a) Tier 1 is incorrect because there's now some structured awareness, beyond purely reactive actions.</a:t>
            </a:r>
            <a:br>
              <a:rPr lang="en-US" dirty="0"/>
            </a:br>
            <a:r>
              <a:rPr lang="en-US" dirty="0"/>
              <a:t>(c) Tier 3 is incorrect because the bakery’s processes lack consistency and comprehensive documentation.</a:t>
            </a:r>
            <a:br>
              <a:rPr lang="en-US" dirty="0"/>
            </a:br>
            <a:r>
              <a:rPr lang="en-US" dirty="0"/>
              <a:t>(d) Tier 4 is incorrect because proactive and adaptive strategies are entirely absent.</a:t>
            </a:r>
          </a:p>
          <a:p>
            <a:endParaRPr lang="en-US" dirty="0"/>
          </a:p>
        </p:txBody>
      </p:sp>
      <p:pic>
        <p:nvPicPr>
          <p:cNvPr id="5" name="Content Placeholder 5">
            <a:extLst>
              <a:ext uri="{FF2B5EF4-FFF2-40B4-BE49-F238E27FC236}">
                <a16:creationId xmlns:a16="http://schemas.microsoft.com/office/drawing/2014/main" id="{C794D5F5-5DA9-E7E9-5F62-FE8EAE078DE4}"/>
              </a:ext>
            </a:extLst>
          </p:cNvPr>
          <p:cNvPicPr>
            <a:picLocks noChangeAspect="1"/>
          </p:cNvPicPr>
          <p:nvPr/>
        </p:nvPicPr>
        <p:blipFill>
          <a:blip r:embed="rId2"/>
          <a:stretch>
            <a:fillRect/>
          </a:stretch>
        </p:blipFill>
        <p:spPr>
          <a:xfrm>
            <a:off x="150667" y="6293882"/>
            <a:ext cx="2998817" cy="482040"/>
          </a:xfrm>
          <a:prstGeom prst="rect">
            <a:avLst/>
          </a:prstGeom>
        </p:spPr>
      </p:pic>
      <p:sp>
        <p:nvSpPr>
          <p:cNvPr id="6" name="TextBox 23">
            <a:extLst>
              <a:ext uri="{FF2B5EF4-FFF2-40B4-BE49-F238E27FC236}">
                <a16:creationId xmlns:a16="http://schemas.microsoft.com/office/drawing/2014/main" id="{5D8D5047-0CBE-0056-8B90-5F1F32913D59}"/>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94749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40</TotalTime>
  <Words>1043</Words>
  <Application>Microsoft Office PowerPoint</Application>
  <PresentationFormat>Widescreen</PresentationFormat>
  <Paragraphs>94</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Aptos Display</vt:lpstr>
      <vt:lpstr>Arial</vt:lpstr>
      <vt:lpstr>Comic Sans MS</vt:lpstr>
      <vt:lpstr>Wingdings</vt:lpstr>
      <vt:lpstr>Office Theme</vt:lpstr>
      <vt:lpstr>NIST Cybersecurity Framework: 4 Tiers</vt:lpstr>
      <vt:lpstr>NIST: 4 Tiers </vt:lpstr>
      <vt:lpstr>Sweet Treats Bakery </vt:lpstr>
      <vt:lpstr>Tier 1: Partial (Ad-Hoc and Reactive) </vt:lpstr>
      <vt:lpstr>Tier 1: Partial (Ad-Hoc and Reactive)</vt:lpstr>
      <vt:lpstr>Tier 2: Risk-Informed </vt:lpstr>
      <vt:lpstr>Tier 2: Risk-Informed</vt:lpstr>
      <vt:lpstr>Tier 3: Repeatable </vt:lpstr>
      <vt:lpstr>Tier 3: Repeatable</vt:lpstr>
      <vt:lpstr>Tier 4: Adaptive </vt:lpstr>
      <vt:lpstr>Tier 4: Adaptive</vt:lpstr>
      <vt:lpstr>MCQ from farhatlectures.com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mansour farhat</dc:creator>
  <cp:lastModifiedBy>mansour farhat</cp:lastModifiedBy>
  <cp:revision>2</cp:revision>
  <dcterms:created xsi:type="dcterms:W3CDTF">2025-06-27T00:44:20Z</dcterms:created>
  <dcterms:modified xsi:type="dcterms:W3CDTF">2025-06-27T01:36:53Z</dcterms:modified>
</cp:coreProperties>
</file>