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58" r:id="rId4"/>
    <p:sldId id="260" r:id="rId5"/>
    <p:sldId id="259" r:id="rId6"/>
    <p:sldId id="261" r:id="rId7"/>
    <p:sldId id="262" r:id="rId8"/>
    <p:sldId id="265" r:id="rId9"/>
    <p:sldId id="263" r:id="rId10"/>
    <p:sldId id="266" r:id="rId11"/>
    <p:sldId id="264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95AD79-A3A1-4DCD-B280-57D7A02A7F8E}" v="67" dt="2025-05-06T09:54:11.0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92" autoAdjust="0"/>
    <p:restoredTop sz="94660"/>
  </p:normalViewPr>
  <p:slideViewPr>
    <p:cSldViewPr snapToGrid="0">
      <p:cViewPr varScale="1">
        <p:scale>
          <a:sx n="87" d="100"/>
          <a:sy n="87" d="100"/>
        </p:scale>
        <p:origin x="30" y="369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8595AD79-A3A1-4DCD-B280-57D7A02A7F8E}"/>
    <pc:docChg chg="custSel modSld">
      <pc:chgData name="mansour farhat" userId="bed7c5799dc45719" providerId="LiveId" clId="{8595AD79-A3A1-4DCD-B280-57D7A02A7F8E}" dt="2025-05-06T10:08:40.664" v="68" actId="9405"/>
      <pc:docMkLst>
        <pc:docMk/>
      </pc:docMkLst>
      <pc:sldChg chg="addSp modSp mod modAnim">
        <pc:chgData name="mansour farhat" userId="bed7c5799dc45719" providerId="LiveId" clId="{8595AD79-A3A1-4DCD-B280-57D7A02A7F8E}" dt="2025-05-06T10:08:40.664" v="68" actId="9405"/>
        <pc:sldMkLst>
          <pc:docMk/>
          <pc:sldMk cId="672296633" sldId="257"/>
        </pc:sldMkLst>
        <pc:spChg chg="mod">
          <ac:chgData name="mansour farhat" userId="bed7c5799dc45719" providerId="LiveId" clId="{8595AD79-A3A1-4DCD-B280-57D7A02A7F8E}" dt="2025-05-06T09:54:11.077" v="67" actId="20577"/>
          <ac:spMkLst>
            <pc:docMk/>
            <pc:sldMk cId="672296633" sldId="257"/>
            <ac:spMk id="3" creationId="{CFAB9BD2-C67D-3C1E-37FD-7648D046BD0E}"/>
          </ac:spMkLst>
        </pc:spChg>
        <pc:inkChg chg="add">
          <ac:chgData name="mansour farhat" userId="bed7c5799dc45719" providerId="LiveId" clId="{8595AD79-A3A1-4DCD-B280-57D7A02A7F8E}" dt="2025-05-06T10:08:40.664" v="68" actId="9405"/>
          <ac:inkMkLst>
            <pc:docMk/>
            <pc:sldMk cId="672296633" sldId="257"/>
            <ac:inkMk id="6" creationId="{6C69A909-DBC8-8B76-EE2D-4060507F0F6C}"/>
          </ac:inkMkLst>
        </pc:inkChg>
      </pc:sldChg>
      <pc:sldChg chg="modSp modAnim">
        <pc:chgData name="mansour farhat" userId="bed7c5799dc45719" providerId="LiveId" clId="{8595AD79-A3A1-4DCD-B280-57D7A02A7F8E}" dt="2025-05-06T09:53:37.613" v="29" actId="20577"/>
        <pc:sldMkLst>
          <pc:docMk/>
          <pc:sldMk cId="101953366" sldId="260"/>
        </pc:sldMkLst>
        <pc:spChg chg="mod">
          <ac:chgData name="mansour farhat" userId="bed7c5799dc45719" providerId="LiveId" clId="{8595AD79-A3A1-4DCD-B280-57D7A02A7F8E}" dt="2025-05-06T09:53:37.613" v="29" actId="20577"/>
          <ac:spMkLst>
            <pc:docMk/>
            <pc:sldMk cId="101953366" sldId="260"/>
            <ac:spMk id="4" creationId="{7FC128C4-0ABB-4731-2976-BD08CFB5537D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5-06T10:08:40.65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 26 17623 0 0,'-4'21'885'0'0,"4"-21"-866"0"0,0 0 0 0 0,0-1-1 0 0,0 1 1 0 0,0 0 0 0 0,0 0 0 0 0,0 0 0 0 0,0 0 0 0 0,0 0 0 0 0,0 0 0 0 0,0 0 0 0 0,0 0-1 0 0,0 0 1 0 0,0 0 0 0 0,0 0 0 0 0,0 0 0 0 0,0 0 0 0 0,0 0 0 0 0,0 0 0 0 0,-1 0-1 0 0,1 0 1 0 0,0 0 0 0 0,0 0 0 0 0,0 0 0 0 0,0 0 0 0 0,0 0 0 0 0,0 0 0 0 0,0 0-1 0 0,0 0 1 0 0,0 0 0 0 0,0 0 0 0 0,0 0 0 0 0,0 0 0 0 0,0 0 0 0 0,0 0 0 0 0,0 0-1 0 0,0 0 1 0 0,0 0 0 0 0,0 0 0 0 0,0 0 0 0 0,0 0 0 0 0,0 0 0 0 0,0 1 0 0 0,0-1-1 0 0,0 0 1 0 0,0 0 0 0 0,-1-14 756 0 0,2 7-933 0 0,-1 5-9 0 0,0 1-1 0 0,0-1 0 0 0,1 1 0 0 0,-1 0 1 0 0,0-1-1 0 0,0 1 0 0 0,0-1 0 0 0,-1 1 1 0 0,1-1-1 0 0,0 1 0 0 0,0 0 1 0 0,-1-1-1 0 0,1 1 0 0 0,-1 0 0 0 0,1-1 1 0 0,-2-1-1 0 0,2 4 106 0 0,-1-1 1 0 0,1 0-1 0 0,0 1 1 0 0,0-1-1 0 0,-1 0 1 0 0,1 1-1 0 0,0-1 1 0 0,0 0-1 0 0,0 1 0 0 0,-1-1 1 0 0,1 0-1 0 0,0 1 1 0 0,0-1-1 0 0,0 1 1 0 0,0-1-1 0 0,0 0 1 0 0,0 1-1 0 0,0-1 1 0 0,0 1-1 0 0,0-1 1 0 0,0 1-1 0 0,0 3-4129 0 0,0 1-791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B3530-23BC-9F85-7E46-1B114C7E6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BE8B54-D5F7-079D-9835-A38A344246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66CA3-2D63-71C3-1BEB-727C44C06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3F133-5A52-2D5B-355B-595F15D84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1A6FF-8297-C85C-0152-B867C0D87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9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00613-D05D-8DED-1B65-473B5F028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265E3-36A8-E269-ADA6-88E1ABB35C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E4605-11D2-7A9B-B7A8-32DC2C401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C02EC-306E-E12D-02A1-0C6691DA2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95535-ECC6-F4B0-DA69-38D2BAFD9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59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78154-AA59-65A0-0588-E3DA59AEF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FB178-1B90-46F3-232F-4B09C276D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1361-1848-29EF-9E57-3275FF892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02E5B-6E3B-2B7D-EC19-AEB838317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E69FB-7666-1F8C-102B-1B84B3089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8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71FBE-10C8-0D11-F2A4-9483B1AB2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565BF-FA06-7469-8380-3CEAF4D4AA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9B0D23-FF7F-7639-49A8-549A4DD86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8F6FF-5856-77A8-79C9-4DD2D2AFC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DAB351-02C2-F573-AC25-E49EB8FE1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A9F21-01C5-D86A-2162-047F5C98E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87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4E234-B4C8-3699-0C95-2805692E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648FB-A9E2-E694-DF4B-9D86CBC9C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DB8FD-A24B-3043-8C8A-9854EF216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A97584-6ED8-4ADF-91E9-E27B055573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EABB97-12FC-1851-5BC1-F6F9877DA0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878E23-427D-A57F-7D7E-F4A4AD86E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B6853B-FD10-B26E-6896-97A1DEDAC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56187-AEE4-25B4-0991-BD9530DAA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4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29E4A-DA04-F07D-88B8-6E0032FDE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806867-0D44-974B-5336-F482FC896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EB6B5F-22DF-1989-427A-FD092B6E4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BD0FB-6059-4FB3-3258-4ED922E58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29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C241A7-A1CB-4B0A-AA32-449E3411A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68C75E-3DF4-1C89-C5E6-F6D51A02F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10133-5B27-E77F-CC20-92CBC6A3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65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F528D-3C58-AAF6-E954-16FD51DA6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A95BD-15B4-B5CB-24C7-933EE4A50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F1682-69C3-5AC0-44B2-742F04FF6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94DC7-7635-D8A3-DBA2-D59B94E4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D0E46-4FFF-0195-CC01-29484A420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DA0D2-AE10-6FBE-E020-55E1D7232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03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9BA8E-5945-0194-EFE8-6F295C1D1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319E53-BF2F-6A27-687C-EF24CF3CDE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BB54C-3BE3-5DD0-DD55-25D539FA5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89C23-F0A8-B986-2D1D-74C4E11F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D6A9E3-53FF-2D32-4EE8-15597E8AC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ACB0ED-564B-4343-F548-C1313CCAD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05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A23C4-1EBD-A58A-E8D3-A5AFD65F7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6E7A52-A78F-19B9-4C73-114C481D1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74345-ABD7-E4D0-FD1D-95C4A6876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1AE87-75FC-00DF-1249-3820ADC29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C6653-BF63-B528-E8C0-B0B19D7F0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156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15A88B-A0D6-AF30-2969-FD0E69AE3F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B54A72-A0AC-45FB-6AB4-BBCC6F0E8F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4C624-206E-8F2F-85AE-BDE739AD6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2CE9C-0284-A425-3DE1-123E9F906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9A880-0BB0-A3F9-A8EA-7CA49D88B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05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9D2FCC-7034-E036-9CEC-99C05F3A8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385BF-738B-4254-1CB8-EEC46CB7E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84D39-0D99-314D-FF78-CD32D9594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C2ABB-4006-4BBB-9035-D07D23D9755A}" type="datetimeFigureOut">
              <a:rPr lang="en-US" smtClean="0"/>
              <a:t>5/6/2025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6CCF6-CBE9-FD34-234E-ECD775076D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602D0-71E2-33AA-9EC8-CC84DA0CDA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59C8AF-1886-42F0-A207-A2D605D9A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99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B0E9E-1844-9B67-BD5A-FCF870D86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What Is a Common-Size Financial Statement?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B9BD2-C67D-3C1E-37FD-7648D046B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25" y="1182489"/>
            <a:ext cx="7869525" cy="493655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</a:t>
            </a:r>
            <a:r>
              <a:rPr lang="en-US" b="1" dirty="0"/>
              <a:t>common-size financial statement</a:t>
            </a:r>
            <a:r>
              <a:rPr lang="en-US" dirty="0"/>
              <a:t> is a standardized version of a financial statement in which each line item is expressed as a </a:t>
            </a:r>
            <a:r>
              <a:rPr lang="en-US" b="1" dirty="0"/>
              <a:t>percentage of a base figure</a:t>
            </a:r>
            <a:r>
              <a:rPr lang="en-US" dirty="0"/>
              <a:t>. </a:t>
            </a:r>
          </a:p>
          <a:p>
            <a:r>
              <a:rPr lang="en-US" dirty="0"/>
              <a:t>This method facilitates comparison by eliminating the effects of size and scale. </a:t>
            </a:r>
          </a:p>
          <a:p>
            <a:r>
              <a:rPr lang="en-US" dirty="0"/>
              <a:t>There are two main types:</a:t>
            </a:r>
          </a:p>
          <a:p>
            <a:pPr lvl="1"/>
            <a:r>
              <a:rPr lang="en-US" b="1" dirty="0"/>
              <a:t>Common-Size Income Statement</a:t>
            </a:r>
            <a:r>
              <a:rPr lang="en-US" dirty="0"/>
              <a:t>: Each item is expressed as a percentage of </a:t>
            </a:r>
            <a:r>
              <a:rPr lang="en-US" b="1" dirty="0"/>
              <a:t>net sales</a:t>
            </a:r>
            <a:r>
              <a:rPr lang="en-US" dirty="0"/>
              <a:t>.</a:t>
            </a:r>
          </a:p>
          <a:p>
            <a:pPr lvl="1"/>
            <a:r>
              <a:rPr lang="en-US" b="1" dirty="0"/>
              <a:t>Common-Size Balance Sheet</a:t>
            </a:r>
            <a:r>
              <a:rPr lang="en-US" dirty="0"/>
              <a:t>: Each item is expressed as a percentage of </a:t>
            </a:r>
            <a:r>
              <a:rPr lang="en-US" b="1" dirty="0"/>
              <a:t>total assets</a:t>
            </a:r>
            <a:r>
              <a:rPr lang="en-US" dirty="0"/>
              <a:t>.</a:t>
            </a:r>
          </a:p>
          <a:p>
            <a:r>
              <a:rPr lang="en-US" dirty="0"/>
              <a:t>Purpose, how, example and business implication.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55A2FB5-B941-AD58-68D8-4AF636180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8BB20CA7-7D6E-6A7B-53C6-C3BA3858A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739B06-9803-2E6D-7E84-5988E8C6E5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6520" y="1469527"/>
            <a:ext cx="3757754" cy="408126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C69A909-DBC8-8B76-EE2D-4060507F0F6C}"/>
                  </a:ext>
                </a:extLst>
              </p14:cNvPr>
              <p14:cNvContentPartPr/>
              <p14:nvPr/>
            </p14:nvContentPartPr>
            <p14:xfrm>
              <a:off x="11406926" y="6347600"/>
              <a:ext cx="5040" cy="1692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C69A909-DBC8-8B76-EE2D-4060507F0F6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400806" y="6341480"/>
                <a:ext cx="17280" cy="2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229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48B68-F0F0-16ED-3D90-1100DB793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DD1ED-E4C0-88C5-4529-01FE5E1B7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135" y="6945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Purpose of a Common-Size Financial Statement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43CE4-85D6-8F25-72B5-5205977E2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6" y="795970"/>
            <a:ext cx="11916936" cy="533437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/>
              <a:t>1. Comparative Analysis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Enables comparison across companies of different sizes by standardizing data.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Facilitates analysis over multiple periods (trend analysis) to evaluate changes in financial structure or performance.</a:t>
            </a:r>
          </a:p>
          <a:p>
            <a:pPr lvl="1"/>
            <a:r>
              <a:rPr lang="en-US" dirty="0"/>
              <a:t>A small retail chain compares its income statement to that of a national competitor. </a:t>
            </a:r>
          </a:p>
          <a:p>
            <a:pPr lvl="1"/>
            <a:r>
              <a:rPr lang="en-US" dirty="0"/>
              <a:t>By using common-size percentages, it discovers that its </a:t>
            </a:r>
            <a:r>
              <a:rPr lang="en-US" b="1" dirty="0"/>
              <a:t>COGS is 65% of sales</a:t>
            </a:r>
            <a:r>
              <a:rPr lang="en-US" dirty="0"/>
              <a:t>, while the competitor’s is </a:t>
            </a:r>
            <a:r>
              <a:rPr lang="en-US" b="1" dirty="0"/>
              <a:t>58%</a:t>
            </a:r>
            <a:r>
              <a:rPr lang="en-US" dirty="0"/>
              <a:t>, highlighting potential inefficiencies in purchasing or pricing.</a:t>
            </a:r>
          </a:p>
          <a:p>
            <a:pPr>
              <a:buNone/>
            </a:pPr>
            <a:r>
              <a:rPr lang="en-US" b="1" dirty="0"/>
              <a:t>2. Vertical Analysis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Provides insight into the relative weight of each account.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Helps assess how resources are allocated (e.g., how much of total assets are in cash or inventory).</a:t>
            </a:r>
          </a:p>
          <a:p>
            <a:pPr lvl="1"/>
            <a:r>
              <a:rPr lang="en-US" dirty="0"/>
              <a:t>An analyst reviewing a manufacturer’s balance sheet sees that </a:t>
            </a:r>
            <a:r>
              <a:rPr lang="en-US" b="1" dirty="0"/>
              <a:t>30% of total assets are tied up in inventory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This signals excessive inventory holding and may prompt management to review inventory turnover or adopt just-in-time practices.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D9BD9C0-7E4D-430C-6C7B-FBCBF1367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DAC4923F-BC69-81C6-3B8E-D46BA462F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8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BB0F8-5A0A-0EB7-99BB-499A13A9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135" y="6945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Purpose of a Common-Size Financial Statement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EC657-18BC-F580-F730-7F6BBE8DA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61" y="732232"/>
            <a:ext cx="11983477" cy="566479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3. Efficiency and Cost Control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Allows analysts to identify high or growing expense items (e.g., rising SG&amp;A as a percentage of sales).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Highlights areas of operational inefficiency or cost savings.</a:t>
            </a:r>
          </a:p>
          <a:p>
            <a:pPr lvl="1"/>
            <a:r>
              <a:rPr lang="en-US" dirty="0"/>
              <a:t>A CFO notices that </a:t>
            </a:r>
            <a:r>
              <a:rPr lang="en-US" b="1" dirty="0"/>
              <a:t>Selling, General, and Administrative (SG&amp;A) expenses increased from 12% to 18% of sales</a:t>
            </a:r>
            <a:r>
              <a:rPr lang="en-US" dirty="0"/>
              <a:t> over two years. </a:t>
            </a:r>
          </a:p>
          <a:p>
            <a:pPr lvl="1"/>
            <a:r>
              <a:rPr lang="en-US" dirty="0"/>
              <a:t>This triggers an internal audit to assess whether marketing or administrative costs have become excessive.</a:t>
            </a:r>
          </a:p>
          <a:p>
            <a:r>
              <a:rPr lang="en-US" b="1" dirty="0"/>
              <a:t>4. Strategic Decision-Making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Management can use it to benchmark performance against competitors or industry averages.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Investors and creditors use it to assess profitability, solvency, and financial stability.</a:t>
            </a:r>
          </a:p>
          <a:p>
            <a:pPr lvl="1"/>
            <a:r>
              <a:rPr lang="en-US" dirty="0"/>
              <a:t>An investor compares two tech firms. One has </a:t>
            </a:r>
            <a:r>
              <a:rPr lang="en-US" b="1" dirty="0"/>
              <a:t>R&amp;D expenses at 20% of sales</a:t>
            </a:r>
            <a:r>
              <a:rPr lang="en-US" dirty="0"/>
              <a:t>, while the other has only </a:t>
            </a:r>
            <a:r>
              <a:rPr lang="en-US" b="1" dirty="0"/>
              <a:t>5%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 This signals that the first firm is more focused on innovation, influencing the investor's decision to invest in long-term growth potential.</a:t>
            </a:r>
          </a:p>
          <a:p>
            <a:r>
              <a:rPr lang="en-US" b="1" dirty="0"/>
              <a:t>5. Improved Communication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Makes financial information easier to understand for stakeholders with varying levels of financial literacy.</a:t>
            </a:r>
          </a:p>
          <a:p>
            <a:pPr lvl="1"/>
            <a:r>
              <a:rPr lang="en-US" dirty="0"/>
              <a:t>A startup presents its common-size financials to potential investors. By showing </a:t>
            </a:r>
            <a:r>
              <a:rPr lang="en-US" b="1" dirty="0"/>
              <a:t>each expense category as a percentage of sales</a:t>
            </a:r>
            <a:r>
              <a:rPr lang="en-US" dirty="0"/>
              <a:t>, it clearly communicates where funds are going—making it easier for non-accountants to evaluate the business model.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BF641B9-B235-9D72-7C86-AF94B0A81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DD9B515-D0FE-9BBF-7EFC-DCAD29D56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9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79DAD-6CDB-2307-FF2E-8AC792CF0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E5132-54AA-1741-5C4A-6895922F5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21" y="85878"/>
            <a:ext cx="10515600" cy="6937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Balance Sheet:  Common Size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57325A-385F-143B-3E19-76528F236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653" y="1102865"/>
            <a:ext cx="5439853" cy="494203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C128C4-0ABB-4731-2976-BD08CFB5537D}"/>
              </a:ext>
            </a:extLst>
          </p:cNvPr>
          <p:cNvSpPr txBox="1"/>
          <p:nvPr/>
        </p:nvSpPr>
        <p:spPr>
          <a:xfrm>
            <a:off x="5620553" y="896224"/>
            <a:ext cx="657144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1. Increase in Cash and Cash Equivalents (1.45% → 2.06%)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The company has significantly increased its cash reserves relative to total assets.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Stronger liquidity position, enhancing the company’s ability to meet short-term obligations.</a:t>
            </a:r>
          </a:p>
          <a:p>
            <a:pPr>
              <a:buNone/>
            </a:pPr>
            <a:r>
              <a:rPr lang="en-US" dirty="0"/>
              <a:t>Greater financial flexibility for potential investment</a:t>
            </a:r>
          </a:p>
          <a:p>
            <a:pPr>
              <a:buNone/>
            </a:pPr>
            <a:r>
              <a:rPr lang="en-US" b="1" dirty="0"/>
              <a:t>2. Decline in Accounts Receivable (17.59% → 14.04%)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Accounts receivable now form a smaller proportion of total assets.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Possibly indicates more efficient collection processes or tighter credit policies.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Reduced risk of bad debts and improved working capital cycle.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Alternatively, may signal a drop in credit sales, which could affect revenue if not offset elsewhere.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s, acquisitions, or economic downturns.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May reflect improved cash flow management or a conservative approach to cash allocation.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29A1F0F4-A2E4-431E-C784-ED59A6631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4C058FA4-405D-9244-C403-1266E14B7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FDB0A-3FC7-FBDC-8FD1-CD87B1740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21" y="85878"/>
            <a:ext cx="10515600" cy="6937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Balance Sheet:  Common Size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D0F0FC-072F-B0DA-E7FF-41E1DF54C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653" y="1102865"/>
            <a:ext cx="5439853" cy="4942030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59BB2BC-11C7-91F9-5037-264A05408257}"/>
              </a:ext>
            </a:extLst>
          </p:cNvPr>
          <p:cNvSpPr txBox="1"/>
          <p:nvPr/>
        </p:nvSpPr>
        <p:spPr>
          <a:xfrm>
            <a:off x="5769754" y="1035529"/>
            <a:ext cx="609691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3. Increase in Inventory (9.72% → 10.60%)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Inventory as a percentage of total assets has increased.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Could suggest stockpiling in anticipation of demand or supply chain disruptions.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May lead to higher carrying costs and potential inventory obsolescence if sales do not follow.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Should be monitored in conjunction with sales trends and inventory turnover ratios.</a:t>
            </a:r>
          </a:p>
          <a:p>
            <a:pPr>
              <a:buNone/>
            </a:pPr>
            <a:r>
              <a:rPr lang="en-US" b="1" dirty="0"/>
              <a:t>4. Growth in Fixed Assets (69.77% → 72.29%)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Fixed assets now constitute a greater portion of the total asset base.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Indicates capital investments, likely in property, plant, or equipment.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Suggests strategic expansion or upgrade of operations.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Needs to be assessed alongside return on assets (ROA) to ensure investments are generating adequate returns.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59CF7C92-90EA-8FC8-EDDF-0B6C14365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6" name="Content Placeholder 5">
            <a:extLst>
              <a:ext uri="{FF2B5EF4-FFF2-40B4-BE49-F238E27FC236}">
                <a16:creationId xmlns:a16="http://schemas.microsoft.com/office/drawing/2014/main" id="{86C426E5-7029-71C5-EFD1-6CCADC32D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4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75636-93A8-E27B-D719-A0DE4E63F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F342C-AAE7-62B1-0B77-918EFBCEC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21" y="85878"/>
            <a:ext cx="10515600" cy="6937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Balance Sheet:  Common Size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B8B7AA-AFD1-0FA9-67C9-9A2904CF1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653" y="1102865"/>
            <a:ext cx="5439853" cy="494203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095038-FFFE-83DC-236A-308CA55FD072}"/>
              </a:ext>
            </a:extLst>
          </p:cNvPr>
          <p:cNvSpPr txBox="1"/>
          <p:nvPr/>
        </p:nvSpPr>
        <p:spPr>
          <a:xfrm>
            <a:off x="5851886" y="1164691"/>
            <a:ext cx="609691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Stability in Total Liabilities (~53.8% → 52.0%)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Slight decline in liabilities relative to assets.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Shows slight deleveraging or increase in equity funding.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Lower financial risk and improved solvency, which may enhance creditworthiness.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Reduces interest burden, potentially increasing net income.</a:t>
            </a:r>
          </a:p>
          <a:p>
            <a:pPr>
              <a:buNone/>
            </a:pPr>
            <a:r>
              <a:rPr lang="en-US" b="1" dirty="0"/>
              <a:t>Increase in Retained Earnings (6.03% → 9.57%)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Retained earnings grew significantly as a percentage of total assets.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Indicates the company is reinvesting profits rather than distributing dividends.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Reflects profitable operations and a commitment to growth.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Increases equity base, which can support future financing needs internally.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73036E41-BFE0-F335-9B5A-4417086A5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E3D54DF0-775A-23AF-0647-C136D63EF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1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99DF1-33D3-BCC2-2E7B-874675CA1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B8C2B-F695-FEE9-7CD0-962A3FD84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921" y="85878"/>
            <a:ext cx="10515600" cy="6937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Balance Sheet:  Common Size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ECB449-FF99-8F27-1AD3-2E0DBD0FE1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653" y="1102865"/>
            <a:ext cx="5439853" cy="494203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13F2C6-3874-EF92-2F79-1C32C5C63532}"/>
              </a:ext>
            </a:extLst>
          </p:cNvPr>
          <p:cNvSpPr txBox="1"/>
          <p:nvPr/>
        </p:nvSpPr>
        <p:spPr>
          <a:xfrm>
            <a:off x="5788069" y="1238686"/>
            <a:ext cx="609691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Improvement in Total Equity (46.22% → 48.04%)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Equity now represents a larger share of the financing mix.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Strengthens the company’s capital structure.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Reduces reliance on debt, lowering financial risk.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Enhances the company’s ability to attract investors and obtain favorable loan terms.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Overall Business Assessment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The company shows signs of </a:t>
            </a:r>
            <a:r>
              <a:rPr lang="en-US" b="1" dirty="0"/>
              <a:t>improved financial health</a:t>
            </a:r>
            <a:r>
              <a:rPr lang="en-US" dirty="0"/>
              <a:t>, better </a:t>
            </a:r>
            <a:r>
              <a:rPr lang="en-US" b="1" dirty="0"/>
              <a:t>liquidity</a:t>
            </a:r>
            <a:r>
              <a:rPr lang="en-US" dirty="0"/>
              <a:t>, and a </a:t>
            </a:r>
            <a:r>
              <a:rPr lang="en-US" b="1" dirty="0"/>
              <a:t>strategic reinvestment approach</a:t>
            </a:r>
            <a:r>
              <a:rPr lang="en-US" dirty="0"/>
              <a:t>. While capital investment is rising and inventory levels should be watched, the balance sheet reflects a stable and strengthening financial position with prudent asset and liability management.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75CFB98E-D3B7-580C-25BE-76E2347CA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EEEC7C49-FFC1-4C4D-B81A-485CBBCA0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9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317D7-F05F-4714-15EE-849FE857B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AE7F0-0E08-A9C7-AF57-374DD57AD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912" y="-9851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Income Statement:  Common Size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EB130E-F6DD-7310-BBBE-593B737A9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263" y="1222606"/>
            <a:ext cx="6007449" cy="240709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FCCA5B-F69F-D449-87C7-9F868D999933}"/>
              </a:ext>
            </a:extLst>
          </p:cNvPr>
          <p:cNvSpPr txBox="1"/>
          <p:nvPr/>
        </p:nvSpPr>
        <p:spPr>
          <a:xfrm>
            <a:off x="6179712" y="1192053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 Stable Gross Margin (44.71% → 44.44%)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Gross margin slightly declined despite higher sales.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Indicates that the cost of goods sold increased marginally faster than sales.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May reflect rising input costs or less favorable pricing power.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Management should monitor margins to maintain profitability.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05537A-C354-1D41-A4CF-36B432F94DE6}"/>
              </a:ext>
            </a:extLst>
          </p:cNvPr>
          <p:cNvSpPr txBox="1"/>
          <p:nvPr/>
        </p:nvSpPr>
        <p:spPr>
          <a:xfrm>
            <a:off x="290729" y="4155726"/>
            <a:ext cx="112329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 Decrease in R&amp;D Expenses (10.54% → 7.78%)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Research and development costs declined as a percentage of sales.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Could suggest a shift in strategy from innovation to cost control.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May raise concerns about long-term growth if underinvestment in innovation continues.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Needs contextual review (e.g., project lifecycle or strategic focus).</a:t>
            </a: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FC49EC23-1BA2-7BB7-2E4F-E3F4697F8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B618C330-6AE6-8079-4B38-98495768B8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66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3AAE6-CE8A-A5A9-E88C-5961A8FC3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919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Income Statement:  Common Size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86B893-D7E5-3C52-AA04-91BAFEBD2E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95" y="1200134"/>
            <a:ext cx="6197449" cy="248322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337E17-02F6-F483-526D-10ED6A3E8F61}"/>
              </a:ext>
            </a:extLst>
          </p:cNvPr>
          <p:cNvSpPr txBox="1"/>
          <p:nvPr/>
        </p:nvSpPr>
        <p:spPr>
          <a:xfrm>
            <a:off x="6216344" y="1325058"/>
            <a:ext cx="60969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Increase in Depreciation Expense (1.47% → 3.33%)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Depreciation expense rose significantly relative to sales.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Reflects capital investments made in prior periods (e.g., equipment, facilities).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Signals expansion or upgrading of productive capacity.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May improve efficiency or reduce costs in the long term.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EDA780-B45B-88FF-D24D-DCFB045F7168}"/>
              </a:ext>
            </a:extLst>
          </p:cNvPr>
          <p:cNvSpPr txBox="1"/>
          <p:nvPr/>
        </p:nvSpPr>
        <p:spPr>
          <a:xfrm>
            <a:off x="195824" y="4049423"/>
            <a:ext cx="1033354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Improved Operating Income (24.26% → 25.33%)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Operating income grew both in absolute and relative terms.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Indicates better operating efficiency and cost control.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Suggests that the company is managing its expenses well relative to revenue growth.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Positive sign for investors and creditors.</a:t>
            </a: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6D3EDF99-36C1-24C5-B20A-337C42D9C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697B9082-614D-62D5-7A03-7549A2D1F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6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C475A-C2DD-5E4C-EE22-5723BCCBE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BD96-FFB4-2EAE-F06E-0C616089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276" y="-13656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Income Statement:  Common Size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A62805-8875-B196-8E31-9C0133C9A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758" y="1067353"/>
            <a:ext cx="6064537" cy="242996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ABCCE6-4118-5DFC-7C81-AAA7CA220AA3}"/>
              </a:ext>
            </a:extLst>
          </p:cNvPr>
          <p:cNvSpPr txBox="1"/>
          <p:nvPr/>
        </p:nvSpPr>
        <p:spPr>
          <a:xfrm>
            <a:off x="6224788" y="1240391"/>
            <a:ext cx="60969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Steady Interest Expense (3.04% → 2.89%)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Interest expense remained relatively stable as a percentage of sales.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Implies stable debt levels or favorable borrowing terms.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Consistent with the earlier balance sheet trend of reduced liabilities.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Supports sustainable financial structure.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52EE1D-06D7-67BE-045F-A4E23999B976}"/>
              </a:ext>
            </a:extLst>
          </p:cNvPr>
          <p:cNvSpPr txBox="1"/>
          <p:nvPr/>
        </p:nvSpPr>
        <p:spPr>
          <a:xfrm>
            <a:off x="219850" y="3955695"/>
            <a:ext cx="1174462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Increase in Net Income (16.76% → 17.73%)</a:t>
            </a:r>
          </a:p>
          <a:p>
            <a:pPr>
              <a:buNone/>
            </a:pPr>
            <a:r>
              <a:rPr lang="en-US" b="1" dirty="0"/>
              <a:t>Insight</a:t>
            </a:r>
            <a:r>
              <a:rPr lang="en-US" dirty="0"/>
              <a:t>: Net income as a percentage of sales increased, improving overall profitability.</a:t>
            </a:r>
          </a:p>
          <a:p>
            <a:pPr>
              <a:buNone/>
            </a:pPr>
            <a:r>
              <a:rPr lang="en-US" b="1" dirty="0"/>
              <a:t>Business Implication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Indicates efficient expense management and strong revenue growth.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Enhances retained earnings and return on equity.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May increase investor confidence and potential for dividend distribution.</a:t>
            </a:r>
          </a:p>
        </p:txBody>
      </p:sp>
      <p:sp>
        <p:nvSpPr>
          <p:cNvPr id="8" name="TextBox 23">
            <a:extLst>
              <a:ext uri="{FF2B5EF4-FFF2-40B4-BE49-F238E27FC236}">
                <a16:creationId xmlns:a16="http://schemas.microsoft.com/office/drawing/2014/main" id="{23AD6A2D-3EF9-8D06-547C-12D1D48FC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66F5E07B-25C4-CA7B-33D4-AEE5EED30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29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43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DB8A9-A55A-2B69-4C5E-EBFC774FE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AB1DC-B4FF-BD74-9E9E-D42E2CC4B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934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Income Statement:  Common Size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C99EDF-3845-2F13-FC01-54790D9D59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8589" y="1103814"/>
            <a:ext cx="7675308" cy="307538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8C2D83-61A0-A2AA-C01E-94E10D33A3E1}"/>
              </a:ext>
            </a:extLst>
          </p:cNvPr>
          <p:cNvSpPr txBox="1"/>
          <p:nvPr/>
        </p:nvSpPr>
        <p:spPr>
          <a:xfrm>
            <a:off x="634478" y="4276858"/>
            <a:ext cx="102481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Overall Financial Picture:</a:t>
            </a:r>
          </a:p>
          <a:p>
            <a:r>
              <a:rPr lang="en-US" dirty="0"/>
              <a:t>Farhat Co. demonstrated </a:t>
            </a:r>
            <a:r>
              <a:rPr lang="en-US" b="1" dirty="0"/>
              <a:t>strong revenue growth</a:t>
            </a:r>
            <a:r>
              <a:rPr lang="en-US" dirty="0"/>
              <a:t> and improved </a:t>
            </a:r>
            <a:r>
              <a:rPr lang="en-US" b="1" dirty="0"/>
              <a:t>net profitability</a:t>
            </a:r>
            <a:r>
              <a:rPr lang="en-US" dirty="0"/>
              <a:t>, driven by operational efficiencies and stable financial leverage. </a:t>
            </a:r>
          </a:p>
          <a:p>
            <a:r>
              <a:rPr lang="en-US" dirty="0"/>
              <a:t>However, the decline in R&amp;D spending might raise strategic concerns about long-term innovation unless well-justified.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9873B783-9571-C5AA-17EA-FC2C725E1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98D05F8D-DC3A-BCC7-38C5-4C6CAE736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02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C821A-FC9D-15E3-BA8B-47CB7704A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983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C61A7-D89C-B393-0C2F-05745C9DF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083" y="1310933"/>
            <a:ext cx="11180411" cy="5161048"/>
          </a:xfrm>
        </p:spPr>
        <p:txBody>
          <a:bodyPr/>
          <a:lstStyle/>
          <a:p>
            <a:r>
              <a:rPr lang="en-US" sz="3600" b="1" dirty="0"/>
              <a:t>A company’s common-size income statement shows that its SG&amp;A expenses increased from 8% to 12% of sales, while its gross margin remained unchanged. What should management infer from this trend?</a:t>
            </a:r>
            <a:endParaRPr lang="en-US" sz="3600" dirty="0"/>
          </a:p>
          <a:p>
            <a:pPr marL="0" indent="0">
              <a:buNone/>
            </a:pPr>
            <a:r>
              <a:rPr lang="en-US" sz="3600" dirty="0"/>
              <a:t>a. Rising production costs are eroding profitability</a:t>
            </a:r>
            <a:br>
              <a:rPr lang="en-US" sz="3600" dirty="0"/>
            </a:br>
            <a:r>
              <a:rPr lang="en-US" sz="3600" dirty="0"/>
              <a:t>b. Operating efficiency has improved</a:t>
            </a:r>
            <a:br>
              <a:rPr lang="en-US" sz="3600" dirty="0"/>
            </a:br>
            <a:r>
              <a:rPr lang="en-US" sz="3600" dirty="0"/>
              <a:t>c. Overhead expenses are rising faster than revenue</a:t>
            </a:r>
            <a:br>
              <a:rPr lang="en-US" sz="3600" dirty="0"/>
            </a:br>
            <a:r>
              <a:rPr lang="en-US" sz="3600" dirty="0"/>
              <a:t>d. The company’s interest obligations have increased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E0DF2E7-2D79-652D-16D2-54DC2B172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B31D0BC-4DF1-83ED-F866-470BFA693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02" y="6219790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5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1598</Words>
  <Application>Microsoft Office PowerPoint</Application>
  <PresentationFormat>Widescreen</PresentationFormat>
  <Paragraphs>138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Comic Sans MS</vt:lpstr>
      <vt:lpstr>Office Theme</vt:lpstr>
      <vt:lpstr>What Is a Common-Size Financial Statement? </vt:lpstr>
      <vt:lpstr>Purpose of a Common-Size Financial Statement </vt:lpstr>
      <vt:lpstr>Purpose of a Common-Size Financial Statement </vt:lpstr>
      <vt:lpstr>Balance Sheet:  Common Size</vt:lpstr>
      <vt:lpstr>Balance Sheet:  Common Size</vt:lpstr>
      <vt:lpstr>Balance Sheet:  Common Size</vt:lpstr>
      <vt:lpstr>Balance Sheet:  Common Size</vt:lpstr>
      <vt:lpstr>Income Statement:  Common Size</vt:lpstr>
      <vt:lpstr>Income Statement:  Common Size</vt:lpstr>
      <vt:lpstr>Income Statement:  Common Size</vt:lpstr>
      <vt:lpstr>Income Statement:  Common Size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2</cp:revision>
  <dcterms:created xsi:type="dcterms:W3CDTF">2025-05-05T12:52:03Z</dcterms:created>
  <dcterms:modified xsi:type="dcterms:W3CDTF">2025-05-06T10:08:50Z</dcterms:modified>
</cp:coreProperties>
</file>