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57" r:id="rId3"/>
    <p:sldId id="258" r:id="rId4"/>
    <p:sldId id="259" r:id="rId5"/>
    <p:sldId id="260" r:id="rId6"/>
    <p:sldId id="261" r:id="rId7"/>
    <p:sldId id="263" r:id="rId8"/>
    <p:sldId id="264" r:id="rId9"/>
    <p:sldId id="265" r:id="rId10"/>
    <p:sldId id="266" r:id="rId11"/>
    <p:sldId id="26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98092F-57D6-4B9F-AEA9-321694500D47}" v="31" dt="2024-07-28T21:50:51.7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76" d="100"/>
          <a:sy n="76" d="100"/>
        </p:scale>
        <p:origin x="27" y="33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E798092F-57D6-4B9F-AEA9-321694500D47}"/>
    <pc:docChg chg="custSel modSld">
      <pc:chgData name="mansour farhat" userId="bed7c5799dc45719" providerId="LiveId" clId="{E798092F-57D6-4B9F-AEA9-321694500D47}" dt="2024-07-28T21:50:51.731" v="57" actId="20577"/>
      <pc:docMkLst>
        <pc:docMk/>
      </pc:docMkLst>
      <pc:sldChg chg="modAnim">
        <pc:chgData name="mansour farhat" userId="bed7c5799dc45719" providerId="LiveId" clId="{E798092F-57D6-4B9F-AEA9-321694500D47}" dt="2024-07-28T21:32:04.847" v="29"/>
        <pc:sldMkLst>
          <pc:docMk/>
          <pc:sldMk cId="2796664708" sldId="257"/>
        </pc:sldMkLst>
      </pc:sldChg>
      <pc:sldChg chg="modAnim">
        <pc:chgData name="mansour farhat" userId="bed7c5799dc45719" providerId="LiveId" clId="{E798092F-57D6-4B9F-AEA9-321694500D47}" dt="2024-07-28T21:32:09.672" v="31"/>
        <pc:sldMkLst>
          <pc:docMk/>
          <pc:sldMk cId="3078159408" sldId="258"/>
        </pc:sldMkLst>
      </pc:sldChg>
      <pc:sldChg chg="modSp mod modAnim">
        <pc:chgData name="mansour farhat" userId="bed7c5799dc45719" providerId="LiveId" clId="{E798092F-57D6-4B9F-AEA9-321694500D47}" dt="2024-07-28T21:32:22.625" v="47" actId="20577"/>
        <pc:sldMkLst>
          <pc:docMk/>
          <pc:sldMk cId="2527118136" sldId="259"/>
        </pc:sldMkLst>
        <pc:spChg chg="mod">
          <ac:chgData name="mansour farhat" userId="bed7c5799dc45719" providerId="LiveId" clId="{E798092F-57D6-4B9F-AEA9-321694500D47}" dt="2024-07-28T21:32:22.625" v="47" actId="20577"/>
          <ac:spMkLst>
            <pc:docMk/>
            <pc:sldMk cId="2527118136" sldId="259"/>
            <ac:spMk id="3" creationId="{1C883DE6-284E-15EF-BD3B-D1FE237D13C5}"/>
          </ac:spMkLst>
        </pc:spChg>
      </pc:sldChg>
      <pc:sldChg chg="modAnim">
        <pc:chgData name="mansour farhat" userId="bed7c5799dc45719" providerId="LiveId" clId="{E798092F-57D6-4B9F-AEA9-321694500D47}" dt="2024-07-28T21:32:29.112" v="49"/>
        <pc:sldMkLst>
          <pc:docMk/>
          <pc:sldMk cId="2065912188" sldId="260"/>
        </pc:sldMkLst>
      </pc:sldChg>
      <pc:sldChg chg="modAnim">
        <pc:chgData name="mansour farhat" userId="bed7c5799dc45719" providerId="LiveId" clId="{E798092F-57D6-4B9F-AEA9-321694500D47}" dt="2024-07-28T21:32:34.081" v="51"/>
        <pc:sldMkLst>
          <pc:docMk/>
          <pc:sldMk cId="381817599" sldId="261"/>
        </pc:sldMkLst>
      </pc:sldChg>
      <pc:sldChg chg="modSp modAnim">
        <pc:chgData name="mansour farhat" userId="bed7c5799dc45719" providerId="LiveId" clId="{E798092F-57D6-4B9F-AEA9-321694500D47}" dt="2024-07-28T21:50:51.731" v="57" actId="20577"/>
        <pc:sldMkLst>
          <pc:docMk/>
          <pc:sldMk cId="3188378126" sldId="265"/>
        </pc:sldMkLst>
        <pc:spChg chg="mod">
          <ac:chgData name="mansour farhat" userId="bed7c5799dc45719" providerId="LiveId" clId="{E798092F-57D6-4B9F-AEA9-321694500D47}" dt="2024-07-28T21:50:51.731" v="57" actId="20577"/>
          <ac:spMkLst>
            <pc:docMk/>
            <pc:sldMk cId="3188378126" sldId="265"/>
            <ac:spMk id="3" creationId="{6B8F394E-BFD5-9F56-5763-C6D820B3FC10}"/>
          </ac:spMkLst>
        </pc:spChg>
      </pc:sldChg>
      <pc:sldChg chg="modSp mod modAnim">
        <pc:chgData name="mansour farhat" userId="bed7c5799dc45719" providerId="LiveId" clId="{E798092F-57D6-4B9F-AEA9-321694500D47}" dt="2024-07-28T21:32:00.125" v="27"/>
        <pc:sldMkLst>
          <pc:docMk/>
          <pc:sldMk cId="2592614846" sldId="268"/>
        </pc:sldMkLst>
        <pc:spChg chg="mod">
          <ac:chgData name="mansour farhat" userId="bed7c5799dc45719" providerId="LiveId" clId="{E798092F-57D6-4B9F-AEA9-321694500D47}" dt="2024-07-28T21:31:07.670" v="25" actId="20577"/>
          <ac:spMkLst>
            <pc:docMk/>
            <pc:sldMk cId="2592614846" sldId="268"/>
            <ac:spMk id="3" creationId="{A37BE46B-54E7-4659-7553-558CDDD94BEB}"/>
          </ac:spMkLst>
        </pc:spChg>
        <pc:picChg chg="mod">
          <ac:chgData name="mansour farhat" userId="bed7c5799dc45719" providerId="LiveId" clId="{E798092F-57D6-4B9F-AEA9-321694500D47}" dt="2024-07-28T21:30:52.290" v="0" actId="1076"/>
          <ac:picMkLst>
            <pc:docMk/>
            <pc:sldMk cId="2592614846" sldId="268"/>
            <ac:picMk id="7" creationId="{C38EAAD3-27D0-8949-FAFA-73E61E79369F}"/>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8098D-EE4F-E602-BC1C-43327689A42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52C9D7-5010-CE53-06B8-A46A1098DF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AAF8922-E854-0EFF-2351-923F24565A48}"/>
              </a:ext>
            </a:extLst>
          </p:cNvPr>
          <p:cNvSpPr>
            <a:spLocks noGrp="1"/>
          </p:cNvSpPr>
          <p:nvPr>
            <p:ph type="dt" sz="half" idx="10"/>
          </p:nvPr>
        </p:nvSpPr>
        <p:spPr/>
        <p:txBody>
          <a:bodyPr/>
          <a:lstStyle/>
          <a:p>
            <a:fld id="{EA9D9778-893A-4649-82A6-FE137262A420}" type="datetimeFigureOut">
              <a:rPr lang="en-US" smtClean="0"/>
              <a:t>7/28/2024</a:t>
            </a:fld>
            <a:endParaRPr lang="en-US"/>
          </a:p>
        </p:txBody>
      </p:sp>
      <p:sp>
        <p:nvSpPr>
          <p:cNvPr id="5" name="Footer Placeholder 4">
            <a:extLst>
              <a:ext uri="{FF2B5EF4-FFF2-40B4-BE49-F238E27FC236}">
                <a16:creationId xmlns:a16="http://schemas.microsoft.com/office/drawing/2014/main" id="{5C2AE07D-CE69-9E7C-EA3D-4331347E36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616C1C-9894-84D6-4470-F30C04B52E92}"/>
              </a:ext>
            </a:extLst>
          </p:cNvPr>
          <p:cNvSpPr>
            <a:spLocks noGrp="1"/>
          </p:cNvSpPr>
          <p:nvPr>
            <p:ph type="sldNum" sz="quarter" idx="12"/>
          </p:nvPr>
        </p:nvSpPr>
        <p:spPr/>
        <p:txBody>
          <a:bodyPr/>
          <a:lstStyle/>
          <a:p>
            <a:fld id="{673D7015-05A0-4097-A3CF-8656305A6A1A}" type="slidenum">
              <a:rPr lang="en-US" smtClean="0"/>
              <a:t>‹#›</a:t>
            </a:fld>
            <a:endParaRPr lang="en-US"/>
          </a:p>
        </p:txBody>
      </p:sp>
    </p:spTree>
    <p:extLst>
      <p:ext uri="{BB962C8B-B14F-4D97-AF65-F5344CB8AC3E}">
        <p14:creationId xmlns:p14="http://schemas.microsoft.com/office/powerpoint/2010/main" val="3745931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622BF-3D10-5B2C-AC68-527AC86044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887418-322C-C2CF-FB87-5BAC497615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AB6061-2D73-49F2-CF7B-E0AE3B130C20}"/>
              </a:ext>
            </a:extLst>
          </p:cNvPr>
          <p:cNvSpPr>
            <a:spLocks noGrp="1"/>
          </p:cNvSpPr>
          <p:nvPr>
            <p:ph type="dt" sz="half" idx="10"/>
          </p:nvPr>
        </p:nvSpPr>
        <p:spPr/>
        <p:txBody>
          <a:bodyPr/>
          <a:lstStyle/>
          <a:p>
            <a:fld id="{EA9D9778-893A-4649-82A6-FE137262A420}" type="datetimeFigureOut">
              <a:rPr lang="en-US" smtClean="0"/>
              <a:t>7/28/2024</a:t>
            </a:fld>
            <a:endParaRPr lang="en-US"/>
          </a:p>
        </p:txBody>
      </p:sp>
      <p:sp>
        <p:nvSpPr>
          <p:cNvPr id="5" name="Footer Placeholder 4">
            <a:extLst>
              <a:ext uri="{FF2B5EF4-FFF2-40B4-BE49-F238E27FC236}">
                <a16:creationId xmlns:a16="http://schemas.microsoft.com/office/drawing/2014/main" id="{536CAD63-32E3-8245-E393-0872D55019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1F2D16-CA3C-751E-4FD6-3E790AA6442E}"/>
              </a:ext>
            </a:extLst>
          </p:cNvPr>
          <p:cNvSpPr>
            <a:spLocks noGrp="1"/>
          </p:cNvSpPr>
          <p:nvPr>
            <p:ph type="sldNum" sz="quarter" idx="12"/>
          </p:nvPr>
        </p:nvSpPr>
        <p:spPr/>
        <p:txBody>
          <a:bodyPr/>
          <a:lstStyle/>
          <a:p>
            <a:fld id="{673D7015-05A0-4097-A3CF-8656305A6A1A}" type="slidenum">
              <a:rPr lang="en-US" smtClean="0"/>
              <a:t>‹#›</a:t>
            </a:fld>
            <a:endParaRPr lang="en-US"/>
          </a:p>
        </p:txBody>
      </p:sp>
    </p:spTree>
    <p:extLst>
      <p:ext uri="{BB962C8B-B14F-4D97-AF65-F5344CB8AC3E}">
        <p14:creationId xmlns:p14="http://schemas.microsoft.com/office/powerpoint/2010/main" val="1752891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60FC3-4252-2C2C-E64E-0C465BA76F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71F245B-F108-DFD1-A108-3119D286F08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4398260-2A10-550A-6F74-FAAF98086CB0}"/>
              </a:ext>
            </a:extLst>
          </p:cNvPr>
          <p:cNvSpPr>
            <a:spLocks noGrp="1"/>
          </p:cNvSpPr>
          <p:nvPr>
            <p:ph type="dt" sz="half" idx="10"/>
          </p:nvPr>
        </p:nvSpPr>
        <p:spPr/>
        <p:txBody>
          <a:bodyPr/>
          <a:lstStyle/>
          <a:p>
            <a:fld id="{EA9D9778-893A-4649-82A6-FE137262A420}" type="datetimeFigureOut">
              <a:rPr lang="en-US" smtClean="0"/>
              <a:t>7/28/2024</a:t>
            </a:fld>
            <a:endParaRPr lang="en-US"/>
          </a:p>
        </p:txBody>
      </p:sp>
      <p:sp>
        <p:nvSpPr>
          <p:cNvPr id="5" name="Footer Placeholder 4">
            <a:extLst>
              <a:ext uri="{FF2B5EF4-FFF2-40B4-BE49-F238E27FC236}">
                <a16:creationId xmlns:a16="http://schemas.microsoft.com/office/drawing/2014/main" id="{4E7FDE99-5D8F-BC68-8347-9D2B543FE3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0F6F6E-4694-16D2-7E6F-1E4AFF1219DB}"/>
              </a:ext>
            </a:extLst>
          </p:cNvPr>
          <p:cNvSpPr>
            <a:spLocks noGrp="1"/>
          </p:cNvSpPr>
          <p:nvPr>
            <p:ph type="sldNum" sz="quarter" idx="12"/>
          </p:nvPr>
        </p:nvSpPr>
        <p:spPr/>
        <p:txBody>
          <a:bodyPr/>
          <a:lstStyle/>
          <a:p>
            <a:fld id="{673D7015-05A0-4097-A3CF-8656305A6A1A}" type="slidenum">
              <a:rPr lang="en-US" smtClean="0"/>
              <a:t>‹#›</a:t>
            </a:fld>
            <a:endParaRPr lang="en-US"/>
          </a:p>
        </p:txBody>
      </p:sp>
    </p:spTree>
    <p:extLst>
      <p:ext uri="{BB962C8B-B14F-4D97-AF65-F5344CB8AC3E}">
        <p14:creationId xmlns:p14="http://schemas.microsoft.com/office/powerpoint/2010/main" val="186885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F1A8D-F6B6-FEFC-E922-63036C213E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0AE8C6-8B5A-2298-CACC-6997E35B01D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D8FCBA-E19F-78F9-B565-F11B556F2D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35DE13D-AFD2-A85A-8581-C71C4FA24AE9}"/>
              </a:ext>
            </a:extLst>
          </p:cNvPr>
          <p:cNvSpPr>
            <a:spLocks noGrp="1"/>
          </p:cNvSpPr>
          <p:nvPr>
            <p:ph type="dt" sz="half" idx="10"/>
          </p:nvPr>
        </p:nvSpPr>
        <p:spPr/>
        <p:txBody>
          <a:bodyPr/>
          <a:lstStyle/>
          <a:p>
            <a:fld id="{EA9D9778-893A-4649-82A6-FE137262A420}" type="datetimeFigureOut">
              <a:rPr lang="en-US" smtClean="0"/>
              <a:t>7/28/2024</a:t>
            </a:fld>
            <a:endParaRPr lang="en-US"/>
          </a:p>
        </p:txBody>
      </p:sp>
      <p:sp>
        <p:nvSpPr>
          <p:cNvPr id="6" name="Footer Placeholder 5">
            <a:extLst>
              <a:ext uri="{FF2B5EF4-FFF2-40B4-BE49-F238E27FC236}">
                <a16:creationId xmlns:a16="http://schemas.microsoft.com/office/drawing/2014/main" id="{DC678CFF-92BE-950C-464E-13168151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426EAC-0481-7B66-C12E-E3C4D72BB99E}"/>
              </a:ext>
            </a:extLst>
          </p:cNvPr>
          <p:cNvSpPr>
            <a:spLocks noGrp="1"/>
          </p:cNvSpPr>
          <p:nvPr>
            <p:ph type="sldNum" sz="quarter" idx="12"/>
          </p:nvPr>
        </p:nvSpPr>
        <p:spPr/>
        <p:txBody>
          <a:bodyPr/>
          <a:lstStyle/>
          <a:p>
            <a:fld id="{673D7015-05A0-4097-A3CF-8656305A6A1A}" type="slidenum">
              <a:rPr lang="en-US" smtClean="0"/>
              <a:t>‹#›</a:t>
            </a:fld>
            <a:endParaRPr lang="en-US"/>
          </a:p>
        </p:txBody>
      </p:sp>
    </p:spTree>
    <p:extLst>
      <p:ext uri="{BB962C8B-B14F-4D97-AF65-F5344CB8AC3E}">
        <p14:creationId xmlns:p14="http://schemas.microsoft.com/office/powerpoint/2010/main" val="1024951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093A8-E164-8F50-5023-486C5E9A57B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355CC4F-3D3D-56D1-AC27-817D10CD8D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A450190-48F9-B49E-4C06-13398564C8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B5F5F8-00A7-B568-8B60-B3A5258A38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B7E25C-3B71-3205-726A-68DD851F496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13D8EF-B177-ED31-2D72-7594DFD33162}"/>
              </a:ext>
            </a:extLst>
          </p:cNvPr>
          <p:cNvSpPr>
            <a:spLocks noGrp="1"/>
          </p:cNvSpPr>
          <p:nvPr>
            <p:ph type="dt" sz="half" idx="10"/>
          </p:nvPr>
        </p:nvSpPr>
        <p:spPr/>
        <p:txBody>
          <a:bodyPr/>
          <a:lstStyle/>
          <a:p>
            <a:fld id="{EA9D9778-893A-4649-82A6-FE137262A420}" type="datetimeFigureOut">
              <a:rPr lang="en-US" smtClean="0"/>
              <a:t>7/28/2024</a:t>
            </a:fld>
            <a:endParaRPr lang="en-US"/>
          </a:p>
        </p:txBody>
      </p:sp>
      <p:sp>
        <p:nvSpPr>
          <p:cNvPr id="8" name="Footer Placeholder 7">
            <a:extLst>
              <a:ext uri="{FF2B5EF4-FFF2-40B4-BE49-F238E27FC236}">
                <a16:creationId xmlns:a16="http://schemas.microsoft.com/office/drawing/2014/main" id="{905D92F3-5E21-2C38-F47C-A5AD047E8F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1C07F6B-2794-7DE6-67C2-EE62D70FC6EB}"/>
              </a:ext>
            </a:extLst>
          </p:cNvPr>
          <p:cNvSpPr>
            <a:spLocks noGrp="1"/>
          </p:cNvSpPr>
          <p:nvPr>
            <p:ph type="sldNum" sz="quarter" idx="12"/>
          </p:nvPr>
        </p:nvSpPr>
        <p:spPr/>
        <p:txBody>
          <a:bodyPr/>
          <a:lstStyle/>
          <a:p>
            <a:fld id="{673D7015-05A0-4097-A3CF-8656305A6A1A}" type="slidenum">
              <a:rPr lang="en-US" smtClean="0"/>
              <a:t>‹#›</a:t>
            </a:fld>
            <a:endParaRPr lang="en-US"/>
          </a:p>
        </p:txBody>
      </p:sp>
    </p:spTree>
    <p:extLst>
      <p:ext uri="{BB962C8B-B14F-4D97-AF65-F5344CB8AC3E}">
        <p14:creationId xmlns:p14="http://schemas.microsoft.com/office/powerpoint/2010/main" val="83626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CB128-45DD-B2B5-7DDA-276CD16091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1475E3C-E8BF-13C5-9C4C-8FD6095C5AF5}"/>
              </a:ext>
            </a:extLst>
          </p:cNvPr>
          <p:cNvSpPr>
            <a:spLocks noGrp="1"/>
          </p:cNvSpPr>
          <p:nvPr>
            <p:ph type="dt" sz="half" idx="10"/>
          </p:nvPr>
        </p:nvSpPr>
        <p:spPr/>
        <p:txBody>
          <a:bodyPr/>
          <a:lstStyle/>
          <a:p>
            <a:fld id="{EA9D9778-893A-4649-82A6-FE137262A420}" type="datetimeFigureOut">
              <a:rPr lang="en-US" smtClean="0"/>
              <a:t>7/28/2024</a:t>
            </a:fld>
            <a:endParaRPr lang="en-US"/>
          </a:p>
        </p:txBody>
      </p:sp>
      <p:sp>
        <p:nvSpPr>
          <p:cNvPr id="4" name="Footer Placeholder 3">
            <a:extLst>
              <a:ext uri="{FF2B5EF4-FFF2-40B4-BE49-F238E27FC236}">
                <a16:creationId xmlns:a16="http://schemas.microsoft.com/office/drawing/2014/main" id="{E53B749A-F277-0F38-3565-466EBEEA339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9995E4-2DCB-7AF1-FB59-8E7C56C1A2EF}"/>
              </a:ext>
            </a:extLst>
          </p:cNvPr>
          <p:cNvSpPr>
            <a:spLocks noGrp="1"/>
          </p:cNvSpPr>
          <p:nvPr>
            <p:ph type="sldNum" sz="quarter" idx="12"/>
          </p:nvPr>
        </p:nvSpPr>
        <p:spPr/>
        <p:txBody>
          <a:bodyPr/>
          <a:lstStyle/>
          <a:p>
            <a:fld id="{673D7015-05A0-4097-A3CF-8656305A6A1A}" type="slidenum">
              <a:rPr lang="en-US" smtClean="0"/>
              <a:t>‹#›</a:t>
            </a:fld>
            <a:endParaRPr lang="en-US"/>
          </a:p>
        </p:txBody>
      </p:sp>
    </p:spTree>
    <p:extLst>
      <p:ext uri="{BB962C8B-B14F-4D97-AF65-F5344CB8AC3E}">
        <p14:creationId xmlns:p14="http://schemas.microsoft.com/office/powerpoint/2010/main" val="3621094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C5F950-40BB-1FFA-203E-9BA3551D59B5}"/>
              </a:ext>
            </a:extLst>
          </p:cNvPr>
          <p:cNvSpPr>
            <a:spLocks noGrp="1"/>
          </p:cNvSpPr>
          <p:nvPr>
            <p:ph type="dt" sz="half" idx="10"/>
          </p:nvPr>
        </p:nvSpPr>
        <p:spPr/>
        <p:txBody>
          <a:bodyPr/>
          <a:lstStyle/>
          <a:p>
            <a:fld id="{EA9D9778-893A-4649-82A6-FE137262A420}" type="datetimeFigureOut">
              <a:rPr lang="en-US" smtClean="0"/>
              <a:t>7/28/2024</a:t>
            </a:fld>
            <a:endParaRPr lang="en-US"/>
          </a:p>
        </p:txBody>
      </p:sp>
      <p:sp>
        <p:nvSpPr>
          <p:cNvPr id="3" name="Footer Placeholder 2">
            <a:extLst>
              <a:ext uri="{FF2B5EF4-FFF2-40B4-BE49-F238E27FC236}">
                <a16:creationId xmlns:a16="http://schemas.microsoft.com/office/drawing/2014/main" id="{3437BDDE-1183-36B2-C16F-B10CD02E443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E930F69-0808-EFF3-D571-D3EF50374391}"/>
              </a:ext>
            </a:extLst>
          </p:cNvPr>
          <p:cNvSpPr>
            <a:spLocks noGrp="1"/>
          </p:cNvSpPr>
          <p:nvPr>
            <p:ph type="sldNum" sz="quarter" idx="12"/>
          </p:nvPr>
        </p:nvSpPr>
        <p:spPr/>
        <p:txBody>
          <a:bodyPr/>
          <a:lstStyle/>
          <a:p>
            <a:fld id="{673D7015-05A0-4097-A3CF-8656305A6A1A}" type="slidenum">
              <a:rPr lang="en-US" smtClean="0"/>
              <a:t>‹#›</a:t>
            </a:fld>
            <a:endParaRPr lang="en-US"/>
          </a:p>
        </p:txBody>
      </p:sp>
    </p:spTree>
    <p:extLst>
      <p:ext uri="{BB962C8B-B14F-4D97-AF65-F5344CB8AC3E}">
        <p14:creationId xmlns:p14="http://schemas.microsoft.com/office/powerpoint/2010/main" val="3881287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33AD4-89D4-98AE-31BA-188431D182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C56F7E-AE4B-5404-2FAB-4CB141208E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9CDBA5-8398-9079-9AA8-71E1955344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018F28-1FA1-9B8D-6374-503DE5831D04}"/>
              </a:ext>
            </a:extLst>
          </p:cNvPr>
          <p:cNvSpPr>
            <a:spLocks noGrp="1"/>
          </p:cNvSpPr>
          <p:nvPr>
            <p:ph type="dt" sz="half" idx="10"/>
          </p:nvPr>
        </p:nvSpPr>
        <p:spPr/>
        <p:txBody>
          <a:bodyPr/>
          <a:lstStyle/>
          <a:p>
            <a:fld id="{EA9D9778-893A-4649-82A6-FE137262A420}" type="datetimeFigureOut">
              <a:rPr lang="en-US" smtClean="0"/>
              <a:t>7/28/2024</a:t>
            </a:fld>
            <a:endParaRPr lang="en-US"/>
          </a:p>
        </p:txBody>
      </p:sp>
      <p:sp>
        <p:nvSpPr>
          <p:cNvPr id="6" name="Footer Placeholder 5">
            <a:extLst>
              <a:ext uri="{FF2B5EF4-FFF2-40B4-BE49-F238E27FC236}">
                <a16:creationId xmlns:a16="http://schemas.microsoft.com/office/drawing/2014/main" id="{57DDA983-FBAB-B2D6-0F48-F687CEE8D6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31D7A4-E08C-4EE6-7ED0-CA146DE47878}"/>
              </a:ext>
            </a:extLst>
          </p:cNvPr>
          <p:cNvSpPr>
            <a:spLocks noGrp="1"/>
          </p:cNvSpPr>
          <p:nvPr>
            <p:ph type="sldNum" sz="quarter" idx="12"/>
          </p:nvPr>
        </p:nvSpPr>
        <p:spPr/>
        <p:txBody>
          <a:bodyPr/>
          <a:lstStyle/>
          <a:p>
            <a:fld id="{673D7015-05A0-4097-A3CF-8656305A6A1A}" type="slidenum">
              <a:rPr lang="en-US" smtClean="0"/>
              <a:t>‹#›</a:t>
            </a:fld>
            <a:endParaRPr lang="en-US"/>
          </a:p>
        </p:txBody>
      </p:sp>
    </p:spTree>
    <p:extLst>
      <p:ext uri="{BB962C8B-B14F-4D97-AF65-F5344CB8AC3E}">
        <p14:creationId xmlns:p14="http://schemas.microsoft.com/office/powerpoint/2010/main" val="1025419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F13C3-EA6C-CF41-C50E-F01D9B660B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C54D34-2881-B7B9-2D68-9C0A0269C5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E1B251-6A76-1602-95F1-DE11369CE9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71512D-B4AF-BE98-9593-5DCAEAAE749A}"/>
              </a:ext>
            </a:extLst>
          </p:cNvPr>
          <p:cNvSpPr>
            <a:spLocks noGrp="1"/>
          </p:cNvSpPr>
          <p:nvPr>
            <p:ph type="dt" sz="half" idx="10"/>
          </p:nvPr>
        </p:nvSpPr>
        <p:spPr/>
        <p:txBody>
          <a:bodyPr/>
          <a:lstStyle/>
          <a:p>
            <a:fld id="{EA9D9778-893A-4649-82A6-FE137262A420}" type="datetimeFigureOut">
              <a:rPr lang="en-US" smtClean="0"/>
              <a:t>7/28/2024</a:t>
            </a:fld>
            <a:endParaRPr lang="en-US"/>
          </a:p>
        </p:txBody>
      </p:sp>
      <p:sp>
        <p:nvSpPr>
          <p:cNvPr id="6" name="Footer Placeholder 5">
            <a:extLst>
              <a:ext uri="{FF2B5EF4-FFF2-40B4-BE49-F238E27FC236}">
                <a16:creationId xmlns:a16="http://schemas.microsoft.com/office/drawing/2014/main" id="{7D9AF8B1-28FA-47EA-41A4-D312802EB6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82F62D-6F65-58F0-A52C-B7DC875AAE51}"/>
              </a:ext>
            </a:extLst>
          </p:cNvPr>
          <p:cNvSpPr>
            <a:spLocks noGrp="1"/>
          </p:cNvSpPr>
          <p:nvPr>
            <p:ph type="sldNum" sz="quarter" idx="12"/>
          </p:nvPr>
        </p:nvSpPr>
        <p:spPr/>
        <p:txBody>
          <a:bodyPr/>
          <a:lstStyle/>
          <a:p>
            <a:fld id="{673D7015-05A0-4097-A3CF-8656305A6A1A}" type="slidenum">
              <a:rPr lang="en-US" smtClean="0"/>
              <a:t>‹#›</a:t>
            </a:fld>
            <a:endParaRPr lang="en-US"/>
          </a:p>
        </p:txBody>
      </p:sp>
    </p:spTree>
    <p:extLst>
      <p:ext uri="{BB962C8B-B14F-4D97-AF65-F5344CB8AC3E}">
        <p14:creationId xmlns:p14="http://schemas.microsoft.com/office/powerpoint/2010/main" val="2033731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EA74D-6A3F-3950-08C9-A13B3833FC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BD2076-55B1-6711-035B-9C009E890F5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59BC2C-BF45-CB79-A2E1-165131B992AF}"/>
              </a:ext>
            </a:extLst>
          </p:cNvPr>
          <p:cNvSpPr>
            <a:spLocks noGrp="1"/>
          </p:cNvSpPr>
          <p:nvPr>
            <p:ph type="dt" sz="half" idx="10"/>
          </p:nvPr>
        </p:nvSpPr>
        <p:spPr/>
        <p:txBody>
          <a:bodyPr/>
          <a:lstStyle/>
          <a:p>
            <a:fld id="{EA9D9778-893A-4649-82A6-FE137262A420}" type="datetimeFigureOut">
              <a:rPr lang="en-US" smtClean="0"/>
              <a:t>7/28/2024</a:t>
            </a:fld>
            <a:endParaRPr lang="en-US"/>
          </a:p>
        </p:txBody>
      </p:sp>
      <p:sp>
        <p:nvSpPr>
          <p:cNvPr id="5" name="Footer Placeholder 4">
            <a:extLst>
              <a:ext uri="{FF2B5EF4-FFF2-40B4-BE49-F238E27FC236}">
                <a16:creationId xmlns:a16="http://schemas.microsoft.com/office/drawing/2014/main" id="{0DA94592-7C28-2CF2-902C-66DF5FEEC2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675690-AE69-CFAB-3DC8-813D6EF58375}"/>
              </a:ext>
            </a:extLst>
          </p:cNvPr>
          <p:cNvSpPr>
            <a:spLocks noGrp="1"/>
          </p:cNvSpPr>
          <p:nvPr>
            <p:ph type="sldNum" sz="quarter" idx="12"/>
          </p:nvPr>
        </p:nvSpPr>
        <p:spPr/>
        <p:txBody>
          <a:bodyPr/>
          <a:lstStyle/>
          <a:p>
            <a:fld id="{673D7015-05A0-4097-A3CF-8656305A6A1A}" type="slidenum">
              <a:rPr lang="en-US" smtClean="0"/>
              <a:t>‹#›</a:t>
            </a:fld>
            <a:endParaRPr lang="en-US"/>
          </a:p>
        </p:txBody>
      </p:sp>
    </p:spTree>
    <p:extLst>
      <p:ext uri="{BB962C8B-B14F-4D97-AF65-F5344CB8AC3E}">
        <p14:creationId xmlns:p14="http://schemas.microsoft.com/office/powerpoint/2010/main" val="2849429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8E9337-B8B0-0BD8-C795-94AC0EAEAD9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44CA8E5-6B1D-5EDE-B6F6-4A376B3635D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22B915-79CF-E65E-A891-9D4FC08674CE}"/>
              </a:ext>
            </a:extLst>
          </p:cNvPr>
          <p:cNvSpPr>
            <a:spLocks noGrp="1"/>
          </p:cNvSpPr>
          <p:nvPr>
            <p:ph type="dt" sz="half" idx="10"/>
          </p:nvPr>
        </p:nvSpPr>
        <p:spPr/>
        <p:txBody>
          <a:bodyPr/>
          <a:lstStyle/>
          <a:p>
            <a:fld id="{EA9D9778-893A-4649-82A6-FE137262A420}" type="datetimeFigureOut">
              <a:rPr lang="en-US" smtClean="0"/>
              <a:t>7/28/2024</a:t>
            </a:fld>
            <a:endParaRPr lang="en-US"/>
          </a:p>
        </p:txBody>
      </p:sp>
      <p:sp>
        <p:nvSpPr>
          <p:cNvPr id="5" name="Footer Placeholder 4">
            <a:extLst>
              <a:ext uri="{FF2B5EF4-FFF2-40B4-BE49-F238E27FC236}">
                <a16:creationId xmlns:a16="http://schemas.microsoft.com/office/drawing/2014/main" id="{659A14D8-C0EF-AAA4-D3D2-FC94A76853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C71B07-BE0D-E454-E165-8E4D67F7A216}"/>
              </a:ext>
            </a:extLst>
          </p:cNvPr>
          <p:cNvSpPr>
            <a:spLocks noGrp="1"/>
          </p:cNvSpPr>
          <p:nvPr>
            <p:ph type="sldNum" sz="quarter" idx="12"/>
          </p:nvPr>
        </p:nvSpPr>
        <p:spPr/>
        <p:txBody>
          <a:bodyPr/>
          <a:lstStyle/>
          <a:p>
            <a:fld id="{673D7015-05A0-4097-A3CF-8656305A6A1A}" type="slidenum">
              <a:rPr lang="en-US" smtClean="0"/>
              <a:t>‹#›</a:t>
            </a:fld>
            <a:endParaRPr lang="en-US"/>
          </a:p>
        </p:txBody>
      </p:sp>
    </p:spTree>
    <p:extLst>
      <p:ext uri="{BB962C8B-B14F-4D97-AF65-F5344CB8AC3E}">
        <p14:creationId xmlns:p14="http://schemas.microsoft.com/office/powerpoint/2010/main" val="1346624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8E1627-F0F5-633A-F637-4C93AAF9B9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07370BB-165C-5CF7-70BA-0BAACC1B2F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015AC8-3376-38E9-314D-F0DC64FF9E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A9D9778-893A-4649-82A6-FE137262A420}" type="datetimeFigureOut">
              <a:rPr lang="en-US" smtClean="0"/>
              <a:t>7/28/2024</a:t>
            </a:fld>
            <a:endParaRPr lang="en-US"/>
          </a:p>
        </p:txBody>
      </p:sp>
      <p:sp>
        <p:nvSpPr>
          <p:cNvPr id="5" name="Footer Placeholder 4">
            <a:extLst>
              <a:ext uri="{FF2B5EF4-FFF2-40B4-BE49-F238E27FC236}">
                <a16:creationId xmlns:a16="http://schemas.microsoft.com/office/drawing/2014/main" id="{62034FF2-F713-1379-ED61-EADB212C74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96E63C8-7985-A7EE-151F-5023485D5E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73D7015-05A0-4097-A3CF-8656305A6A1A}" type="slidenum">
              <a:rPr lang="en-US" smtClean="0"/>
              <a:t>‹#›</a:t>
            </a:fld>
            <a:endParaRPr lang="en-US"/>
          </a:p>
        </p:txBody>
      </p:sp>
    </p:spTree>
    <p:extLst>
      <p:ext uri="{BB962C8B-B14F-4D97-AF65-F5344CB8AC3E}">
        <p14:creationId xmlns:p14="http://schemas.microsoft.com/office/powerpoint/2010/main" val="1346455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C4A62-18F6-6962-6227-118F6C77512D}"/>
              </a:ext>
            </a:extLst>
          </p:cNvPr>
          <p:cNvSpPr>
            <a:spLocks noGrp="1"/>
          </p:cNvSpPr>
          <p:nvPr>
            <p:ph type="title"/>
          </p:nvPr>
        </p:nvSpPr>
        <p:spPr>
          <a:xfrm>
            <a:off x="838200" y="-76126"/>
            <a:ext cx="10515600" cy="1325563"/>
          </a:xfrm>
        </p:spPr>
        <p:txBody>
          <a:bodyPr/>
          <a:lstStyle/>
          <a:p>
            <a:pPr algn="ctr"/>
            <a:r>
              <a:rPr lang="en-US" dirty="0"/>
              <a:t>What is Impairment loss?</a:t>
            </a:r>
          </a:p>
        </p:txBody>
      </p:sp>
      <p:sp>
        <p:nvSpPr>
          <p:cNvPr id="3" name="Content Placeholder 2">
            <a:extLst>
              <a:ext uri="{FF2B5EF4-FFF2-40B4-BE49-F238E27FC236}">
                <a16:creationId xmlns:a16="http://schemas.microsoft.com/office/drawing/2014/main" id="{A37BE46B-54E7-4659-7553-558CDDD94BEB}"/>
              </a:ext>
            </a:extLst>
          </p:cNvPr>
          <p:cNvSpPr>
            <a:spLocks noGrp="1"/>
          </p:cNvSpPr>
          <p:nvPr>
            <p:ph idx="1"/>
          </p:nvPr>
        </p:nvSpPr>
        <p:spPr>
          <a:xfrm>
            <a:off x="190278" y="969177"/>
            <a:ext cx="7318779" cy="5491716"/>
          </a:xfrm>
        </p:spPr>
        <p:txBody>
          <a:bodyPr>
            <a:normAutofit/>
          </a:bodyPr>
          <a:lstStyle/>
          <a:p>
            <a:r>
              <a:rPr lang="en-US" dirty="0"/>
              <a:t>An impairment loss occurs when the carrying amount of an asset exceeds its recoverable amount. Conservatism!</a:t>
            </a:r>
          </a:p>
          <a:p>
            <a:r>
              <a:rPr lang="en-US" dirty="0"/>
              <a:t>This situation typically arises when an asset’s market value has declined significantly or when the future cash flows expected from the asset have decreased. </a:t>
            </a:r>
          </a:p>
          <a:p>
            <a:r>
              <a:rPr lang="en-US" dirty="0"/>
              <a:t>The impairment loss is recognized to reflect the reduction in the asset's value, ensuring that the asset is not overstated on the balance sheet.</a:t>
            </a:r>
          </a:p>
        </p:txBody>
      </p:sp>
      <p:sp>
        <p:nvSpPr>
          <p:cNvPr id="4" name="TextBox 23">
            <a:extLst>
              <a:ext uri="{FF2B5EF4-FFF2-40B4-BE49-F238E27FC236}">
                <a16:creationId xmlns:a16="http://schemas.microsoft.com/office/drawing/2014/main" id="{AFB72801-4929-772C-226C-ED2DE96AAF0C}"/>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95ADA0B8-5E0B-BCFB-F902-C99A6DA717E6}"/>
              </a:ext>
            </a:extLst>
          </p:cNvPr>
          <p:cNvPicPr>
            <a:picLocks noChangeAspect="1"/>
          </p:cNvPicPr>
          <p:nvPr/>
        </p:nvPicPr>
        <p:blipFill>
          <a:blip r:embed="rId2"/>
          <a:stretch>
            <a:fillRect/>
          </a:stretch>
        </p:blipFill>
        <p:spPr>
          <a:xfrm>
            <a:off x="0" y="6345666"/>
            <a:ext cx="2998817" cy="482040"/>
          </a:xfrm>
          <a:prstGeom prst="rect">
            <a:avLst/>
          </a:prstGeom>
        </p:spPr>
      </p:pic>
      <p:pic>
        <p:nvPicPr>
          <p:cNvPr id="7" name="Picture 6">
            <a:extLst>
              <a:ext uri="{FF2B5EF4-FFF2-40B4-BE49-F238E27FC236}">
                <a16:creationId xmlns:a16="http://schemas.microsoft.com/office/drawing/2014/main" id="{C38EAAD3-27D0-8949-FAFA-73E61E79369F}"/>
              </a:ext>
            </a:extLst>
          </p:cNvPr>
          <p:cNvPicPr>
            <a:picLocks noChangeAspect="1"/>
          </p:cNvPicPr>
          <p:nvPr/>
        </p:nvPicPr>
        <p:blipFill>
          <a:blip r:embed="rId3"/>
          <a:stretch>
            <a:fillRect/>
          </a:stretch>
        </p:blipFill>
        <p:spPr>
          <a:xfrm>
            <a:off x="7699778" y="1195579"/>
            <a:ext cx="4067079" cy="4366496"/>
          </a:xfrm>
          <a:prstGeom prst="rect">
            <a:avLst/>
          </a:prstGeom>
        </p:spPr>
      </p:pic>
    </p:spTree>
    <p:extLst>
      <p:ext uri="{BB962C8B-B14F-4D97-AF65-F5344CB8AC3E}">
        <p14:creationId xmlns:p14="http://schemas.microsoft.com/office/powerpoint/2010/main" val="2592614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A95BC-DB86-D1A7-3F13-429C5A2D0EFC}"/>
              </a:ext>
            </a:extLst>
          </p:cNvPr>
          <p:cNvSpPr>
            <a:spLocks noGrp="1"/>
          </p:cNvSpPr>
          <p:nvPr>
            <p:ph type="title"/>
          </p:nvPr>
        </p:nvSpPr>
        <p:spPr/>
        <p:txBody>
          <a:bodyPr/>
          <a:lstStyle/>
          <a:p>
            <a:pPr algn="ctr"/>
            <a:r>
              <a:rPr lang="en-US" b="1" dirty="0"/>
              <a:t>Discontinued Operations</a:t>
            </a:r>
            <a:endParaRPr lang="en-US" dirty="0"/>
          </a:p>
        </p:txBody>
      </p:sp>
      <p:sp>
        <p:nvSpPr>
          <p:cNvPr id="3" name="Content Placeholder 2">
            <a:extLst>
              <a:ext uri="{FF2B5EF4-FFF2-40B4-BE49-F238E27FC236}">
                <a16:creationId xmlns:a16="http://schemas.microsoft.com/office/drawing/2014/main" id="{1CD2D1AD-824A-4586-9771-5499DAB2EF12}"/>
              </a:ext>
            </a:extLst>
          </p:cNvPr>
          <p:cNvSpPr>
            <a:spLocks noGrp="1"/>
          </p:cNvSpPr>
          <p:nvPr>
            <p:ph idx="1"/>
          </p:nvPr>
        </p:nvSpPr>
        <p:spPr>
          <a:xfrm>
            <a:off x="136452" y="1549178"/>
            <a:ext cx="11591260" cy="4351338"/>
          </a:xfrm>
        </p:spPr>
        <p:txBody>
          <a:bodyPr>
            <a:normAutofit/>
          </a:bodyPr>
          <a:lstStyle/>
          <a:p>
            <a:r>
              <a:rPr lang="en-US" b="1" dirty="0"/>
              <a:t>Types of Items Included in Results of Discontinued Operations:</a:t>
            </a:r>
          </a:p>
          <a:p>
            <a:pPr lvl="1">
              <a:buFont typeface="+mj-lt"/>
              <a:buAutoNum type="arabicPeriod"/>
            </a:pPr>
            <a:r>
              <a:rPr lang="en-US" b="1" dirty="0"/>
              <a:t>Results of Operations of the Component:</a:t>
            </a:r>
            <a:r>
              <a:rPr lang="en-US" dirty="0"/>
              <a:t> This includes the revenues, expenses, gains, and losses that are directly associated with the component being discontinued. (review)</a:t>
            </a:r>
          </a:p>
          <a:p>
            <a:pPr lvl="1">
              <a:buFont typeface="+mj-lt"/>
              <a:buAutoNum type="arabicPeriod"/>
            </a:pPr>
            <a:r>
              <a:rPr lang="en-US" b="1" dirty="0"/>
              <a:t>Gain or Loss on Disposal of the Component:</a:t>
            </a:r>
            <a:r>
              <a:rPr lang="en-US" dirty="0"/>
              <a:t> This refers to the profit or loss realized from selling or disposing of the component. (review)</a:t>
            </a:r>
          </a:p>
          <a:p>
            <a:pPr lvl="1">
              <a:buFont typeface="+mj-lt"/>
              <a:buAutoNum type="arabicPeriod"/>
            </a:pPr>
            <a:r>
              <a:rPr lang="en-US" b="1" dirty="0"/>
              <a:t>Impairment Loss (and Subsequent Increases in Fair Value) of the Component:</a:t>
            </a:r>
            <a:r>
              <a:rPr lang="en-US" dirty="0"/>
              <a:t> This involves recognizing any losses due to the component's decrease in value and any subsequent gains if the value increases again, but only up to the amount of previously recorded losses</a:t>
            </a:r>
          </a:p>
          <a:p>
            <a:endParaRPr lang="en-US" dirty="0"/>
          </a:p>
        </p:txBody>
      </p:sp>
      <p:sp>
        <p:nvSpPr>
          <p:cNvPr id="4" name="TextBox 23">
            <a:extLst>
              <a:ext uri="{FF2B5EF4-FFF2-40B4-BE49-F238E27FC236}">
                <a16:creationId xmlns:a16="http://schemas.microsoft.com/office/drawing/2014/main" id="{D7E1487F-F669-EB39-B1D8-FE1630F04EB2}"/>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05D68232-AE8D-1318-BC7D-C974A6390BE0}"/>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2796664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0B246-3F8B-AE29-F4AF-326480376DCE}"/>
              </a:ext>
            </a:extLst>
          </p:cNvPr>
          <p:cNvSpPr>
            <a:spLocks noGrp="1"/>
          </p:cNvSpPr>
          <p:nvPr>
            <p:ph type="title"/>
          </p:nvPr>
        </p:nvSpPr>
        <p:spPr/>
        <p:txBody>
          <a:bodyPr/>
          <a:lstStyle/>
          <a:p>
            <a:r>
              <a:rPr lang="en-US" b="1" dirty="0"/>
              <a:t>Initial and Subsequent Impairment Losses</a:t>
            </a:r>
            <a:br>
              <a:rPr lang="en-US" b="1" dirty="0"/>
            </a:br>
            <a:endParaRPr lang="en-US" dirty="0"/>
          </a:p>
        </p:txBody>
      </p:sp>
      <p:sp>
        <p:nvSpPr>
          <p:cNvPr id="3" name="Content Placeholder 2">
            <a:extLst>
              <a:ext uri="{FF2B5EF4-FFF2-40B4-BE49-F238E27FC236}">
                <a16:creationId xmlns:a16="http://schemas.microsoft.com/office/drawing/2014/main" id="{F5CBA203-80C6-CAED-A8C2-4273252E1BB6}"/>
              </a:ext>
            </a:extLst>
          </p:cNvPr>
          <p:cNvSpPr>
            <a:spLocks noGrp="1"/>
          </p:cNvSpPr>
          <p:nvPr>
            <p:ph idx="1"/>
          </p:nvPr>
        </p:nvSpPr>
        <p:spPr>
          <a:xfrm>
            <a:off x="434162" y="1416272"/>
            <a:ext cx="10515600" cy="4351338"/>
          </a:xfrm>
        </p:spPr>
        <p:txBody>
          <a:bodyPr>
            <a:normAutofit fontScale="92500" lnSpcReduction="20000"/>
          </a:bodyPr>
          <a:lstStyle/>
          <a:p>
            <a:pPr>
              <a:buFont typeface="Arial" panose="020B0604020202020204" pitchFamily="34" charset="0"/>
              <a:buChar char="•"/>
            </a:pPr>
            <a:r>
              <a:rPr lang="en-US" b="1" dirty="0"/>
              <a:t>Initial Impairment Loss:</a:t>
            </a:r>
            <a:r>
              <a:rPr lang="en-US" dirty="0"/>
              <a:t> When a component's value decreases, an impairment loss is recorded. </a:t>
            </a:r>
          </a:p>
          <a:p>
            <a:pPr lvl="1"/>
            <a:r>
              <a:rPr lang="en-US" dirty="0"/>
              <a:t>This loss is calculated as the difference between the component's book value and its fair value minus the costs to sell.</a:t>
            </a:r>
          </a:p>
          <a:p>
            <a:pPr>
              <a:buFont typeface="Arial" panose="020B0604020202020204" pitchFamily="34" charset="0"/>
              <a:buChar char="•"/>
            </a:pPr>
            <a:r>
              <a:rPr lang="en-US" b="1" dirty="0"/>
              <a:t>Subsequent Impairment Losses:</a:t>
            </a:r>
            <a:r>
              <a:rPr lang="en-US" dirty="0"/>
              <a:t> If the value of the component further declines, additional impairment losses are recorded in the same manner.</a:t>
            </a:r>
          </a:p>
          <a:p>
            <a:r>
              <a:rPr lang="en-US" b="1" u="sng" dirty="0"/>
              <a:t>Subsequent Increases in Fair Value:</a:t>
            </a:r>
          </a:p>
          <a:p>
            <a:pPr>
              <a:buFont typeface="Arial" panose="020B0604020202020204" pitchFamily="34" charset="0"/>
              <a:buChar char="•"/>
            </a:pPr>
            <a:r>
              <a:rPr lang="en-US" b="1" dirty="0"/>
              <a:t>Recognizing Subsequent Gains:</a:t>
            </a:r>
            <a:r>
              <a:rPr lang="en-US" dirty="0"/>
              <a:t> If the fair value of the component later increases, a gain can be recognized. </a:t>
            </a:r>
          </a:p>
          <a:p>
            <a:pPr lvl="1"/>
            <a:r>
              <a:rPr lang="en-US" dirty="0"/>
              <a:t>However, this gain is limited to the amount of impairment losses previously recorded. This ensures that the cumulative recognized loss does not turn into a net gain.</a:t>
            </a:r>
          </a:p>
          <a:p>
            <a:endParaRPr lang="en-US" dirty="0"/>
          </a:p>
        </p:txBody>
      </p:sp>
      <p:sp>
        <p:nvSpPr>
          <p:cNvPr id="4" name="TextBox 23">
            <a:extLst>
              <a:ext uri="{FF2B5EF4-FFF2-40B4-BE49-F238E27FC236}">
                <a16:creationId xmlns:a16="http://schemas.microsoft.com/office/drawing/2014/main" id="{4A5695DB-D5C5-6264-CE3E-C57ADC694DBD}"/>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4635137E-7B6B-B160-EA60-DE052C7678B5}"/>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307815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AC430-7545-28DF-416C-99AE9FF9A0FA}"/>
              </a:ext>
            </a:extLst>
          </p:cNvPr>
          <p:cNvSpPr>
            <a:spLocks noGrp="1"/>
          </p:cNvSpPr>
          <p:nvPr>
            <p:ph type="title"/>
          </p:nvPr>
        </p:nvSpPr>
        <p:spPr/>
        <p:txBody>
          <a:bodyPr/>
          <a:lstStyle/>
          <a:p>
            <a:pPr algn="ctr"/>
            <a:r>
              <a:rPr lang="en-US" b="1" dirty="0"/>
              <a:t>Depreciation and Amortization</a:t>
            </a:r>
            <a:br>
              <a:rPr lang="en-US" b="1" dirty="0"/>
            </a:br>
            <a:endParaRPr lang="en-US" dirty="0"/>
          </a:p>
        </p:txBody>
      </p:sp>
      <p:sp>
        <p:nvSpPr>
          <p:cNvPr id="3" name="Content Placeholder 2">
            <a:extLst>
              <a:ext uri="{FF2B5EF4-FFF2-40B4-BE49-F238E27FC236}">
                <a16:creationId xmlns:a16="http://schemas.microsoft.com/office/drawing/2014/main" id="{1C883DE6-284E-15EF-BD3B-D1FE237D13C5}"/>
              </a:ext>
            </a:extLst>
          </p:cNvPr>
          <p:cNvSpPr>
            <a:spLocks noGrp="1"/>
          </p:cNvSpPr>
          <p:nvPr>
            <p:ph idx="1"/>
          </p:nvPr>
        </p:nvSpPr>
        <p:spPr>
          <a:xfrm>
            <a:off x="556437" y="1315262"/>
            <a:ext cx="4557823" cy="4351338"/>
          </a:xfrm>
        </p:spPr>
        <p:txBody>
          <a:bodyPr>
            <a:normAutofit fontScale="92500" lnSpcReduction="10000"/>
          </a:bodyPr>
          <a:lstStyle/>
          <a:p>
            <a:r>
              <a:rPr lang="en-US" dirty="0"/>
              <a:t>When management decides to dispose of a component, any assets within that component are no longer subjected to depreciation or amortization. </a:t>
            </a:r>
          </a:p>
          <a:p>
            <a:pPr lvl="1"/>
            <a:r>
              <a:rPr lang="en-US" dirty="0"/>
              <a:t>This means that the assets' value will not be further reduced over time through these accounting processes, reflecting the decision to sell.</a:t>
            </a:r>
          </a:p>
          <a:p>
            <a:pPr lvl="1"/>
            <a:r>
              <a:rPr lang="en-US" dirty="0"/>
              <a:t>Depreciate operating asset!</a:t>
            </a:r>
          </a:p>
          <a:p>
            <a:pPr lvl="1"/>
            <a:r>
              <a:rPr lang="en-US" dirty="0"/>
              <a:t>Same as PPE</a:t>
            </a:r>
          </a:p>
          <a:p>
            <a:endParaRPr lang="en-US" dirty="0"/>
          </a:p>
        </p:txBody>
      </p:sp>
      <p:sp>
        <p:nvSpPr>
          <p:cNvPr id="6" name="TextBox 23">
            <a:extLst>
              <a:ext uri="{FF2B5EF4-FFF2-40B4-BE49-F238E27FC236}">
                <a16:creationId xmlns:a16="http://schemas.microsoft.com/office/drawing/2014/main" id="{DAF6186F-6049-DCAB-D89F-691B56D387AB}"/>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287179CA-1987-A9B6-033E-BCEFBD45C542}"/>
              </a:ext>
            </a:extLst>
          </p:cNvPr>
          <p:cNvPicPr>
            <a:picLocks noChangeAspect="1"/>
          </p:cNvPicPr>
          <p:nvPr/>
        </p:nvPicPr>
        <p:blipFill>
          <a:blip r:embed="rId2"/>
          <a:stretch>
            <a:fillRect/>
          </a:stretch>
        </p:blipFill>
        <p:spPr>
          <a:xfrm>
            <a:off x="0" y="6345666"/>
            <a:ext cx="2998817" cy="482040"/>
          </a:xfrm>
          <a:prstGeom prst="rect">
            <a:avLst/>
          </a:prstGeom>
        </p:spPr>
      </p:pic>
      <p:pic>
        <p:nvPicPr>
          <p:cNvPr id="11" name="Picture 10">
            <a:extLst>
              <a:ext uri="{FF2B5EF4-FFF2-40B4-BE49-F238E27FC236}">
                <a16:creationId xmlns:a16="http://schemas.microsoft.com/office/drawing/2014/main" id="{0C709843-EC4E-4759-3DD1-759C80E25D1F}"/>
              </a:ext>
            </a:extLst>
          </p:cNvPr>
          <p:cNvPicPr>
            <a:picLocks noChangeAspect="1"/>
          </p:cNvPicPr>
          <p:nvPr/>
        </p:nvPicPr>
        <p:blipFill>
          <a:blip r:embed="rId3"/>
          <a:stretch>
            <a:fillRect/>
          </a:stretch>
        </p:blipFill>
        <p:spPr>
          <a:xfrm>
            <a:off x="6639544" y="1315262"/>
            <a:ext cx="4301723" cy="3859493"/>
          </a:xfrm>
          <a:prstGeom prst="rect">
            <a:avLst/>
          </a:prstGeom>
        </p:spPr>
      </p:pic>
    </p:spTree>
    <p:extLst>
      <p:ext uri="{BB962C8B-B14F-4D97-AF65-F5344CB8AC3E}">
        <p14:creationId xmlns:p14="http://schemas.microsoft.com/office/powerpoint/2010/main" val="2527118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83BB4-59A3-2AC5-2B67-443A3BA1293F}"/>
              </a:ext>
            </a:extLst>
          </p:cNvPr>
          <p:cNvSpPr>
            <a:spLocks noGrp="1"/>
          </p:cNvSpPr>
          <p:nvPr>
            <p:ph type="title"/>
          </p:nvPr>
        </p:nvSpPr>
        <p:spPr/>
        <p:txBody>
          <a:bodyPr/>
          <a:lstStyle/>
          <a:p>
            <a:pPr algn="ctr"/>
            <a:r>
              <a:rPr lang="en-US" b="1" dirty="0"/>
              <a:t>Measurement and Valuation</a:t>
            </a:r>
            <a:br>
              <a:rPr lang="en-US" b="1" dirty="0"/>
            </a:br>
            <a:endParaRPr lang="en-US" dirty="0"/>
          </a:p>
        </p:txBody>
      </p:sp>
      <p:sp>
        <p:nvSpPr>
          <p:cNvPr id="3" name="Content Placeholder 2">
            <a:extLst>
              <a:ext uri="{FF2B5EF4-FFF2-40B4-BE49-F238E27FC236}">
                <a16:creationId xmlns:a16="http://schemas.microsoft.com/office/drawing/2014/main" id="{8BA78E2B-8189-988D-EB26-B98DA250ACB8}"/>
              </a:ext>
            </a:extLst>
          </p:cNvPr>
          <p:cNvSpPr>
            <a:spLocks noGrp="1"/>
          </p:cNvSpPr>
          <p:nvPr>
            <p:ph idx="1"/>
          </p:nvPr>
        </p:nvSpPr>
        <p:spPr>
          <a:xfrm>
            <a:off x="583019" y="1442853"/>
            <a:ext cx="10724010" cy="4351338"/>
          </a:xfrm>
        </p:spPr>
        <p:txBody>
          <a:bodyPr>
            <a:normAutofit/>
          </a:bodyPr>
          <a:lstStyle/>
          <a:p>
            <a:r>
              <a:rPr lang="en-US" dirty="0"/>
              <a:t>A component that is classified as held for sale must be measured at the </a:t>
            </a:r>
            <a:r>
              <a:rPr lang="en-US" dirty="0">
                <a:highlight>
                  <a:srgbClr val="FFFF00"/>
                </a:highlight>
              </a:rPr>
              <a:t>lower of two values</a:t>
            </a:r>
            <a:r>
              <a:rPr lang="en-US" dirty="0"/>
              <a:t>:</a:t>
            </a:r>
          </a:p>
          <a:p>
            <a:pPr lvl="1">
              <a:buFont typeface="+mj-lt"/>
              <a:buAutoNum type="arabicPeriod"/>
            </a:pPr>
            <a:r>
              <a:rPr lang="en-US" b="1" dirty="0"/>
              <a:t>Carrying Amount:</a:t>
            </a:r>
            <a:r>
              <a:rPr lang="en-US" dirty="0"/>
              <a:t> This is the book value of the component, representing its original cost minus any accumulated depreciation or amortization.</a:t>
            </a:r>
          </a:p>
          <a:p>
            <a:pPr lvl="1">
              <a:buFont typeface="+mj-lt"/>
              <a:buAutoNum type="arabicPeriod"/>
            </a:pPr>
            <a:r>
              <a:rPr lang="en-US" b="1" dirty="0"/>
              <a:t>Fair Value Less Costs to Sell:</a:t>
            </a:r>
            <a:r>
              <a:rPr lang="en-US" dirty="0"/>
              <a:t> This is the estimated selling price of the component minus the direct costs associated with completing the sale.</a:t>
            </a:r>
          </a:p>
          <a:p>
            <a:pPr lvl="2">
              <a:buFont typeface="+mj-lt"/>
              <a:buAutoNum type="arabicPeriod"/>
            </a:pPr>
            <a:r>
              <a:rPr lang="en-US" dirty="0"/>
              <a:t> These costs include legal fees, commissions, and other expenses directly related to the transaction.</a:t>
            </a:r>
          </a:p>
          <a:p>
            <a:endParaRPr lang="en-US" dirty="0"/>
          </a:p>
        </p:txBody>
      </p:sp>
    </p:spTree>
    <p:extLst>
      <p:ext uri="{BB962C8B-B14F-4D97-AF65-F5344CB8AC3E}">
        <p14:creationId xmlns:p14="http://schemas.microsoft.com/office/powerpoint/2010/main" val="2065912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360CB-91DD-395B-268A-C51B4F4F1E3A}"/>
              </a:ext>
            </a:extLst>
          </p:cNvPr>
          <p:cNvSpPr>
            <a:spLocks noGrp="1"/>
          </p:cNvSpPr>
          <p:nvPr>
            <p:ph type="title"/>
          </p:nvPr>
        </p:nvSpPr>
        <p:spPr>
          <a:xfrm>
            <a:off x="992372" y="-132576"/>
            <a:ext cx="10515600" cy="1325563"/>
          </a:xfrm>
        </p:spPr>
        <p:txBody>
          <a:bodyPr/>
          <a:lstStyle/>
          <a:p>
            <a:pPr algn="ctr"/>
            <a:r>
              <a:rPr lang="en-US" dirty="0"/>
              <a:t>Comprehensive Example</a:t>
            </a:r>
          </a:p>
        </p:txBody>
      </p:sp>
      <p:sp>
        <p:nvSpPr>
          <p:cNvPr id="3" name="Content Placeholder 2">
            <a:extLst>
              <a:ext uri="{FF2B5EF4-FFF2-40B4-BE49-F238E27FC236}">
                <a16:creationId xmlns:a16="http://schemas.microsoft.com/office/drawing/2014/main" id="{6C37DECE-2E42-0249-E059-C9F5467FF6F5}"/>
              </a:ext>
            </a:extLst>
          </p:cNvPr>
          <p:cNvSpPr>
            <a:spLocks noGrp="1"/>
          </p:cNvSpPr>
          <p:nvPr>
            <p:ph idx="1"/>
          </p:nvPr>
        </p:nvSpPr>
        <p:spPr>
          <a:xfrm>
            <a:off x="216195" y="1192987"/>
            <a:ext cx="8300484" cy="5165281"/>
          </a:xfrm>
        </p:spPr>
        <p:txBody>
          <a:bodyPr>
            <a:normAutofit fontScale="92500" lnSpcReduction="20000"/>
          </a:bodyPr>
          <a:lstStyle/>
          <a:p>
            <a:r>
              <a:rPr lang="en-US" dirty="0"/>
              <a:t>The cycling division of Fitness World has been losing money on a monthly basis. </a:t>
            </a:r>
          </a:p>
          <a:p>
            <a:r>
              <a:rPr lang="en-US" dirty="0"/>
              <a:t>The board of directors decides on March 31, Year 1, to dispose of the cycling division. </a:t>
            </a:r>
          </a:p>
          <a:p>
            <a:r>
              <a:rPr lang="en-US" dirty="0"/>
              <a:t>The carrying value (book value) of the cycling division on March 31, Year 1, is $5,000,000, and its fair value less costs to sell is $3,000,000. </a:t>
            </a:r>
          </a:p>
          <a:p>
            <a:r>
              <a:rPr lang="en-US" dirty="0"/>
              <a:t>After months of negotiations, the division's net assets are sold on August 31, Year 2, for $2,800,000. </a:t>
            </a:r>
          </a:p>
          <a:p>
            <a:r>
              <a:rPr lang="en-US" dirty="0"/>
              <a:t>The cycling division has continuing losses in Year 2 of $250,000 per month. </a:t>
            </a:r>
          </a:p>
          <a:p>
            <a:r>
              <a:rPr lang="en-US" dirty="0"/>
              <a:t>Fitness World's income tax rate is 21 percent for Years 1 and 2. Assume that Fitness World's income from continuing operations is $6,000,000 in Year 1 and $6,500,000 in Year 2.</a:t>
            </a:r>
          </a:p>
        </p:txBody>
      </p:sp>
      <p:sp>
        <p:nvSpPr>
          <p:cNvPr id="4" name="TextBox 23">
            <a:extLst>
              <a:ext uri="{FF2B5EF4-FFF2-40B4-BE49-F238E27FC236}">
                <a16:creationId xmlns:a16="http://schemas.microsoft.com/office/drawing/2014/main" id="{A80A9DD7-4D04-2E58-8D84-22B135CB4464}"/>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B3E46D3D-8650-52BC-7F5B-88793D0AA0B5}"/>
              </a:ext>
            </a:extLst>
          </p:cNvPr>
          <p:cNvPicPr>
            <a:picLocks noChangeAspect="1"/>
          </p:cNvPicPr>
          <p:nvPr/>
        </p:nvPicPr>
        <p:blipFill>
          <a:blip r:embed="rId2"/>
          <a:stretch>
            <a:fillRect/>
          </a:stretch>
        </p:blipFill>
        <p:spPr>
          <a:xfrm>
            <a:off x="0" y="6345666"/>
            <a:ext cx="2998817" cy="482040"/>
          </a:xfrm>
          <a:prstGeom prst="rect">
            <a:avLst/>
          </a:prstGeom>
        </p:spPr>
      </p:pic>
      <p:pic>
        <p:nvPicPr>
          <p:cNvPr id="7" name="Picture 6">
            <a:extLst>
              <a:ext uri="{FF2B5EF4-FFF2-40B4-BE49-F238E27FC236}">
                <a16:creationId xmlns:a16="http://schemas.microsoft.com/office/drawing/2014/main" id="{BF54824B-CAA1-69D0-F340-F591F8EEA44F}"/>
              </a:ext>
            </a:extLst>
          </p:cNvPr>
          <p:cNvPicPr>
            <a:picLocks noChangeAspect="1"/>
          </p:cNvPicPr>
          <p:nvPr/>
        </p:nvPicPr>
        <p:blipFill>
          <a:blip r:embed="rId3"/>
          <a:stretch>
            <a:fillRect/>
          </a:stretch>
        </p:blipFill>
        <p:spPr>
          <a:xfrm>
            <a:off x="8732874" y="1644358"/>
            <a:ext cx="3381423" cy="3569283"/>
          </a:xfrm>
          <a:prstGeom prst="rect">
            <a:avLst/>
          </a:prstGeom>
        </p:spPr>
      </p:pic>
    </p:spTree>
    <p:extLst>
      <p:ext uri="{BB962C8B-B14F-4D97-AF65-F5344CB8AC3E}">
        <p14:creationId xmlns:p14="http://schemas.microsoft.com/office/powerpoint/2010/main" val="381817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319A7-1CC2-8528-1C44-53FBE5437087}"/>
              </a:ext>
            </a:extLst>
          </p:cNvPr>
          <p:cNvSpPr>
            <a:spLocks noGrp="1"/>
          </p:cNvSpPr>
          <p:nvPr>
            <p:ph type="title"/>
          </p:nvPr>
        </p:nvSpPr>
        <p:spPr/>
        <p:txBody>
          <a:bodyPr/>
          <a:lstStyle/>
          <a:p>
            <a:pPr algn="ctr"/>
            <a:r>
              <a:rPr lang="en-US" b="1" dirty="0"/>
              <a:t>Reporting for Year 1</a:t>
            </a:r>
            <a:br>
              <a:rPr lang="en-US" dirty="0"/>
            </a:br>
            <a:endParaRPr lang="en-US" dirty="0"/>
          </a:p>
        </p:txBody>
      </p:sp>
      <p:sp>
        <p:nvSpPr>
          <p:cNvPr id="3" name="Content Placeholder 2">
            <a:extLst>
              <a:ext uri="{FF2B5EF4-FFF2-40B4-BE49-F238E27FC236}">
                <a16:creationId xmlns:a16="http://schemas.microsoft.com/office/drawing/2014/main" id="{D7EB89CC-3F20-113E-D612-E5228A53B0DF}"/>
              </a:ext>
            </a:extLst>
          </p:cNvPr>
          <p:cNvSpPr>
            <a:spLocks noGrp="1"/>
          </p:cNvSpPr>
          <p:nvPr>
            <p:ph idx="1"/>
          </p:nvPr>
        </p:nvSpPr>
        <p:spPr>
          <a:xfrm>
            <a:off x="4251252" y="1524517"/>
            <a:ext cx="8084288" cy="4351338"/>
          </a:xfrm>
        </p:spPr>
        <p:txBody>
          <a:bodyPr>
            <a:normAutofit fontScale="85000" lnSpcReduction="20000"/>
          </a:bodyPr>
          <a:lstStyle/>
          <a:p>
            <a:r>
              <a:rPr lang="en-US" dirty="0"/>
              <a:t>The cycling division was not disposed of until Year 2 and would be reported as held for sale in the Year 1 financial statements. </a:t>
            </a:r>
          </a:p>
          <a:p>
            <a:r>
              <a:rPr lang="en-US" dirty="0"/>
              <a:t>The continuing loss from the cycling division would be included in discontinued operations in Year 1.</a:t>
            </a:r>
          </a:p>
          <a:p>
            <a:pPr>
              <a:buFont typeface="Arial" panose="020B0604020202020204" pitchFamily="34" charset="0"/>
              <a:buChar char="•"/>
            </a:pPr>
            <a:r>
              <a:rPr lang="en-US" b="1" dirty="0"/>
              <a:t>Loss from operations </a:t>
            </a:r>
            <a:r>
              <a:rPr lang="en-US" dirty="0"/>
              <a:t>= $18,000,000 - ($12,000,000 + 200,000 + $1,200,000+ $1,500,000 + $1,800,000 + $3,000,000 + $1,200,000) = (2,900,000)</a:t>
            </a:r>
          </a:p>
          <a:p>
            <a:pPr>
              <a:buFont typeface="Arial" panose="020B0604020202020204" pitchFamily="34" charset="0"/>
              <a:buChar char="•"/>
            </a:pPr>
            <a:r>
              <a:rPr lang="en-US" dirty="0"/>
              <a:t>Loss from operations, net of tax = ($2,900,000) × (1 - 21%) = </a:t>
            </a:r>
            <a:r>
              <a:rPr lang="en-US" dirty="0">
                <a:highlight>
                  <a:srgbClr val="FFFF00"/>
                </a:highlight>
              </a:rPr>
              <a:t>($2,291,000).</a:t>
            </a:r>
          </a:p>
          <a:p>
            <a:pPr>
              <a:buFont typeface="Arial" panose="020B0604020202020204" pitchFamily="34" charset="0"/>
              <a:buChar char="•"/>
            </a:pPr>
            <a:r>
              <a:rPr lang="en-US" b="1" dirty="0"/>
              <a:t>Impairment loss </a:t>
            </a:r>
            <a:r>
              <a:rPr lang="en-US" dirty="0"/>
              <a:t>= $3,000,000 - $5,000,000 = ($2,000,000).</a:t>
            </a:r>
          </a:p>
          <a:p>
            <a:pPr>
              <a:buFont typeface="Arial" panose="020B0604020202020204" pitchFamily="34" charset="0"/>
              <a:buChar char="•"/>
            </a:pPr>
            <a:r>
              <a:rPr lang="en-US" dirty="0"/>
              <a:t>Impairment loss, net of tax = ($2,000,000) × (1 - 21%) = </a:t>
            </a:r>
            <a:r>
              <a:rPr lang="en-US" dirty="0">
                <a:highlight>
                  <a:srgbClr val="FFFF00"/>
                </a:highlight>
              </a:rPr>
              <a:t>($1,580,000).</a:t>
            </a:r>
          </a:p>
          <a:p>
            <a:endParaRPr lang="en-US" dirty="0"/>
          </a:p>
        </p:txBody>
      </p:sp>
      <p:graphicFrame>
        <p:nvGraphicFramePr>
          <p:cNvPr id="4" name="Table 3">
            <a:extLst>
              <a:ext uri="{FF2B5EF4-FFF2-40B4-BE49-F238E27FC236}">
                <a16:creationId xmlns:a16="http://schemas.microsoft.com/office/drawing/2014/main" id="{4108043C-C5E8-EAC6-4064-D33169F234BB}"/>
              </a:ext>
            </a:extLst>
          </p:cNvPr>
          <p:cNvGraphicFramePr>
            <a:graphicFrameLocks noGrp="1"/>
          </p:cNvGraphicFramePr>
          <p:nvPr>
            <p:extLst>
              <p:ext uri="{D42A27DB-BD31-4B8C-83A1-F6EECF244321}">
                <p14:modId xmlns:p14="http://schemas.microsoft.com/office/powerpoint/2010/main" val="345832511"/>
              </p:ext>
            </p:extLst>
          </p:nvPr>
        </p:nvGraphicFramePr>
        <p:xfrm>
          <a:off x="85061" y="1594884"/>
          <a:ext cx="4215809" cy="4114799"/>
        </p:xfrm>
        <a:graphic>
          <a:graphicData uri="http://schemas.openxmlformats.org/drawingml/2006/table">
            <a:tbl>
              <a:tblPr>
                <a:tableStyleId>{5C22544A-7EE6-4342-B048-85BDC9FD1C3A}</a:tableStyleId>
              </a:tblPr>
              <a:tblGrid>
                <a:gridCol w="1432968">
                  <a:extLst>
                    <a:ext uri="{9D8B030D-6E8A-4147-A177-3AD203B41FA5}">
                      <a16:colId xmlns:a16="http://schemas.microsoft.com/office/drawing/2014/main" val="1271432103"/>
                    </a:ext>
                  </a:extLst>
                </a:gridCol>
                <a:gridCol w="2782841">
                  <a:extLst>
                    <a:ext uri="{9D8B030D-6E8A-4147-A177-3AD203B41FA5}">
                      <a16:colId xmlns:a16="http://schemas.microsoft.com/office/drawing/2014/main" val="4067687757"/>
                    </a:ext>
                  </a:extLst>
                </a:gridCol>
              </a:tblGrid>
              <a:tr h="756862">
                <a:tc>
                  <a:txBody>
                    <a:bodyPr/>
                    <a:lstStyle/>
                    <a:p>
                      <a:pPr algn="ctr" fontAlgn="ctr"/>
                      <a:endParaRPr lang="en-US" sz="1400" b="1" i="0" u="none" strike="noStrike" dirty="0">
                        <a:solidFill>
                          <a:srgbClr val="000000"/>
                        </a:solidFill>
                        <a:effectLst/>
                        <a:latin typeface="Aptos Narrow" panose="020B0004020202020204" pitchFamily="34" charset="0"/>
                      </a:endParaRPr>
                    </a:p>
                  </a:txBody>
                  <a:tcPr marL="4763" marR="4763" marT="4763" marB="0" anchor="ctr"/>
                </a:tc>
                <a:tc>
                  <a:txBody>
                    <a:bodyPr/>
                    <a:lstStyle/>
                    <a:p>
                      <a:pPr algn="ctr" fontAlgn="ctr"/>
                      <a:r>
                        <a:rPr lang="en-US" sz="1400" u="none" strike="noStrike" dirty="0">
                          <a:effectLst/>
                        </a:rPr>
                        <a:t>Cycling Division</a:t>
                      </a:r>
                      <a:endParaRPr lang="en-US" sz="1400" b="1" i="0" u="none" strike="noStrike" dirty="0">
                        <a:solidFill>
                          <a:srgbClr val="000000"/>
                        </a:solidFill>
                        <a:effectLst/>
                        <a:latin typeface="Aptos Narrow" panose="020B0004020202020204" pitchFamily="34" charset="0"/>
                      </a:endParaRPr>
                    </a:p>
                  </a:txBody>
                  <a:tcPr marL="4763" marR="4763" marT="4763" marB="0" anchor="ctr"/>
                </a:tc>
                <a:extLst>
                  <a:ext uri="{0D108BD9-81ED-4DB2-BD59-A6C34878D82A}">
                    <a16:rowId xmlns:a16="http://schemas.microsoft.com/office/drawing/2014/main" val="1363475700"/>
                  </a:ext>
                </a:extLst>
              </a:tr>
              <a:tr h="241768">
                <a:tc>
                  <a:txBody>
                    <a:bodyPr/>
                    <a:lstStyle/>
                    <a:p>
                      <a:pPr algn="l" fontAlgn="ctr"/>
                      <a:r>
                        <a:rPr lang="en-US" sz="1400" u="none" strike="noStrike">
                          <a:effectLst/>
                        </a:rPr>
                        <a:t>Sales revenue</a:t>
                      </a:r>
                      <a:endParaRPr lang="en-US" sz="1400" b="0" i="0" u="none" strike="noStrike">
                        <a:solidFill>
                          <a:srgbClr val="000000"/>
                        </a:solidFill>
                        <a:effectLst/>
                        <a:latin typeface="Aptos Narrow" panose="020B0004020202020204" pitchFamily="34" charset="0"/>
                      </a:endParaRPr>
                    </a:p>
                  </a:txBody>
                  <a:tcPr marL="4763" marR="4763" marT="4763" marB="0" anchor="ctr"/>
                </a:tc>
                <a:tc>
                  <a:txBody>
                    <a:bodyPr/>
                    <a:lstStyle/>
                    <a:p>
                      <a:pPr algn="r" fontAlgn="ctr"/>
                      <a:r>
                        <a:rPr lang="en-US" sz="1400" u="none" strike="noStrike" dirty="0">
                          <a:effectLst/>
                        </a:rPr>
                        <a:t>18,000,000 </a:t>
                      </a:r>
                      <a:endParaRPr lang="en-US" sz="1400" b="0" i="0" u="none" strike="noStrike" dirty="0">
                        <a:solidFill>
                          <a:srgbClr val="000000"/>
                        </a:solidFill>
                        <a:effectLst/>
                        <a:latin typeface="Aptos Narrow" panose="020B0004020202020204" pitchFamily="34" charset="0"/>
                      </a:endParaRPr>
                    </a:p>
                  </a:txBody>
                  <a:tcPr marL="4763" marR="4763" marT="4763" marB="0" anchor="ctr"/>
                </a:tc>
                <a:extLst>
                  <a:ext uri="{0D108BD9-81ED-4DB2-BD59-A6C34878D82A}">
                    <a16:rowId xmlns:a16="http://schemas.microsoft.com/office/drawing/2014/main" val="3394969570"/>
                  </a:ext>
                </a:extLst>
              </a:tr>
              <a:tr h="478173">
                <a:tc>
                  <a:txBody>
                    <a:bodyPr/>
                    <a:lstStyle/>
                    <a:p>
                      <a:pPr algn="l" fontAlgn="ctr"/>
                      <a:r>
                        <a:rPr lang="en-US" sz="1400" u="none" strike="noStrike" dirty="0">
                          <a:effectLst/>
                        </a:rPr>
                        <a:t>Cost of goods sold</a:t>
                      </a:r>
                      <a:endParaRPr lang="en-US" sz="1400" b="0" i="0" u="none" strike="noStrike" dirty="0">
                        <a:solidFill>
                          <a:srgbClr val="000000"/>
                        </a:solidFill>
                        <a:effectLst/>
                        <a:latin typeface="Aptos Narrow" panose="020B0004020202020204" pitchFamily="34" charset="0"/>
                      </a:endParaRPr>
                    </a:p>
                  </a:txBody>
                  <a:tcPr marL="4763" marR="4763" marT="4763" marB="0" anchor="ctr"/>
                </a:tc>
                <a:tc>
                  <a:txBody>
                    <a:bodyPr/>
                    <a:lstStyle/>
                    <a:p>
                      <a:pPr algn="r" fontAlgn="ctr"/>
                      <a:r>
                        <a:rPr lang="en-US" sz="1400" u="none" strike="noStrike" dirty="0">
                          <a:effectLst/>
                        </a:rPr>
                        <a:t>12,000,000 </a:t>
                      </a:r>
                      <a:endParaRPr lang="en-US" sz="1400" b="0" i="0" u="none" strike="noStrike" dirty="0">
                        <a:solidFill>
                          <a:srgbClr val="000000"/>
                        </a:solidFill>
                        <a:effectLst/>
                        <a:latin typeface="Aptos Narrow" panose="020B0004020202020204" pitchFamily="34" charset="0"/>
                      </a:endParaRPr>
                    </a:p>
                  </a:txBody>
                  <a:tcPr marL="4763" marR="4763" marT="4763" marB="0" anchor="ctr"/>
                </a:tc>
                <a:extLst>
                  <a:ext uri="{0D108BD9-81ED-4DB2-BD59-A6C34878D82A}">
                    <a16:rowId xmlns:a16="http://schemas.microsoft.com/office/drawing/2014/main" val="3429330355"/>
                  </a:ext>
                </a:extLst>
              </a:tr>
              <a:tr h="241768">
                <a:tc>
                  <a:txBody>
                    <a:bodyPr/>
                    <a:lstStyle/>
                    <a:p>
                      <a:pPr algn="l" fontAlgn="ctr"/>
                      <a:r>
                        <a:rPr lang="en-US" sz="1400" u="none" strike="noStrike">
                          <a:effectLst/>
                        </a:rPr>
                        <a:t>Freight out</a:t>
                      </a:r>
                      <a:endParaRPr lang="en-US" sz="1400" b="0" i="0" u="none" strike="noStrike">
                        <a:solidFill>
                          <a:srgbClr val="000000"/>
                        </a:solidFill>
                        <a:effectLst/>
                        <a:latin typeface="Aptos Narrow" panose="020B0004020202020204" pitchFamily="34" charset="0"/>
                      </a:endParaRPr>
                    </a:p>
                  </a:txBody>
                  <a:tcPr marL="4763" marR="4763" marT="4763" marB="0" anchor="ctr"/>
                </a:tc>
                <a:tc>
                  <a:txBody>
                    <a:bodyPr/>
                    <a:lstStyle/>
                    <a:p>
                      <a:pPr algn="r" fontAlgn="ctr"/>
                      <a:r>
                        <a:rPr lang="en-US" sz="1400" u="none" strike="noStrike" dirty="0">
                          <a:effectLst/>
                        </a:rPr>
                        <a:t>200,000 </a:t>
                      </a:r>
                      <a:endParaRPr lang="en-US" sz="1400" b="0" i="0" u="none" strike="noStrike" dirty="0">
                        <a:solidFill>
                          <a:srgbClr val="000000"/>
                        </a:solidFill>
                        <a:effectLst/>
                        <a:latin typeface="Aptos Narrow" panose="020B0004020202020204" pitchFamily="34" charset="0"/>
                      </a:endParaRPr>
                    </a:p>
                  </a:txBody>
                  <a:tcPr marL="4763" marR="4763" marT="4763" marB="0" anchor="ctr"/>
                </a:tc>
                <a:extLst>
                  <a:ext uri="{0D108BD9-81ED-4DB2-BD59-A6C34878D82A}">
                    <a16:rowId xmlns:a16="http://schemas.microsoft.com/office/drawing/2014/main" val="55681073"/>
                  </a:ext>
                </a:extLst>
              </a:tr>
              <a:tr h="241768">
                <a:tc>
                  <a:txBody>
                    <a:bodyPr/>
                    <a:lstStyle/>
                    <a:p>
                      <a:pPr algn="l" fontAlgn="ctr"/>
                      <a:r>
                        <a:rPr lang="en-US" sz="1400" u="none" strike="noStrike">
                          <a:effectLst/>
                        </a:rPr>
                        <a:t>Commissions</a:t>
                      </a:r>
                      <a:endParaRPr lang="en-US" sz="1400" b="0" i="0" u="none" strike="noStrike">
                        <a:solidFill>
                          <a:srgbClr val="000000"/>
                        </a:solidFill>
                        <a:effectLst/>
                        <a:latin typeface="Aptos Narrow" panose="020B0004020202020204" pitchFamily="34" charset="0"/>
                      </a:endParaRPr>
                    </a:p>
                  </a:txBody>
                  <a:tcPr marL="4763" marR="4763" marT="4763" marB="0" anchor="ctr"/>
                </a:tc>
                <a:tc>
                  <a:txBody>
                    <a:bodyPr/>
                    <a:lstStyle/>
                    <a:p>
                      <a:pPr algn="r" fontAlgn="ctr"/>
                      <a:r>
                        <a:rPr lang="en-US" sz="1400" u="none" strike="noStrike">
                          <a:effectLst/>
                        </a:rPr>
                        <a:t>1,200,000 </a:t>
                      </a:r>
                      <a:endParaRPr lang="en-US" sz="1400" b="0" i="0" u="none" strike="noStrike">
                        <a:solidFill>
                          <a:srgbClr val="000000"/>
                        </a:solidFill>
                        <a:effectLst/>
                        <a:latin typeface="Aptos Narrow" panose="020B0004020202020204" pitchFamily="34" charset="0"/>
                      </a:endParaRPr>
                    </a:p>
                  </a:txBody>
                  <a:tcPr marL="4763" marR="4763" marT="4763" marB="0" anchor="ctr"/>
                </a:tc>
                <a:extLst>
                  <a:ext uri="{0D108BD9-81ED-4DB2-BD59-A6C34878D82A}">
                    <a16:rowId xmlns:a16="http://schemas.microsoft.com/office/drawing/2014/main" val="2187739925"/>
                  </a:ext>
                </a:extLst>
              </a:tr>
              <a:tr h="241768">
                <a:tc>
                  <a:txBody>
                    <a:bodyPr/>
                    <a:lstStyle/>
                    <a:p>
                      <a:pPr algn="l" fontAlgn="ctr"/>
                      <a:r>
                        <a:rPr lang="en-US" sz="1400" u="none" strike="noStrike">
                          <a:effectLst/>
                        </a:rPr>
                        <a:t>Advertising</a:t>
                      </a:r>
                      <a:endParaRPr lang="en-US" sz="1400" b="0" i="0" u="none" strike="noStrike">
                        <a:solidFill>
                          <a:srgbClr val="000000"/>
                        </a:solidFill>
                        <a:effectLst/>
                        <a:latin typeface="Aptos Narrow" panose="020B0004020202020204" pitchFamily="34" charset="0"/>
                      </a:endParaRPr>
                    </a:p>
                  </a:txBody>
                  <a:tcPr marL="4763" marR="4763" marT="4763" marB="0" anchor="ctr"/>
                </a:tc>
                <a:tc>
                  <a:txBody>
                    <a:bodyPr/>
                    <a:lstStyle/>
                    <a:p>
                      <a:pPr algn="r" fontAlgn="ctr"/>
                      <a:r>
                        <a:rPr lang="en-US" sz="1400" u="none" strike="noStrike">
                          <a:effectLst/>
                        </a:rPr>
                        <a:t>1,500,000 </a:t>
                      </a:r>
                      <a:endParaRPr lang="en-US" sz="1400" b="0" i="0" u="none" strike="noStrike">
                        <a:solidFill>
                          <a:srgbClr val="000000"/>
                        </a:solidFill>
                        <a:effectLst/>
                        <a:latin typeface="Aptos Narrow" panose="020B0004020202020204" pitchFamily="34" charset="0"/>
                      </a:endParaRPr>
                    </a:p>
                  </a:txBody>
                  <a:tcPr marL="4763" marR="4763" marT="4763" marB="0" anchor="ctr"/>
                </a:tc>
                <a:extLst>
                  <a:ext uri="{0D108BD9-81ED-4DB2-BD59-A6C34878D82A}">
                    <a16:rowId xmlns:a16="http://schemas.microsoft.com/office/drawing/2014/main" val="3005764203"/>
                  </a:ext>
                </a:extLst>
              </a:tr>
              <a:tr h="478173">
                <a:tc>
                  <a:txBody>
                    <a:bodyPr/>
                    <a:lstStyle/>
                    <a:p>
                      <a:pPr algn="l" fontAlgn="ctr"/>
                      <a:r>
                        <a:rPr lang="en-US" sz="1400" u="none" strike="noStrike">
                          <a:effectLst/>
                        </a:rPr>
                        <a:t>Insurance expense</a:t>
                      </a:r>
                      <a:endParaRPr lang="en-US" sz="1400" b="0" i="0" u="none" strike="noStrike">
                        <a:solidFill>
                          <a:srgbClr val="000000"/>
                        </a:solidFill>
                        <a:effectLst/>
                        <a:latin typeface="Aptos Narrow" panose="020B0004020202020204" pitchFamily="34" charset="0"/>
                      </a:endParaRPr>
                    </a:p>
                  </a:txBody>
                  <a:tcPr marL="4763" marR="4763" marT="4763" marB="0" anchor="ctr"/>
                </a:tc>
                <a:tc>
                  <a:txBody>
                    <a:bodyPr/>
                    <a:lstStyle/>
                    <a:p>
                      <a:pPr algn="r" fontAlgn="ctr"/>
                      <a:r>
                        <a:rPr lang="en-US" sz="1400" u="none" strike="noStrike" dirty="0">
                          <a:effectLst/>
                        </a:rPr>
                        <a:t>1,800,000 </a:t>
                      </a:r>
                      <a:endParaRPr lang="en-US" sz="1400" b="0" i="0" u="none" strike="noStrike" dirty="0">
                        <a:solidFill>
                          <a:srgbClr val="000000"/>
                        </a:solidFill>
                        <a:effectLst/>
                        <a:latin typeface="Aptos Narrow" panose="020B0004020202020204" pitchFamily="34" charset="0"/>
                      </a:endParaRPr>
                    </a:p>
                  </a:txBody>
                  <a:tcPr marL="4763" marR="4763" marT="4763" marB="0" anchor="ctr"/>
                </a:tc>
                <a:extLst>
                  <a:ext uri="{0D108BD9-81ED-4DB2-BD59-A6C34878D82A}">
                    <a16:rowId xmlns:a16="http://schemas.microsoft.com/office/drawing/2014/main" val="150354388"/>
                  </a:ext>
                </a:extLst>
              </a:tr>
              <a:tr h="478173">
                <a:tc>
                  <a:txBody>
                    <a:bodyPr/>
                    <a:lstStyle/>
                    <a:p>
                      <a:pPr algn="l" fontAlgn="ctr"/>
                      <a:r>
                        <a:rPr lang="en-US" sz="1400" u="none" strike="noStrike">
                          <a:effectLst/>
                        </a:rPr>
                        <a:t>Salaries expense</a:t>
                      </a:r>
                      <a:endParaRPr lang="en-US" sz="1400" b="0" i="0" u="none" strike="noStrike">
                        <a:solidFill>
                          <a:srgbClr val="000000"/>
                        </a:solidFill>
                        <a:effectLst/>
                        <a:latin typeface="Aptos Narrow" panose="020B0004020202020204" pitchFamily="34" charset="0"/>
                      </a:endParaRPr>
                    </a:p>
                  </a:txBody>
                  <a:tcPr marL="4763" marR="4763" marT="4763" marB="0" anchor="ctr"/>
                </a:tc>
                <a:tc>
                  <a:txBody>
                    <a:bodyPr/>
                    <a:lstStyle/>
                    <a:p>
                      <a:pPr algn="r" fontAlgn="ctr"/>
                      <a:r>
                        <a:rPr lang="en-US" sz="1400" u="none" strike="noStrike" dirty="0">
                          <a:effectLst/>
                        </a:rPr>
                        <a:t>3,000,000 </a:t>
                      </a:r>
                      <a:endParaRPr lang="en-US" sz="1400" b="0" i="0" u="none" strike="noStrike" dirty="0">
                        <a:solidFill>
                          <a:srgbClr val="000000"/>
                        </a:solidFill>
                        <a:effectLst/>
                        <a:latin typeface="Aptos Narrow" panose="020B0004020202020204" pitchFamily="34" charset="0"/>
                      </a:endParaRPr>
                    </a:p>
                  </a:txBody>
                  <a:tcPr marL="4763" marR="4763" marT="4763" marB="0" anchor="ctr"/>
                </a:tc>
                <a:extLst>
                  <a:ext uri="{0D108BD9-81ED-4DB2-BD59-A6C34878D82A}">
                    <a16:rowId xmlns:a16="http://schemas.microsoft.com/office/drawing/2014/main" val="1243316916"/>
                  </a:ext>
                </a:extLst>
              </a:tr>
              <a:tr h="478173">
                <a:tc>
                  <a:txBody>
                    <a:bodyPr/>
                    <a:lstStyle/>
                    <a:p>
                      <a:pPr algn="l" fontAlgn="ctr"/>
                      <a:r>
                        <a:rPr lang="en-US" sz="1400" u="none" strike="noStrike">
                          <a:effectLst/>
                        </a:rPr>
                        <a:t>Depreciation expense</a:t>
                      </a:r>
                      <a:endParaRPr lang="en-US" sz="1400" b="0" i="0" u="none" strike="noStrike">
                        <a:solidFill>
                          <a:srgbClr val="000000"/>
                        </a:solidFill>
                        <a:effectLst/>
                        <a:latin typeface="Aptos Narrow" panose="020B0004020202020204" pitchFamily="34" charset="0"/>
                      </a:endParaRPr>
                    </a:p>
                  </a:txBody>
                  <a:tcPr marL="4763" marR="4763" marT="4763" marB="0" anchor="ctr"/>
                </a:tc>
                <a:tc>
                  <a:txBody>
                    <a:bodyPr/>
                    <a:lstStyle/>
                    <a:p>
                      <a:pPr algn="r" fontAlgn="ctr"/>
                      <a:r>
                        <a:rPr lang="en-US" sz="1400" u="none" strike="noStrike" dirty="0">
                          <a:effectLst/>
                        </a:rPr>
                        <a:t>1,200,000 </a:t>
                      </a:r>
                      <a:endParaRPr lang="en-US" sz="1400" b="0" i="0" u="none" strike="noStrike" dirty="0">
                        <a:solidFill>
                          <a:srgbClr val="000000"/>
                        </a:solidFill>
                        <a:effectLst/>
                        <a:latin typeface="Aptos Narrow" panose="020B0004020202020204" pitchFamily="34" charset="0"/>
                      </a:endParaRPr>
                    </a:p>
                  </a:txBody>
                  <a:tcPr marL="4763" marR="4763" marT="4763" marB="0" anchor="ctr"/>
                </a:tc>
                <a:extLst>
                  <a:ext uri="{0D108BD9-81ED-4DB2-BD59-A6C34878D82A}">
                    <a16:rowId xmlns:a16="http://schemas.microsoft.com/office/drawing/2014/main" val="3989822970"/>
                  </a:ext>
                </a:extLst>
              </a:tr>
              <a:tr h="478173">
                <a:tc>
                  <a:txBody>
                    <a:bodyPr/>
                    <a:lstStyle/>
                    <a:p>
                      <a:pPr algn="l" fontAlgn="ctr"/>
                      <a:r>
                        <a:rPr lang="en-US" sz="1400" u="none" strike="noStrike">
                          <a:effectLst/>
                          <a:highlight>
                            <a:srgbClr val="FFFF00"/>
                          </a:highlight>
                        </a:rPr>
                        <a:t>Impairment loss</a:t>
                      </a:r>
                      <a:endParaRPr lang="en-US" sz="1400" b="0" i="0" u="none" strike="noStrike">
                        <a:solidFill>
                          <a:srgbClr val="000000"/>
                        </a:solidFill>
                        <a:effectLst/>
                        <a:highlight>
                          <a:srgbClr val="FFFF00"/>
                        </a:highlight>
                        <a:latin typeface="Aptos Narrow" panose="020B0004020202020204" pitchFamily="34" charset="0"/>
                      </a:endParaRPr>
                    </a:p>
                  </a:txBody>
                  <a:tcPr marL="4763" marR="4763" marT="4763" marB="0" anchor="ctr"/>
                </a:tc>
                <a:tc>
                  <a:txBody>
                    <a:bodyPr/>
                    <a:lstStyle/>
                    <a:p>
                      <a:pPr algn="r" fontAlgn="ctr"/>
                      <a:r>
                        <a:rPr lang="en-US" sz="1400" u="none" strike="noStrike" dirty="0">
                          <a:effectLst/>
                          <a:highlight>
                            <a:srgbClr val="FFFF00"/>
                          </a:highlight>
                        </a:rPr>
                        <a:t>2,000,000 </a:t>
                      </a:r>
                      <a:endParaRPr lang="en-US" sz="1400" b="0" i="0" u="none" strike="noStrike" dirty="0">
                        <a:solidFill>
                          <a:srgbClr val="000000"/>
                        </a:solidFill>
                        <a:effectLst/>
                        <a:highlight>
                          <a:srgbClr val="FFFF00"/>
                        </a:highlight>
                        <a:latin typeface="Aptos Narrow" panose="020B0004020202020204" pitchFamily="34" charset="0"/>
                      </a:endParaRPr>
                    </a:p>
                  </a:txBody>
                  <a:tcPr marL="4763" marR="4763" marT="4763" marB="0" anchor="ctr"/>
                </a:tc>
                <a:extLst>
                  <a:ext uri="{0D108BD9-81ED-4DB2-BD59-A6C34878D82A}">
                    <a16:rowId xmlns:a16="http://schemas.microsoft.com/office/drawing/2014/main" val="1616378013"/>
                  </a:ext>
                </a:extLst>
              </a:tr>
            </a:tbl>
          </a:graphicData>
        </a:graphic>
      </p:graphicFrame>
      <p:sp>
        <p:nvSpPr>
          <p:cNvPr id="5" name="TextBox 23">
            <a:extLst>
              <a:ext uri="{FF2B5EF4-FFF2-40B4-BE49-F238E27FC236}">
                <a16:creationId xmlns:a16="http://schemas.microsoft.com/office/drawing/2014/main" id="{81C8C467-55D1-7FE9-4600-69E45278D00C}"/>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4E95D658-B323-E2A2-DE7B-094BD31448D3}"/>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3980833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6565A-A867-630B-7819-D516736044C5}"/>
              </a:ext>
            </a:extLst>
          </p:cNvPr>
          <p:cNvSpPr>
            <a:spLocks noGrp="1"/>
          </p:cNvSpPr>
          <p:nvPr>
            <p:ph type="title"/>
          </p:nvPr>
        </p:nvSpPr>
        <p:spPr/>
        <p:txBody>
          <a:bodyPr/>
          <a:lstStyle/>
          <a:p>
            <a:pPr algn="ctr"/>
            <a:r>
              <a:rPr lang="en-US" dirty="0"/>
              <a:t>Balance presentation Year 1</a:t>
            </a:r>
          </a:p>
        </p:txBody>
      </p:sp>
      <p:sp>
        <p:nvSpPr>
          <p:cNvPr id="3" name="Content Placeholder 2">
            <a:extLst>
              <a:ext uri="{FF2B5EF4-FFF2-40B4-BE49-F238E27FC236}">
                <a16:creationId xmlns:a16="http://schemas.microsoft.com/office/drawing/2014/main" id="{3F9A0D7D-5ACB-5E2D-3FF2-ACE928192E2C}"/>
              </a:ext>
            </a:extLst>
          </p:cNvPr>
          <p:cNvSpPr>
            <a:spLocks noGrp="1"/>
          </p:cNvSpPr>
          <p:nvPr>
            <p:ph idx="1"/>
          </p:nvPr>
        </p:nvSpPr>
        <p:spPr/>
        <p:txBody>
          <a:bodyPr/>
          <a:lstStyle/>
          <a:p>
            <a:r>
              <a:rPr lang="en-US" dirty="0"/>
              <a:t>Income from continuing operations                                      $6,000,000</a:t>
            </a:r>
          </a:p>
          <a:p>
            <a:r>
              <a:rPr lang="en-US" b="1" dirty="0"/>
              <a:t>Discontinued operations:</a:t>
            </a:r>
          </a:p>
          <a:p>
            <a:pPr lvl="1"/>
            <a:r>
              <a:rPr lang="en-US" dirty="0"/>
              <a:t> Loss from operations of discontinued component, net of tax (2,291,000)</a:t>
            </a:r>
          </a:p>
          <a:p>
            <a:pPr lvl="1"/>
            <a:r>
              <a:rPr lang="en-US" dirty="0"/>
              <a:t> Loss from impairment of discontinued operations, net of tax (1,580,000)</a:t>
            </a:r>
          </a:p>
          <a:p>
            <a:pPr lvl="1"/>
            <a:r>
              <a:rPr lang="en-US" dirty="0"/>
              <a:t>Net income                                                                                                        $2,129,000</a:t>
            </a:r>
          </a:p>
          <a:p>
            <a:endParaRPr lang="en-US" dirty="0"/>
          </a:p>
        </p:txBody>
      </p:sp>
      <p:sp>
        <p:nvSpPr>
          <p:cNvPr id="4" name="TextBox 23">
            <a:extLst>
              <a:ext uri="{FF2B5EF4-FFF2-40B4-BE49-F238E27FC236}">
                <a16:creationId xmlns:a16="http://schemas.microsoft.com/office/drawing/2014/main" id="{CED31C1E-D4CC-85E4-E5CB-3100DBCC2839}"/>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B3D293E4-4FE8-217D-2B6A-9B0B7789F964}"/>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2489720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B5F70-65F1-4808-0306-0513E89874FE}"/>
              </a:ext>
            </a:extLst>
          </p:cNvPr>
          <p:cNvSpPr>
            <a:spLocks noGrp="1"/>
          </p:cNvSpPr>
          <p:nvPr>
            <p:ph type="title"/>
          </p:nvPr>
        </p:nvSpPr>
        <p:spPr/>
        <p:txBody>
          <a:bodyPr/>
          <a:lstStyle/>
          <a:p>
            <a:pPr algn="ctr"/>
            <a:r>
              <a:rPr lang="en-US" b="1" dirty="0"/>
              <a:t>Reporting for Year 2</a:t>
            </a:r>
            <a:br>
              <a:rPr lang="en-US" dirty="0"/>
            </a:br>
            <a:endParaRPr lang="en-US" dirty="0"/>
          </a:p>
        </p:txBody>
      </p:sp>
      <p:sp>
        <p:nvSpPr>
          <p:cNvPr id="3" name="Content Placeholder 2">
            <a:extLst>
              <a:ext uri="{FF2B5EF4-FFF2-40B4-BE49-F238E27FC236}">
                <a16:creationId xmlns:a16="http://schemas.microsoft.com/office/drawing/2014/main" id="{6B8F394E-BFD5-9F56-5763-C6D820B3FC10}"/>
              </a:ext>
            </a:extLst>
          </p:cNvPr>
          <p:cNvSpPr>
            <a:spLocks noGrp="1"/>
          </p:cNvSpPr>
          <p:nvPr>
            <p:ph idx="1"/>
          </p:nvPr>
        </p:nvSpPr>
        <p:spPr/>
        <p:txBody>
          <a:bodyPr>
            <a:normAutofit/>
          </a:bodyPr>
          <a:lstStyle/>
          <a:p>
            <a:r>
              <a:rPr lang="en-US" dirty="0"/>
              <a:t>In Year 2, discontinued operations would include the continuing losses incurred before the sale and the loss on disposal.</a:t>
            </a:r>
          </a:p>
          <a:p>
            <a:pPr>
              <a:buFont typeface="Arial" panose="020B0604020202020204" pitchFamily="34" charset="0"/>
              <a:buChar char="•"/>
            </a:pPr>
            <a:r>
              <a:rPr lang="en-US" dirty="0"/>
              <a:t>Loss from operations (Jan 1 - Aug 31) = ($250,000) × 8 = ($2,000,000).</a:t>
            </a:r>
          </a:p>
          <a:p>
            <a:pPr>
              <a:buFont typeface="Arial" panose="020B0604020202020204" pitchFamily="34" charset="0"/>
              <a:buChar char="•"/>
            </a:pPr>
            <a:r>
              <a:rPr lang="en-US" dirty="0"/>
              <a:t>Loss from operations, net of tax = ($2,000,000) × (1 - 21%) = </a:t>
            </a:r>
            <a:r>
              <a:rPr lang="en-US" b="1" dirty="0">
                <a:highlight>
                  <a:srgbClr val="FFFF00"/>
                </a:highlight>
              </a:rPr>
              <a:t>($1,580,000).</a:t>
            </a:r>
          </a:p>
          <a:p>
            <a:pPr>
              <a:buFont typeface="Arial" panose="020B0604020202020204" pitchFamily="34" charset="0"/>
              <a:buChar char="•"/>
            </a:pPr>
            <a:r>
              <a:rPr lang="en-US" dirty="0"/>
              <a:t>Loss on disposal = $2,800,000 - $3,000,000 = ($200,000).</a:t>
            </a:r>
          </a:p>
          <a:p>
            <a:pPr>
              <a:buFont typeface="Arial" panose="020B0604020202020204" pitchFamily="34" charset="0"/>
              <a:buChar char="•"/>
            </a:pPr>
            <a:r>
              <a:rPr lang="en-US" dirty="0"/>
              <a:t>Loss on disposal, net of tax = ($200,000) × (1 </a:t>
            </a:r>
            <a:r>
              <a:rPr lang="en-US"/>
              <a:t>- 21%) </a:t>
            </a:r>
            <a:r>
              <a:rPr lang="en-US" dirty="0"/>
              <a:t>= </a:t>
            </a:r>
            <a:r>
              <a:rPr lang="en-US" b="1" dirty="0">
                <a:highlight>
                  <a:srgbClr val="FFFF00"/>
                </a:highlight>
              </a:rPr>
              <a:t>($158,000).</a:t>
            </a:r>
          </a:p>
          <a:p>
            <a:endParaRPr lang="en-US" dirty="0"/>
          </a:p>
        </p:txBody>
      </p:sp>
      <p:sp>
        <p:nvSpPr>
          <p:cNvPr id="4" name="TextBox 23">
            <a:extLst>
              <a:ext uri="{FF2B5EF4-FFF2-40B4-BE49-F238E27FC236}">
                <a16:creationId xmlns:a16="http://schemas.microsoft.com/office/drawing/2014/main" id="{CA072683-76AC-9574-7393-9A0C6D1F1782}"/>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C511E5CE-F287-ADE2-F7F2-7FC6C8CE2430}"/>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3188378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D7294-7377-2A60-25F2-C60E647D0B5A}"/>
              </a:ext>
            </a:extLst>
          </p:cNvPr>
          <p:cNvSpPr>
            <a:spLocks noGrp="1"/>
          </p:cNvSpPr>
          <p:nvPr>
            <p:ph type="title"/>
          </p:nvPr>
        </p:nvSpPr>
        <p:spPr/>
        <p:txBody>
          <a:bodyPr/>
          <a:lstStyle/>
          <a:p>
            <a:pPr algn="ctr"/>
            <a:r>
              <a:rPr lang="en-US" dirty="0"/>
              <a:t>Balance presentation Year 2</a:t>
            </a:r>
          </a:p>
        </p:txBody>
      </p:sp>
      <p:sp>
        <p:nvSpPr>
          <p:cNvPr id="3" name="Content Placeholder 2">
            <a:extLst>
              <a:ext uri="{FF2B5EF4-FFF2-40B4-BE49-F238E27FC236}">
                <a16:creationId xmlns:a16="http://schemas.microsoft.com/office/drawing/2014/main" id="{C9623F6E-B5C9-842B-4504-7287779B3485}"/>
              </a:ext>
            </a:extLst>
          </p:cNvPr>
          <p:cNvSpPr>
            <a:spLocks noGrp="1"/>
          </p:cNvSpPr>
          <p:nvPr>
            <p:ph idx="1"/>
          </p:nvPr>
        </p:nvSpPr>
        <p:spPr/>
        <p:txBody>
          <a:bodyPr/>
          <a:lstStyle/>
          <a:p>
            <a:r>
              <a:rPr lang="en-US" dirty="0"/>
              <a:t>Income from continuing operations                                       $6,500,000</a:t>
            </a:r>
          </a:p>
          <a:p>
            <a:r>
              <a:rPr lang="en-US" b="1" dirty="0"/>
              <a:t>Discontinued operations:</a:t>
            </a:r>
          </a:p>
          <a:p>
            <a:pPr lvl="1"/>
            <a:r>
              <a:rPr lang="en-US" dirty="0"/>
              <a:t>  Loss from operations of discontinued component, net of tax   (1,580,000)</a:t>
            </a:r>
          </a:p>
          <a:p>
            <a:pPr lvl="1"/>
            <a:r>
              <a:rPr lang="en-US" dirty="0"/>
              <a:t>  Loss from sale (disposal) of discontinued operations, net of tax (158,000)</a:t>
            </a:r>
          </a:p>
          <a:p>
            <a:pPr lvl="1"/>
            <a:r>
              <a:rPr lang="en-US" dirty="0"/>
              <a:t>Net income                                                                                                          $4,762,000</a:t>
            </a:r>
          </a:p>
          <a:p>
            <a:endParaRPr lang="en-US" dirty="0"/>
          </a:p>
        </p:txBody>
      </p:sp>
      <p:sp>
        <p:nvSpPr>
          <p:cNvPr id="4" name="TextBox 23">
            <a:extLst>
              <a:ext uri="{FF2B5EF4-FFF2-40B4-BE49-F238E27FC236}">
                <a16:creationId xmlns:a16="http://schemas.microsoft.com/office/drawing/2014/main" id="{7F953B3F-810A-63D8-B294-C0FCD619F855}"/>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D70BBC00-2B5A-CEBD-E43B-0EDEF92A1831}"/>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2951680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55330-91B8-26E3-4C40-9DBBB7F77D1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0975C14-CD37-F2B3-026E-82A7A8885B0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7555849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71</TotalTime>
  <Words>1049</Words>
  <Application>Microsoft Office PowerPoint</Application>
  <PresentationFormat>Widescreen</PresentationFormat>
  <Paragraphs>86</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Aptos Display</vt:lpstr>
      <vt:lpstr>Aptos Narrow</vt:lpstr>
      <vt:lpstr>Arial</vt:lpstr>
      <vt:lpstr>Comic Sans MS</vt:lpstr>
      <vt:lpstr>Office Theme</vt:lpstr>
      <vt:lpstr>What is Impairment loss?</vt:lpstr>
      <vt:lpstr>Discontinued Operations</vt:lpstr>
      <vt:lpstr>Initial and Subsequent Impairment Losses </vt:lpstr>
      <vt:lpstr>Depreciation and Amortization </vt:lpstr>
      <vt:lpstr>Measurement and Valuation </vt:lpstr>
      <vt:lpstr>Comprehensive Example</vt:lpstr>
      <vt:lpstr>Reporting for Year 1 </vt:lpstr>
      <vt:lpstr>Balance presentation Year 1</vt:lpstr>
      <vt:lpstr>Reporting for Year 2 </vt:lpstr>
      <vt:lpstr>Balance presentation Year 2</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mansour farhat</dc:creator>
  <cp:lastModifiedBy>mansour farhat</cp:lastModifiedBy>
  <cp:revision>1</cp:revision>
  <dcterms:created xsi:type="dcterms:W3CDTF">2024-07-28T20:39:54Z</dcterms:created>
  <dcterms:modified xsi:type="dcterms:W3CDTF">2024-07-28T21:51:00Z</dcterms:modified>
</cp:coreProperties>
</file>