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847" r:id="rId2"/>
    <p:sldId id="848" r:id="rId3"/>
    <p:sldId id="849" r:id="rId4"/>
    <p:sldId id="853" r:id="rId5"/>
    <p:sldId id="850" r:id="rId6"/>
    <p:sldId id="851" r:id="rId7"/>
    <p:sldId id="85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B6068E-671D-4FE0-B93F-F4F7CF6EDF68}" v="118" dt="2021-10-23T16:15:33.6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38" y="45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185D9-B6EC-40FF-AD53-26670012C1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C148C6-2AD2-4301-8D8F-AE0E7F863F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BF5AE3-AE0B-45CB-BCEE-0E705208E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2A4BD-989D-4858-8EE5-9BDE8A0DF3E1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EA09ED-7C14-42F5-B661-1A401E989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3F59F3-07AB-4438-A4F4-FD9698B84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B1939-283A-43AB-A8E1-6D3F3C439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080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ECFDA-FB84-4D7C-B93D-5113B91F9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521A04-89C3-42E3-AF46-5EA17258A1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4A6FCA-D8C3-489D-8EFA-2C2B6F82A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2A4BD-989D-4858-8EE5-9BDE8A0DF3E1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A215DF-8146-4C19-A403-F18D64303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35F512-BD30-46C9-B092-B6F548E32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B1939-283A-43AB-A8E1-6D3F3C439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554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5C19E-C92D-4DC3-8FCF-8EC674231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B94590-A355-4829-9E81-FB1BB11276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0B9519-6BB5-40E2-B052-888E572F4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2A4BD-989D-4858-8EE5-9BDE8A0DF3E1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D9700E-F532-4ACB-A6D4-DD0149143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CC8E4F-2EAD-4F2C-9482-52CED5CD4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B1939-283A-43AB-A8E1-6D3F3C439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918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C9F19-2407-4A66-A358-C0BB2DB8E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DAD407-9C52-438F-8E43-1251772B6D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D8C798-7291-427F-89A8-4767F7C603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6D6C0C-4571-4BEF-946C-C9889DF3B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2A4BD-989D-4858-8EE5-9BDE8A0DF3E1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B7A66D-B749-4154-AFFE-EFD1F8785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4C0341-F87B-4121-BF3D-60AD293CB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B1939-283A-43AB-A8E1-6D3F3C439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243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101DA-86A7-450A-987F-392E919EE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55AFD6-E252-429B-BA38-046C668196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854796-8D6F-46D1-81ED-C99DA46962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9686FF-CCB1-4D03-B703-E362053058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B6B649-5C21-456C-804B-F0B636396D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E39EB1-6590-4B6D-A618-9A3827604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2A4BD-989D-4858-8EE5-9BDE8A0DF3E1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C1B452-D9A5-4212-AC37-60FAC9CF7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EE5577-1249-4A9C-A7D3-94817E710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B1939-283A-43AB-A8E1-6D3F3C439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331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3E20C-9C1C-4FAF-96C4-FBE0AAA77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4EA496-75E5-4432-BA7E-5A878EB68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2A4BD-989D-4858-8EE5-9BDE8A0DF3E1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054050-CB54-4C2B-A591-D311F2EBD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1CA2CD-78CE-4198-8B7B-0DEAA7A87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B1939-283A-43AB-A8E1-6D3F3C439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401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71ECDF-8135-4B08-8A80-945C15542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2A4BD-989D-4858-8EE5-9BDE8A0DF3E1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2C07C9-78AF-45ED-BF75-E6539AEAA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9E08C1-6F71-47E1-ACB0-E99B54EBF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B1939-283A-43AB-A8E1-6D3F3C439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307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7EBBA-D5F5-4966-8DFA-77AAF42CB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100A3-7A6F-463B-9945-F1EF65DAF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AF2376-07E0-47F8-BE99-F5603E8C5F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334980-FBEC-492B-B8CB-74BE94528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2A4BD-989D-4858-8EE5-9BDE8A0DF3E1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F82039-6F1A-4A98-B2D0-F971B16B0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565F67-E0DC-4C82-B791-9E44E81AC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B1939-283A-43AB-A8E1-6D3F3C439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468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0BE3B-8B1E-4C46-AB75-68CA99BF9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8FB288-0442-4D53-82C7-BCB56B9716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122ABC-759E-452C-BCA1-026D5E5626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4870-6E30-4C4B-868B-6E6B101FD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2A4BD-989D-4858-8EE5-9BDE8A0DF3E1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9647A1-BC56-4FC3-A462-E365BA08F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8EB27B-3841-405E-8EC3-325975503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B1939-283A-43AB-A8E1-6D3F3C439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618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F1E89-1836-4B8B-913D-C225965A0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1D0EF8-A065-4B84-A19D-73DA0D930E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C297BD-66B7-48E5-B249-54E36D1C7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2A4BD-989D-4858-8EE5-9BDE8A0DF3E1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BE3E43-1C61-4B7B-9DCE-393C10796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4E91EB-D927-4AD3-81EA-1BAC2341C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B1939-283A-43AB-A8E1-6D3F3C439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992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E3A295-3010-4526-B86B-C18BE60D4D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5BB171-AC25-44BA-AC81-F23A8D91B8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319B3D-EC1D-4B9E-B33C-CB32437DB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2A4BD-989D-4858-8EE5-9BDE8A0DF3E1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7062A6-4296-4C35-93D1-BAF4C00F5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14E91C-6891-4545-BB18-03DC0054B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B1939-283A-43AB-A8E1-6D3F3C439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733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D3BFB9-EC40-4C64-A47E-70F960B04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9324A8-50D4-4DED-A861-888337AD45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6847AA-5253-49D0-971A-4CC4A18728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C2A4BD-989D-4858-8EE5-9BDE8A0DF3E1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923EF0-F5C2-4AEE-B08C-B98602A356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D6ACD9-0FA8-48A8-889F-26B41F117B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6B1939-283A-43AB-A8E1-6D3F3C439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923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BC6C19-21E1-4756-8AD2-F450316AC2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406" y="1016785"/>
            <a:ext cx="11670303" cy="533239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Purpose: Provide information about the cash inflows (receipts) and cash outflows (payments) during a period.  Explain the changes in cash</a:t>
            </a:r>
          </a:p>
          <a:p>
            <a:r>
              <a:rPr lang="en-US" dirty="0" smtClean="0"/>
              <a:t>SCF provides </a:t>
            </a:r>
            <a:r>
              <a:rPr lang="en-US" dirty="0"/>
              <a:t>answers to the following </a:t>
            </a:r>
            <a:r>
              <a:rPr lang="en-US" dirty="0" smtClean="0"/>
              <a:t>questions: </a:t>
            </a:r>
            <a:endParaRPr lang="en-US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What </a:t>
            </a:r>
            <a:r>
              <a:rPr lang="en-US" dirty="0" smtClean="0"/>
              <a:t>were </a:t>
            </a:r>
            <a:r>
              <a:rPr lang="en-US" dirty="0"/>
              <a:t>our cash sources?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What was our cash consumption?</a:t>
            </a:r>
          </a:p>
          <a:p>
            <a:pPr lvl="1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US" dirty="0" smtClean="0"/>
              <a:t>Explain the change in cash balance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300"/>
              </a:spcAft>
            </a:pPr>
            <a:r>
              <a:rPr lang="en-US" b="1" dirty="0" smtClean="0">
                <a:solidFill>
                  <a:srgbClr val="000000"/>
                </a:solidFill>
              </a:rPr>
              <a:t>SCF consists of three sections:</a:t>
            </a:r>
          </a:p>
          <a:p>
            <a:pPr marL="403200" indent="-403200">
              <a:lnSpc>
                <a:spcPct val="100000"/>
              </a:lnSpc>
              <a:buFont typeface="+mj-lt"/>
              <a:buAutoNum type="arabicPeriod"/>
            </a:pPr>
            <a:r>
              <a:rPr lang="en-US" b="1" dirty="0" smtClean="0">
                <a:solidFill>
                  <a:srgbClr val="000000"/>
                </a:solidFill>
              </a:rPr>
              <a:t>Operating </a:t>
            </a:r>
            <a:r>
              <a:rPr lang="en-US" b="1" dirty="0">
                <a:solidFill>
                  <a:srgbClr val="000000"/>
                </a:solidFill>
              </a:rPr>
              <a:t>activities: </a:t>
            </a:r>
            <a:r>
              <a:rPr lang="en-US" b="1" dirty="0" smtClean="0">
                <a:solidFill>
                  <a:srgbClr val="000000"/>
                </a:solidFill>
              </a:rPr>
              <a:t>convert </a:t>
            </a:r>
            <a:r>
              <a:rPr lang="en-US" b="1" dirty="0">
                <a:solidFill>
                  <a:srgbClr val="000000"/>
                </a:solidFill>
              </a:rPr>
              <a:t>net income into “cash net income”</a:t>
            </a:r>
            <a:r>
              <a:rPr lang="en-US" dirty="0">
                <a:solidFill>
                  <a:srgbClr val="000000"/>
                </a:solidFill>
              </a:rPr>
              <a:t>.</a:t>
            </a:r>
          </a:p>
          <a:p>
            <a:pPr marL="403200" indent="-403200">
              <a:lnSpc>
                <a:spcPct val="100000"/>
              </a:lnSpc>
              <a:buFont typeface="+mj-lt"/>
              <a:buAutoNum type="arabicPeriod"/>
            </a:pPr>
            <a:r>
              <a:rPr lang="en-US" b="1" dirty="0">
                <a:solidFill>
                  <a:srgbClr val="000000"/>
                </a:solidFill>
              </a:rPr>
              <a:t>Investing activities: explain the changes in your investments from a cash flow perspective (purchases and sales of PPE + Investments).  LT assets.</a:t>
            </a:r>
          </a:p>
          <a:p>
            <a:pPr marL="403200" indent="-403200">
              <a:lnSpc>
                <a:spcPct val="100000"/>
              </a:lnSpc>
              <a:buFont typeface="+mj-lt"/>
              <a:buAutoNum type="arabicPeriod"/>
            </a:pPr>
            <a:r>
              <a:rPr lang="en-US" b="1" dirty="0">
                <a:solidFill>
                  <a:srgbClr val="000000"/>
                </a:solidFill>
              </a:rPr>
              <a:t>Financing activities: explain how the company financed itself </a:t>
            </a:r>
            <a:r>
              <a:rPr lang="en-US" b="1" dirty="0" smtClean="0">
                <a:solidFill>
                  <a:srgbClr val="000000"/>
                </a:solidFill>
              </a:rPr>
              <a:t>from a cash </a:t>
            </a:r>
            <a:r>
              <a:rPr lang="en-US" b="1" dirty="0">
                <a:solidFill>
                  <a:srgbClr val="000000"/>
                </a:solidFill>
              </a:rPr>
              <a:t>flow perspective </a:t>
            </a:r>
            <a:r>
              <a:rPr lang="en-US" b="1" dirty="0" smtClean="0">
                <a:solidFill>
                  <a:srgbClr val="000000"/>
                </a:solidFill>
              </a:rPr>
              <a:t>(the company’s </a:t>
            </a:r>
            <a:r>
              <a:rPr lang="en-US" b="1" dirty="0">
                <a:solidFill>
                  <a:srgbClr val="000000"/>
                </a:solidFill>
              </a:rPr>
              <a:t>own stocks and bonds)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B7BCBFC-DF25-4A1F-862B-100F6DED936C}"/>
              </a:ext>
            </a:extLst>
          </p:cNvPr>
          <p:cNvSpPr/>
          <p:nvPr/>
        </p:nvSpPr>
        <p:spPr>
          <a:xfrm>
            <a:off x="7188674" y="1742062"/>
            <a:ext cx="5105400" cy="209530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kern="1200" baseline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Cash flows from </a:t>
            </a:r>
            <a:r>
              <a:rPr lang="en-US" sz="1800" b="1" i="0" u="none" strike="noStrike" kern="1200" baseline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operating</a:t>
            </a:r>
            <a:r>
              <a:rPr lang="en-US" sz="1800" b="0" i="0" u="none" strike="noStrike" kern="1200" baseline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800" b="1" i="0" u="none" strike="noStrike" kern="1200" baseline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activities  	</a:t>
            </a:r>
            <a:r>
              <a:rPr lang="en-US" sz="1800" b="0" i="0" u="none" strike="noStrike" kern="1200" baseline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$XXX</a:t>
            </a:r>
            <a:endParaRPr lang="en-US" sz="1800" b="0" i="0" u="none" strike="noStrike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kern="1200" baseline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Cash flows from </a:t>
            </a:r>
            <a:r>
              <a:rPr lang="en-US" sz="1800" b="1" i="0" u="none" strike="noStrike" kern="1200" baseline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investing</a:t>
            </a:r>
            <a:r>
              <a:rPr lang="en-US" sz="1800" b="0" i="0" u="none" strike="noStrike" kern="1200" baseline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800" b="1" i="0" u="none" strike="noStrike" kern="1200" baseline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activities        </a:t>
            </a:r>
            <a:r>
              <a:rPr lang="en-US" sz="1800" b="0" i="0" u="none" strike="noStrike" kern="1200" spc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XXX</a:t>
            </a:r>
            <a:endParaRPr lang="en-US" sz="1800" b="0" i="0" u="none" strike="noStrike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kern="1200" baseline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Cash flows from </a:t>
            </a:r>
            <a:r>
              <a:rPr lang="en-US" sz="1800" b="1" i="0" u="none" strike="noStrike" kern="1200" baseline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financing</a:t>
            </a:r>
            <a:r>
              <a:rPr lang="en-US" sz="1800" b="0" i="0" u="none" strike="noStrike" kern="1200" baseline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800" b="1" i="0" u="none" strike="noStrike" kern="1200" baseline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activities	</a:t>
            </a:r>
            <a:r>
              <a:rPr lang="en-US" sz="1800" b="0" i="0" u="none" strike="noStrike" kern="1200" spc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XXX</a:t>
            </a:r>
            <a:endParaRPr lang="en-US" sz="1800" b="0" i="0" u="none" strike="noStrike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kern="1200" baseline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Net increase (decrease) in cash	</a:t>
            </a:r>
            <a:r>
              <a:rPr lang="en-US" sz="1800" b="0" i="0" u="none" strike="noStrike" kern="1200" spc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XXX</a:t>
            </a:r>
            <a:endParaRPr lang="en-US" sz="1800" b="0" i="0" u="none" strike="noStrike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kern="1200" baseline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Cash at beginning of year		</a:t>
            </a:r>
            <a:r>
              <a:rPr lang="en-US" sz="1800" b="0" i="0" u="none" strike="noStrike" kern="1200" spc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XXX</a:t>
            </a:r>
            <a:endParaRPr lang="en-US" sz="1800" b="0" i="0" u="none" strike="noStrike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kern="1200" baseline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Cash at end of year			</a:t>
            </a:r>
            <a:r>
              <a:rPr lang="en-US" sz="1800" b="0" i="0" u="none" strike="noStrike" kern="1200" spc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$XXX</a:t>
            </a:r>
            <a:endParaRPr lang="en-US" sz="1800" b="0" i="0" u="none" strike="noStrike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88938E9-AFD4-434D-8927-6FD388EC5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5793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 The Statement of Cash Flows (</a:t>
            </a:r>
            <a:r>
              <a:rPr lang="en-US" dirty="0" smtClean="0"/>
              <a:t>SCF)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6030F83-D233-BD2F-867A-91C3DFA966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259" y="6353023"/>
            <a:ext cx="2998817" cy="482040"/>
          </a:xfrm>
          <a:prstGeom prst="rect">
            <a:avLst/>
          </a:prstGeom>
        </p:spPr>
      </p:pic>
      <p:sp>
        <p:nvSpPr>
          <p:cNvPr id="10" name="TextBox 23">
            <a:extLst>
              <a:ext uri="{FF2B5EF4-FFF2-40B4-BE49-F238E27FC236}">
                <a16:creationId xmlns:a16="http://schemas.microsoft.com/office/drawing/2014/main" id="{9E322944-91E4-193A-6F60-36B1613BF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3039" y="6443152"/>
            <a:ext cx="758212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16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2385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AE07613-E7F5-4162-8EDD-9BDD55852C59}"/>
              </a:ext>
            </a:extLst>
          </p:cNvPr>
          <p:cNvSpPr/>
          <p:nvPr/>
        </p:nvSpPr>
        <p:spPr>
          <a:xfrm>
            <a:off x="5143169" y="2793920"/>
            <a:ext cx="2103681" cy="11570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Cash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A5C8A4-FA36-40D3-8EF7-9EE292B16A9E}"/>
              </a:ext>
            </a:extLst>
          </p:cNvPr>
          <p:cNvSpPr/>
          <p:nvPr/>
        </p:nvSpPr>
        <p:spPr>
          <a:xfrm>
            <a:off x="942447" y="623623"/>
            <a:ext cx="2703932" cy="134074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Cash: +</a:t>
            </a:r>
          </a:p>
          <a:p>
            <a:r>
              <a:rPr lang="en-US" dirty="0">
                <a:solidFill>
                  <a:schemeClr val="tx1"/>
                </a:solidFill>
              </a:rPr>
              <a:t>Received from Customers</a:t>
            </a:r>
          </a:p>
          <a:p>
            <a:r>
              <a:rPr lang="en-US" dirty="0">
                <a:solidFill>
                  <a:schemeClr val="tx1"/>
                </a:solidFill>
              </a:rPr>
              <a:t>Dividend Revenue</a:t>
            </a:r>
          </a:p>
          <a:p>
            <a:r>
              <a:rPr lang="en-US" dirty="0">
                <a:solidFill>
                  <a:schemeClr val="tx1"/>
                </a:solidFill>
              </a:rPr>
              <a:t>Interest Revenue</a:t>
            </a:r>
          </a:p>
          <a:p>
            <a:r>
              <a:rPr lang="en-US" dirty="0">
                <a:solidFill>
                  <a:schemeClr val="tx1"/>
                </a:solidFill>
              </a:rPr>
              <a:t>Rent Revenue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44BA72-BEF8-4279-BEF0-13FB4A284110}"/>
              </a:ext>
            </a:extLst>
          </p:cNvPr>
          <p:cNvSpPr/>
          <p:nvPr/>
        </p:nvSpPr>
        <p:spPr>
          <a:xfrm>
            <a:off x="942448" y="208497"/>
            <a:ext cx="2703931" cy="41512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Operating Activities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F206E3-3ADD-4F5D-B380-21F987109C92}"/>
              </a:ext>
            </a:extLst>
          </p:cNvPr>
          <p:cNvSpPr/>
          <p:nvPr/>
        </p:nvSpPr>
        <p:spPr>
          <a:xfrm>
            <a:off x="8993468" y="623623"/>
            <a:ext cx="2703933" cy="134074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Cash: -</a:t>
            </a:r>
          </a:p>
          <a:p>
            <a:r>
              <a:rPr lang="en-US" dirty="0">
                <a:solidFill>
                  <a:schemeClr val="tx1"/>
                </a:solidFill>
              </a:rPr>
              <a:t>Cost of goods sold</a:t>
            </a:r>
          </a:p>
          <a:p>
            <a:r>
              <a:rPr lang="en-US" dirty="0">
                <a:solidFill>
                  <a:schemeClr val="tx1"/>
                </a:solidFill>
              </a:rPr>
              <a:t>Salaries</a:t>
            </a:r>
          </a:p>
          <a:p>
            <a:r>
              <a:rPr lang="en-US" dirty="0">
                <a:solidFill>
                  <a:schemeClr val="tx1"/>
                </a:solidFill>
              </a:rPr>
              <a:t>Taxes</a:t>
            </a:r>
          </a:p>
          <a:p>
            <a:r>
              <a:rPr lang="en-US" dirty="0">
                <a:solidFill>
                  <a:schemeClr val="tx1"/>
                </a:solidFill>
              </a:rPr>
              <a:t>Operating expenses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A4360A8-3878-40CE-8ABE-D20A9785D4A2}"/>
              </a:ext>
            </a:extLst>
          </p:cNvPr>
          <p:cNvSpPr/>
          <p:nvPr/>
        </p:nvSpPr>
        <p:spPr>
          <a:xfrm>
            <a:off x="8993468" y="208497"/>
            <a:ext cx="2703933" cy="41512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Operating Activities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7EAD4E6-47BF-4163-9507-92F7034CEAAB}"/>
              </a:ext>
            </a:extLst>
          </p:cNvPr>
          <p:cNvSpPr/>
          <p:nvPr/>
        </p:nvSpPr>
        <p:spPr>
          <a:xfrm>
            <a:off x="911590" y="2560414"/>
            <a:ext cx="2703933" cy="15707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Cash: +</a:t>
            </a:r>
          </a:p>
          <a:p>
            <a:r>
              <a:rPr lang="en-US" dirty="0">
                <a:solidFill>
                  <a:schemeClr val="tx1"/>
                </a:solidFill>
              </a:rPr>
              <a:t>Sales of PPE</a:t>
            </a:r>
          </a:p>
          <a:p>
            <a:r>
              <a:rPr lang="en-US" dirty="0">
                <a:solidFill>
                  <a:schemeClr val="tx1"/>
                </a:solidFill>
              </a:rPr>
              <a:t>Sale of Investment:</a:t>
            </a:r>
          </a:p>
          <a:p>
            <a:r>
              <a:rPr lang="en-US" dirty="0">
                <a:solidFill>
                  <a:schemeClr val="tx1"/>
                </a:solidFill>
              </a:rPr>
              <a:t>    Stocks and Bonds</a:t>
            </a:r>
          </a:p>
          <a:p>
            <a:r>
              <a:rPr lang="en-US" dirty="0">
                <a:solidFill>
                  <a:schemeClr val="tx1"/>
                </a:solidFill>
              </a:rPr>
              <a:t>Collecting loans</a:t>
            </a:r>
          </a:p>
          <a:p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B51C24-0921-4E20-BB6B-868A65E0C77B}"/>
              </a:ext>
            </a:extLst>
          </p:cNvPr>
          <p:cNvSpPr/>
          <p:nvPr/>
        </p:nvSpPr>
        <p:spPr>
          <a:xfrm>
            <a:off x="911592" y="2143790"/>
            <a:ext cx="2703931" cy="41512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Investing Activities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8152F0-06AA-4A46-A45C-2A50DC6E5DED}"/>
              </a:ext>
            </a:extLst>
          </p:cNvPr>
          <p:cNvSpPr/>
          <p:nvPr/>
        </p:nvSpPr>
        <p:spPr>
          <a:xfrm>
            <a:off x="8993468" y="2560414"/>
            <a:ext cx="2703933" cy="15707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Cash: -</a:t>
            </a:r>
          </a:p>
          <a:p>
            <a:r>
              <a:rPr lang="en-US" dirty="0">
                <a:solidFill>
                  <a:schemeClr val="tx1"/>
                </a:solidFill>
              </a:rPr>
              <a:t>Purchase of PPE</a:t>
            </a:r>
          </a:p>
          <a:p>
            <a:r>
              <a:rPr lang="en-US" dirty="0">
                <a:solidFill>
                  <a:schemeClr val="tx1"/>
                </a:solidFill>
              </a:rPr>
              <a:t>Purchase of Investment:</a:t>
            </a:r>
          </a:p>
          <a:p>
            <a:r>
              <a:rPr lang="en-US" dirty="0">
                <a:solidFill>
                  <a:schemeClr val="tx1"/>
                </a:solidFill>
              </a:rPr>
              <a:t>    Stocks and Bonds</a:t>
            </a:r>
          </a:p>
          <a:p>
            <a:r>
              <a:rPr lang="en-US" dirty="0">
                <a:solidFill>
                  <a:schemeClr val="tx1"/>
                </a:solidFill>
              </a:rPr>
              <a:t>Lending Money</a:t>
            </a:r>
          </a:p>
          <a:p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0EDA70-C7B4-491E-9C5B-6A998FA99333}"/>
              </a:ext>
            </a:extLst>
          </p:cNvPr>
          <p:cNvSpPr/>
          <p:nvPr/>
        </p:nvSpPr>
        <p:spPr>
          <a:xfrm>
            <a:off x="8993470" y="2145289"/>
            <a:ext cx="2703931" cy="41512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Investing Activities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4B92654-71FA-447A-A841-43766980F54E}"/>
              </a:ext>
            </a:extLst>
          </p:cNvPr>
          <p:cNvSpPr/>
          <p:nvPr/>
        </p:nvSpPr>
        <p:spPr>
          <a:xfrm>
            <a:off x="880736" y="4730212"/>
            <a:ext cx="2734787" cy="15707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Cash: +</a:t>
            </a:r>
          </a:p>
          <a:p>
            <a:r>
              <a:rPr lang="en-US" dirty="0">
                <a:solidFill>
                  <a:schemeClr val="tx1"/>
                </a:solidFill>
              </a:rPr>
              <a:t>Issuance of Stock</a:t>
            </a:r>
          </a:p>
          <a:p>
            <a:r>
              <a:rPr lang="en-US" dirty="0">
                <a:solidFill>
                  <a:schemeClr val="tx1"/>
                </a:solidFill>
              </a:rPr>
              <a:t>Issuance of Bonds</a:t>
            </a:r>
          </a:p>
          <a:p>
            <a:r>
              <a:rPr lang="en-US" dirty="0">
                <a:solidFill>
                  <a:schemeClr val="tx1"/>
                </a:solidFill>
              </a:rPr>
              <a:t>Borrowing Money</a:t>
            </a:r>
          </a:p>
          <a:p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A45461A-BCB9-4F9A-AA05-AB10A99BD5E6}"/>
              </a:ext>
            </a:extLst>
          </p:cNvPr>
          <p:cNvSpPr/>
          <p:nvPr/>
        </p:nvSpPr>
        <p:spPr>
          <a:xfrm>
            <a:off x="880736" y="4359528"/>
            <a:ext cx="2734787" cy="41512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Financing Activities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5F4B758-5106-40C7-831E-CDD1B4E6E586}"/>
              </a:ext>
            </a:extLst>
          </p:cNvPr>
          <p:cNvSpPr/>
          <p:nvPr/>
        </p:nvSpPr>
        <p:spPr>
          <a:xfrm>
            <a:off x="9024323" y="4774654"/>
            <a:ext cx="2703933" cy="15707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Cash: -</a:t>
            </a:r>
          </a:p>
          <a:p>
            <a:r>
              <a:rPr lang="en-US" dirty="0">
                <a:solidFill>
                  <a:schemeClr val="tx1"/>
                </a:solidFill>
              </a:rPr>
              <a:t>Stock acquisition:  Treasury Stocks</a:t>
            </a:r>
          </a:p>
          <a:p>
            <a:r>
              <a:rPr lang="en-US" dirty="0">
                <a:solidFill>
                  <a:schemeClr val="tx1"/>
                </a:solidFill>
              </a:rPr>
              <a:t>Dividend payment</a:t>
            </a:r>
          </a:p>
          <a:p>
            <a:r>
              <a:rPr lang="en-US" dirty="0">
                <a:solidFill>
                  <a:schemeClr val="tx1"/>
                </a:solidFill>
              </a:rPr>
              <a:t>redemption of Bonds/debt</a:t>
            </a:r>
          </a:p>
          <a:p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1FACB73-3EDB-4608-B397-BE35E49F60C4}"/>
              </a:ext>
            </a:extLst>
          </p:cNvPr>
          <p:cNvSpPr/>
          <p:nvPr/>
        </p:nvSpPr>
        <p:spPr>
          <a:xfrm>
            <a:off x="9024323" y="4359528"/>
            <a:ext cx="2703931" cy="41512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Financing Activities</a:t>
            </a:r>
          </a:p>
        </p:txBody>
      </p:sp>
      <p:pic>
        <p:nvPicPr>
          <p:cNvPr id="17" name="Content Placeholder 5">
            <a:extLst>
              <a:ext uri="{FF2B5EF4-FFF2-40B4-BE49-F238E27FC236}">
                <a16:creationId xmlns:a16="http://schemas.microsoft.com/office/drawing/2014/main" id="{96030F83-D233-BD2F-867A-91C3DFA966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446" y="6300962"/>
            <a:ext cx="2998817" cy="482040"/>
          </a:xfrm>
          <a:prstGeom prst="rect">
            <a:avLst/>
          </a:prstGeom>
        </p:spPr>
      </p:pic>
      <p:sp>
        <p:nvSpPr>
          <p:cNvPr id="18" name="TextBox 23">
            <a:extLst>
              <a:ext uri="{FF2B5EF4-FFF2-40B4-BE49-F238E27FC236}">
                <a16:creationId xmlns:a16="http://schemas.microsoft.com/office/drawing/2014/main" id="{9E322944-91E4-193A-6F60-36B1613BF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3039" y="6443152"/>
            <a:ext cx="758212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16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6194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07E90-F332-42F9-9CF1-CB4546FA1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62829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What is needed?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5C1CD-1411-4EF9-B837-5E594A7E24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53" y="580246"/>
            <a:ext cx="11694130" cy="4351338"/>
          </a:xfrm>
        </p:spPr>
        <p:txBody>
          <a:bodyPr>
            <a:normAutofit/>
          </a:bodyPr>
          <a:lstStyle/>
          <a:p>
            <a:pPr marL="403200" indent="-403200">
              <a:lnSpc>
                <a:spcPct val="100000"/>
              </a:lnSpc>
              <a:buFont typeface="+mj-lt"/>
              <a:buAutoNum type="arabicPeriod"/>
            </a:pPr>
            <a:r>
              <a:rPr lang="en-US" sz="2000" dirty="0">
                <a:solidFill>
                  <a:srgbClr val="000000"/>
                </a:solidFill>
              </a:rPr>
              <a:t>Comparative balance sheets</a:t>
            </a:r>
          </a:p>
          <a:p>
            <a:pPr marL="403200" indent="-403200">
              <a:lnSpc>
                <a:spcPct val="100000"/>
              </a:lnSpc>
              <a:buFont typeface="+mj-lt"/>
              <a:buAutoNum type="arabicPeriod"/>
            </a:pPr>
            <a:r>
              <a:rPr lang="en-US" sz="2000" dirty="0">
                <a:solidFill>
                  <a:srgbClr val="000000"/>
                </a:solidFill>
              </a:rPr>
              <a:t>Current income statement</a:t>
            </a:r>
          </a:p>
          <a:p>
            <a:pPr marL="403200" indent="-403200">
              <a:lnSpc>
                <a:spcPct val="100000"/>
              </a:lnSpc>
              <a:buFont typeface="+mj-lt"/>
              <a:buAutoNum type="arabicPeriod"/>
            </a:pPr>
            <a:r>
              <a:rPr lang="en-US" sz="2000" dirty="0">
                <a:solidFill>
                  <a:srgbClr val="000000"/>
                </a:solidFill>
              </a:rPr>
              <a:t>Additional Information about transactions.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</a:rPr>
              <a:t>On January 1, 20X5 Adam </a:t>
            </a:r>
            <a:r>
              <a:rPr lang="en-US" sz="2000" dirty="0" smtClean="0">
                <a:solidFill>
                  <a:srgbClr val="000000"/>
                </a:solidFill>
              </a:rPr>
              <a:t>Inc. started its operations. </a:t>
            </a:r>
            <a:r>
              <a:rPr lang="en-US" sz="2000" dirty="0">
                <a:solidFill>
                  <a:srgbClr val="000000"/>
                </a:solidFill>
              </a:rPr>
              <a:t>The </a:t>
            </a:r>
            <a:r>
              <a:rPr lang="en-US" sz="2000" dirty="0" smtClean="0">
                <a:solidFill>
                  <a:srgbClr val="000000"/>
                </a:solidFill>
              </a:rPr>
              <a:t>company </a:t>
            </a:r>
            <a:r>
              <a:rPr lang="en-US" sz="2000" dirty="0">
                <a:solidFill>
                  <a:srgbClr val="000000"/>
                </a:solidFill>
              </a:rPr>
              <a:t>issued </a:t>
            </a:r>
            <a:r>
              <a:rPr lang="en-US" sz="2000" dirty="0" smtClean="0">
                <a:solidFill>
                  <a:srgbClr val="000000"/>
                </a:solidFill>
              </a:rPr>
              <a:t>50,000 </a:t>
            </a:r>
            <a:r>
              <a:rPr lang="en-US" sz="2000" dirty="0">
                <a:solidFill>
                  <a:srgbClr val="000000"/>
                </a:solidFill>
              </a:rPr>
              <a:t>shares of $</a:t>
            </a:r>
            <a:r>
              <a:rPr lang="en-US" sz="2000" dirty="0" smtClean="0">
                <a:solidFill>
                  <a:srgbClr val="000000"/>
                </a:solidFill>
              </a:rPr>
              <a:t>10 </a:t>
            </a:r>
            <a:r>
              <a:rPr lang="en-US" sz="2000" dirty="0">
                <a:solidFill>
                  <a:srgbClr val="000000"/>
                </a:solidFill>
              </a:rPr>
              <a:t>par value common stock for </a:t>
            </a:r>
            <a:r>
              <a:rPr lang="en-US" sz="2000" dirty="0" smtClean="0">
                <a:solidFill>
                  <a:srgbClr val="000000"/>
                </a:solidFill>
              </a:rPr>
              <a:t>$500,000 </a:t>
            </a:r>
            <a:r>
              <a:rPr lang="en-US" sz="2000" dirty="0">
                <a:solidFill>
                  <a:srgbClr val="000000"/>
                </a:solidFill>
              </a:rPr>
              <a:t>cash. The company incurred operating expenses such </a:t>
            </a:r>
            <a:r>
              <a:rPr lang="en-US" sz="2000" dirty="0" smtClean="0">
                <a:solidFill>
                  <a:srgbClr val="000000"/>
                </a:solidFill>
              </a:rPr>
              <a:t>as </a:t>
            </a:r>
            <a:r>
              <a:rPr lang="en-US" sz="2000" dirty="0">
                <a:solidFill>
                  <a:srgbClr val="000000"/>
                </a:solidFill>
              </a:rPr>
              <a:t>rent, utilities, taxes, </a:t>
            </a:r>
            <a:r>
              <a:rPr lang="en-US" sz="2000" dirty="0" smtClean="0">
                <a:solidFill>
                  <a:srgbClr val="000000"/>
                </a:solidFill>
              </a:rPr>
              <a:t>payroll, </a:t>
            </a:r>
            <a:r>
              <a:rPr lang="en-US" sz="2000" dirty="0">
                <a:solidFill>
                  <a:srgbClr val="000000"/>
                </a:solidFill>
              </a:rPr>
              <a:t>etc. In June 20X5, the company purchased land for </a:t>
            </a:r>
            <a:r>
              <a:rPr lang="en-US" sz="2000" dirty="0" smtClean="0">
                <a:solidFill>
                  <a:srgbClr val="000000"/>
                </a:solidFill>
              </a:rPr>
              <a:t>$440,000</a:t>
            </a:r>
            <a:r>
              <a:rPr lang="en-US" sz="2000" dirty="0">
                <a:solidFill>
                  <a:srgbClr val="000000"/>
                </a:solidFill>
              </a:rPr>
              <a:t>. </a:t>
            </a:r>
            <a:r>
              <a:rPr lang="en-US" sz="2000" dirty="0" smtClean="0">
                <a:solidFill>
                  <a:srgbClr val="000000"/>
                </a:solidFill>
              </a:rPr>
              <a:t>In addition, </a:t>
            </a:r>
            <a:r>
              <a:rPr lang="en-US" sz="2000" dirty="0"/>
              <a:t>t</a:t>
            </a:r>
            <a:r>
              <a:rPr lang="en-US" sz="2000" dirty="0" smtClean="0"/>
              <a:t>he </a:t>
            </a:r>
            <a:r>
              <a:rPr lang="en-US" sz="2000" dirty="0"/>
              <a:t>company paid dividends from the profit.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000" dirty="0"/>
          </a:p>
        </p:txBody>
      </p:sp>
      <p:sp>
        <p:nvSpPr>
          <p:cNvPr id="5" name="Content Placeholder 8">
            <a:extLst>
              <a:ext uri="{FF2B5EF4-FFF2-40B4-BE49-F238E27FC236}">
                <a16:creationId xmlns:a16="http://schemas.microsoft.com/office/drawing/2014/main" id="{44DE8937-0E47-4C6C-9D29-EE39EEE29951}"/>
              </a:ext>
            </a:extLst>
          </p:cNvPr>
          <p:cNvSpPr txBox="1">
            <a:spLocks/>
          </p:cNvSpPr>
          <p:nvPr/>
        </p:nvSpPr>
        <p:spPr>
          <a:xfrm>
            <a:off x="2246192" y="3199811"/>
            <a:ext cx="4876800" cy="8160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IN" sz="1800" b="1" dirty="0">
                <a:solidFill>
                  <a:srgbClr val="000000"/>
                </a:solidFill>
              </a:rPr>
              <a:t>Adam  Inc.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IN" sz="1800" b="1" dirty="0">
                <a:solidFill>
                  <a:srgbClr val="000000"/>
                </a:solidFill>
              </a:rPr>
              <a:t>Income Statement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IN" sz="1800" b="1" dirty="0">
                <a:solidFill>
                  <a:srgbClr val="000000"/>
                </a:solidFill>
              </a:rPr>
              <a:t>For the Year Ended December 31, </a:t>
            </a:r>
            <a:r>
              <a:rPr lang="en-IN" sz="1800" b="1" dirty="0" smtClean="0">
                <a:solidFill>
                  <a:srgbClr val="000000"/>
                </a:solidFill>
              </a:rPr>
              <a:t>20X5</a:t>
            </a:r>
            <a:endParaRPr lang="en-IN" sz="1800" b="1" dirty="0">
              <a:solidFill>
                <a:srgbClr val="000000"/>
              </a:solidFill>
            </a:endParaRPr>
          </a:p>
        </p:txBody>
      </p:sp>
      <p:graphicFrame>
        <p:nvGraphicFramePr>
          <p:cNvPr id="6" name="Content Placeholder 9" descr="Table is accessible to screenreaders">
            <a:extLst>
              <a:ext uri="{FF2B5EF4-FFF2-40B4-BE49-F238E27FC236}">
                <a16:creationId xmlns:a16="http://schemas.microsoft.com/office/drawing/2014/main" id="{7E4100CC-A22C-4DB5-8CE6-2F9D184BF14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2685441"/>
              </p:ext>
            </p:extLst>
          </p:nvPr>
        </p:nvGraphicFramePr>
        <p:xfrm>
          <a:off x="2371328" y="4108096"/>
          <a:ext cx="5064187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9837">
                  <a:extLst>
                    <a:ext uri="{9D8B030D-6E8A-4147-A177-3AD203B41FA5}">
                      <a16:colId xmlns:a16="http://schemas.microsoft.com/office/drawing/2014/main" val="2567603231"/>
                    </a:ext>
                  </a:extLst>
                </a:gridCol>
                <a:gridCol w="1494350">
                  <a:extLst>
                    <a:ext uri="{9D8B030D-6E8A-4147-A177-3AD203B41FA5}">
                      <a16:colId xmlns:a16="http://schemas.microsoft.com/office/drawing/2014/main" val="3183969651"/>
                    </a:ext>
                  </a:extLst>
                </a:gridCol>
              </a:tblGrid>
              <a:tr h="222443">
                <a:tc>
                  <a:txBody>
                    <a:bodyPr/>
                    <a:lstStyle/>
                    <a:p>
                      <a:r>
                        <a:rPr lang="en-IN" sz="2000" b="0" dirty="0">
                          <a:solidFill>
                            <a:srgbClr val="000000"/>
                          </a:solidFill>
                        </a:rPr>
                        <a:t>Revenues</a:t>
                      </a:r>
                    </a:p>
                  </a:txBody>
                  <a:tcPr marL="137930" marR="13793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2000" b="0" dirty="0">
                          <a:solidFill>
                            <a:srgbClr val="000000"/>
                          </a:solidFill>
                        </a:rPr>
                        <a:t>$</a:t>
                      </a:r>
                      <a:r>
                        <a:rPr lang="en-IN" sz="2000" b="0" dirty="0" smtClean="0">
                          <a:solidFill>
                            <a:srgbClr val="000000"/>
                          </a:solidFill>
                        </a:rPr>
                        <a:t>1,920,000</a:t>
                      </a:r>
                      <a:endParaRPr lang="en-IN" sz="2000" b="0" dirty="0">
                        <a:solidFill>
                          <a:srgbClr val="000000"/>
                        </a:solidFill>
                      </a:endParaRPr>
                    </a:p>
                  </a:txBody>
                  <a:tcPr marL="137930" marR="13793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4328915"/>
                  </a:ext>
                </a:extLst>
              </a:tr>
              <a:tr h="222443">
                <a:tc>
                  <a:txBody>
                    <a:bodyPr/>
                    <a:lstStyle/>
                    <a:p>
                      <a:r>
                        <a:rPr lang="en-IN" sz="2000" dirty="0">
                          <a:solidFill>
                            <a:srgbClr val="000000"/>
                          </a:solidFill>
                        </a:rPr>
                        <a:t>Operating expenses</a:t>
                      </a:r>
                    </a:p>
                  </a:txBody>
                  <a:tcPr marL="137930" marR="13793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2000" u="sng" baseline="0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IN" sz="2000" u="sng" baseline="0" dirty="0" smtClean="0">
                          <a:solidFill>
                            <a:srgbClr val="000000"/>
                          </a:solidFill>
                        </a:rPr>
                        <a:t>1,200,000</a:t>
                      </a:r>
                      <a:endParaRPr lang="en-IN" sz="2000" u="sng" baseline="0" dirty="0">
                        <a:solidFill>
                          <a:srgbClr val="000000"/>
                        </a:solidFill>
                      </a:endParaRPr>
                    </a:p>
                  </a:txBody>
                  <a:tcPr marL="137930" marR="13793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2898740"/>
                  </a:ext>
                </a:extLst>
              </a:tr>
              <a:tr h="222443">
                <a:tc>
                  <a:txBody>
                    <a:bodyPr/>
                    <a:lstStyle/>
                    <a:p>
                      <a:r>
                        <a:rPr lang="en-IN" sz="2000" dirty="0">
                          <a:solidFill>
                            <a:srgbClr val="000000"/>
                          </a:solidFill>
                        </a:rPr>
                        <a:t>Income before income tax</a:t>
                      </a:r>
                    </a:p>
                  </a:txBody>
                  <a:tcPr marL="137930" marR="13793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2000" dirty="0" smtClean="0">
                          <a:solidFill>
                            <a:srgbClr val="000000"/>
                          </a:solidFill>
                        </a:rPr>
                        <a:t>720,000</a:t>
                      </a:r>
                      <a:endParaRPr lang="en-IN" sz="2000" dirty="0">
                        <a:solidFill>
                          <a:srgbClr val="000000"/>
                        </a:solidFill>
                      </a:endParaRPr>
                    </a:p>
                  </a:txBody>
                  <a:tcPr marL="137930" marR="13793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3630417"/>
                  </a:ext>
                </a:extLst>
              </a:tr>
              <a:tr h="222443">
                <a:tc>
                  <a:txBody>
                    <a:bodyPr/>
                    <a:lstStyle/>
                    <a:p>
                      <a:r>
                        <a:rPr lang="en-IN" sz="2000" dirty="0">
                          <a:solidFill>
                            <a:srgbClr val="000000"/>
                          </a:solidFill>
                        </a:rPr>
                        <a:t>Income tax</a:t>
                      </a:r>
                    </a:p>
                  </a:txBody>
                  <a:tcPr marL="137930" marR="13793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2000" u="sng" baseline="0" dirty="0">
                          <a:solidFill>
                            <a:srgbClr val="000000"/>
                          </a:solidFill>
                        </a:rPr>
                        <a:t>   </a:t>
                      </a:r>
                      <a:r>
                        <a:rPr lang="en-IN" sz="2000" u="sng" baseline="0" dirty="0" smtClean="0">
                          <a:solidFill>
                            <a:srgbClr val="000000"/>
                          </a:solidFill>
                        </a:rPr>
                        <a:t>130,000</a:t>
                      </a:r>
                      <a:endParaRPr lang="en-IN" sz="2000" u="sng" baseline="0" dirty="0">
                        <a:solidFill>
                          <a:srgbClr val="000000"/>
                        </a:solidFill>
                      </a:endParaRPr>
                    </a:p>
                  </a:txBody>
                  <a:tcPr marL="137930" marR="13793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2230408"/>
                  </a:ext>
                </a:extLst>
              </a:tr>
              <a:tr h="222443">
                <a:tc>
                  <a:txBody>
                    <a:bodyPr/>
                    <a:lstStyle/>
                    <a:p>
                      <a:r>
                        <a:rPr lang="en-IN" sz="2000" dirty="0">
                          <a:solidFill>
                            <a:srgbClr val="C00000"/>
                          </a:solidFill>
                        </a:rPr>
                        <a:t>Net income</a:t>
                      </a:r>
                    </a:p>
                  </a:txBody>
                  <a:tcPr marL="137930" marR="13793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2000" u="dbl" baseline="0" dirty="0">
                          <a:solidFill>
                            <a:srgbClr val="C00000"/>
                          </a:solidFill>
                          <a:uFill>
                            <a:solidFill>
                              <a:schemeClr val="tx1"/>
                            </a:solidFill>
                          </a:uFill>
                        </a:rPr>
                        <a:t>$ </a:t>
                      </a:r>
                      <a:r>
                        <a:rPr lang="en-IN" sz="2000" u="dbl" baseline="0" dirty="0" smtClean="0">
                          <a:solidFill>
                            <a:srgbClr val="C00000"/>
                          </a:solidFill>
                          <a:uFill>
                            <a:solidFill>
                              <a:schemeClr val="tx1"/>
                            </a:solidFill>
                          </a:uFill>
                        </a:rPr>
                        <a:t>590,000</a:t>
                      </a:r>
                      <a:endParaRPr lang="en-IN" sz="2000" u="dbl" baseline="0" dirty="0">
                        <a:solidFill>
                          <a:srgbClr val="C00000"/>
                        </a:solidFill>
                        <a:uFill>
                          <a:solidFill>
                            <a:schemeClr val="tx1"/>
                          </a:solidFill>
                        </a:uFill>
                      </a:endParaRPr>
                    </a:p>
                  </a:txBody>
                  <a:tcPr marL="137930" marR="13793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0056183"/>
                  </a:ext>
                </a:extLst>
              </a:tr>
            </a:tbl>
          </a:graphicData>
        </a:graphic>
      </p:graphicFrame>
      <p:pic>
        <p:nvPicPr>
          <p:cNvPr id="10" name="Content Placeholder 5">
            <a:extLst>
              <a:ext uri="{FF2B5EF4-FFF2-40B4-BE49-F238E27FC236}">
                <a16:creationId xmlns:a16="http://schemas.microsoft.com/office/drawing/2014/main" id="{96030F83-D233-BD2F-867A-91C3DFA966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446" y="6300962"/>
            <a:ext cx="2998817" cy="482040"/>
          </a:xfrm>
          <a:prstGeom prst="rect">
            <a:avLst/>
          </a:prstGeom>
        </p:spPr>
      </p:pic>
      <p:sp>
        <p:nvSpPr>
          <p:cNvPr id="12" name="TextBox 23">
            <a:extLst>
              <a:ext uri="{FF2B5EF4-FFF2-40B4-BE49-F238E27FC236}">
                <a16:creationId xmlns:a16="http://schemas.microsoft.com/office/drawing/2014/main" id="{9E322944-91E4-193A-6F60-36B1613BF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3039" y="6443152"/>
            <a:ext cx="758212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16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1119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07E90-F332-42F9-9CF1-CB4546FA17D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515600" cy="6286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What is needed?</a:t>
            </a:r>
          </a:p>
        </p:txBody>
      </p:sp>
      <p:graphicFrame>
        <p:nvGraphicFramePr>
          <p:cNvPr id="4" name="Content Placeholder 12" descr="Table is accessible to screenreaders">
            <a:extLst>
              <a:ext uri="{FF2B5EF4-FFF2-40B4-BE49-F238E27FC236}">
                <a16:creationId xmlns:a16="http://schemas.microsoft.com/office/drawing/2014/main" id="{33443448-F720-45C8-9813-D1333EA301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3341311"/>
              </p:ext>
            </p:extLst>
          </p:nvPr>
        </p:nvGraphicFramePr>
        <p:xfrm>
          <a:off x="419148" y="1061991"/>
          <a:ext cx="10617821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2825">
                  <a:extLst>
                    <a:ext uri="{9D8B030D-6E8A-4147-A177-3AD203B41FA5}">
                      <a16:colId xmlns:a16="http://schemas.microsoft.com/office/drawing/2014/main" val="2926256973"/>
                    </a:ext>
                  </a:extLst>
                </a:gridCol>
                <a:gridCol w="2114343">
                  <a:extLst>
                    <a:ext uri="{9D8B030D-6E8A-4147-A177-3AD203B41FA5}">
                      <a16:colId xmlns:a16="http://schemas.microsoft.com/office/drawing/2014/main" val="2499981267"/>
                    </a:ext>
                  </a:extLst>
                </a:gridCol>
                <a:gridCol w="1917031">
                  <a:extLst>
                    <a:ext uri="{9D8B030D-6E8A-4147-A177-3AD203B41FA5}">
                      <a16:colId xmlns:a16="http://schemas.microsoft.com/office/drawing/2014/main" val="2389428390"/>
                    </a:ext>
                  </a:extLst>
                </a:gridCol>
                <a:gridCol w="2903622">
                  <a:extLst>
                    <a:ext uri="{9D8B030D-6E8A-4147-A177-3AD203B41FA5}">
                      <a16:colId xmlns:a16="http://schemas.microsoft.com/office/drawing/2014/main" val="1538311346"/>
                    </a:ext>
                  </a:extLst>
                </a:gridCol>
              </a:tblGrid>
              <a:tr h="239857">
                <a:tc>
                  <a:txBody>
                    <a:bodyPr/>
                    <a:lstStyle/>
                    <a:p>
                      <a:endParaRPr lang="en-IN" sz="1800" u="non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0" u="none" dirty="0">
                          <a:solidFill>
                            <a:srgbClr val="000000"/>
                          </a:solidFill>
                        </a:rPr>
                        <a:t>Dec. 31, 20X5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0" u="none" dirty="0" smtClean="0">
                          <a:solidFill>
                            <a:srgbClr val="000000"/>
                          </a:solidFill>
                        </a:rPr>
                        <a:t>    Jan</a:t>
                      </a:r>
                      <a:r>
                        <a:rPr lang="en-IN" sz="2000" b="0" u="none" dirty="0">
                          <a:solidFill>
                            <a:srgbClr val="000000"/>
                          </a:solidFill>
                        </a:rPr>
                        <a:t>. 1, </a:t>
                      </a:r>
                      <a:r>
                        <a:rPr lang="en-IN" sz="2000" b="0" u="none" dirty="0" smtClean="0">
                          <a:solidFill>
                            <a:srgbClr val="000000"/>
                          </a:solidFill>
                        </a:rPr>
                        <a:t> 20X5</a:t>
                      </a:r>
                      <a:endParaRPr lang="en-IN" sz="2000" b="0" u="none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0" u="none" dirty="0" smtClean="0">
                          <a:solidFill>
                            <a:srgbClr val="C00000"/>
                          </a:solidFill>
                        </a:rPr>
                        <a:t>Increase/Decrease</a:t>
                      </a:r>
                      <a:endParaRPr lang="en-IN" sz="2000" b="0" u="none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7444689"/>
                  </a:ext>
                </a:extLst>
              </a:tr>
              <a:tr h="241826">
                <a:tc>
                  <a:txBody>
                    <a:bodyPr/>
                    <a:lstStyle/>
                    <a:p>
                      <a:r>
                        <a:rPr lang="en-IN" sz="2000" u="sng" dirty="0">
                          <a:solidFill>
                            <a:srgbClr val="000000"/>
                          </a:solidFill>
                        </a:rPr>
                        <a:t>Assets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9221044"/>
                  </a:ext>
                </a:extLst>
              </a:tr>
              <a:tr h="239857">
                <a:tc>
                  <a:txBody>
                    <a:bodyPr/>
                    <a:lstStyle/>
                    <a:p>
                      <a:r>
                        <a:rPr lang="en-IN" sz="2000" dirty="0">
                          <a:solidFill>
                            <a:srgbClr val="000000"/>
                          </a:solidFill>
                        </a:rPr>
                        <a:t>Cash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 smtClean="0">
                          <a:solidFill>
                            <a:srgbClr val="000000"/>
                          </a:solidFill>
                        </a:rPr>
                        <a:t>410,000</a:t>
                      </a:r>
                      <a:endParaRPr lang="en-IN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rgbClr val="000000"/>
                          </a:solidFill>
                        </a:rPr>
                        <a:t>$-0-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rgbClr val="C00000"/>
                          </a:solidFill>
                        </a:rPr>
                        <a:t>$</a:t>
                      </a:r>
                      <a:r>
                        <a:rPr lang="en-IN" sz="2000" dirty="0" smtClean="0">
                          <a:solidFill>
                            <a:srgbClr val="C00000"/>
                          </a:solidFill>
                        </a:rPr>
                        <a:t>410,000 </a:t>
                      </a:r>
                      <a:r>
                        <a:rPr lang="en-IN" sz="2000" dirty="0">
                          <a:solidFill>
                            <a:srgbClr val="C00000"/>
                          </a:solidFill>
                        </a:rPr>
                        <a:t>Increase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4508195"/>
                  </a:ext>
                </a:extLst>
              </a:tr>
              <a:tr h="239857">
                <a:tc>
                  <a:txBody>
                    <a:bodyPr/>
                    <a:lstStyle/>
                    <a:p>
                      <a:r>
                        <a:rPr lang="en-IN" sz="2000" dirty="0">
                          <a:solidFill>
                            <a:srgbClr val="000000"/>
                          </a:solidFill>
                        </a:rPr>
                        <a:t>Accounts receivable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85725" algn="ctr"/>
                      <a:r>
                        <a:rPr lang="en-IN" sz="2000" dirty="0" smtClean="0">
                          <a:solidFill>
                            <a:srgbClr val="000000"/>
                          </a:solidFill>
                        </a:rPr>
                        <a:t>210,000</a:t>
                      </a:r>
                      <a:endParaRPr lang="en-IN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85725" algn="ctr"/>
                      <a:r>
                        <a:rPr lang="en-IN" sz="2000" dirty="0">
                          <a:solidFill>
                            <a:srgbClr val="000000"/>
                          </a:solidFill>
                        </a:rPr>
                        <a:t> -0-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 smtClean="0">
                          <a:solidFill>
                            <a:srgbClr val="C00000"/>
                          </a:solidFill>
                        </a:rPr>
                        <a:t>210,000 </a:t>
                      </a:r>
                      <a:r>
                        <a:rPr lang="en-IN" sz="2000" dirty="0">
                          <a:solidFill>
                            <a:srgbClr val="C00000"/>
                          </a:solidFill>
                        </a:rPr>
                        <a:t>Increase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7742284"/>
                  </a:ext>
                </a:extLst>
              </a:tr>
              <a:tr h="239857">
                <a:tc>
                  <a:txBody>
                    <a:bodyPr/>
                    <a:lstStyle/>
                    <a:p>
                      <a:r>
                        <a:rPr lang="en-IN" sz="2000" dirty="0">
                          <a:solidFill>
                            <a:srgbClr val="000000"/>
                          </a:solidFill>
                        </a:rPr>
                        <a:t>Land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85725" algn="ctr"/>
                      <a:r>
                        <a:rPr lang="en-IN" sz="2000" u="sng" dirty="0" smtClean="0">
                          <a:solidFill>
                            <a:srgbClr val="000000"/>
                          </a:solidFill>
                        </a:rPr>
                        <a:t>440,000</a:t>
                      </a:r>
                      <a:endParaRPr lang="en-IN" sz="2000" u="sng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85725" algn="ctr"/>
                      <a:r>
                        <a:rPr lang="en-IN" sz="2000" u="sng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IN" sz="2000" u="sng" dirty="0" smtClean="0">
                          <a:solidFill>
                            <a:srgbClr val="000000"/>
                          </a:solidFill>
                        </a:rPr>
                        <a:t>-</a:t>
                      </a:r>
                      <a:r>
                        <a:rPr lang="en-IN" sz="2000" u="sng" dirty="0">
                          <a:solidFill>
                            <a:srgbClr val="000000"/>
                          </a:solidFill>
                        </a:rPr>
                        <a:t>0-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 smtClean="0">
                          <a:solidFill>
                            <a:srgbClr val="C00000"/>
                          </a:solidFill>
                        </a:rPr>
                        <a:t>440,000 </a:t>
                      </a:r>
                      <a:r>
                        <a:rPr lang="en-IN" sz="2000" dirty="0">
                          <a:solidFill>
                            <a:srgbClr val="C00000"/>
                          </a:solidFill>
                        </a:rPr>
                        <a:t>Increase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7710089"/>
                  </a:ext>
                </a:extLst>
              </a:tr>
              <a:tr h="239857">
                <a:tc>
                  <a:txBody>
                    <a:bodyPr/>
                    <a:lstStyle/>
                    <a:p>
                      <a:pPr marL="0" indent="182563"/>
                      <a:r>
                        <a:rPr lang="en-IN" sz="2000" dirty="0">
                          <a:solidFill>
                            <a:srgbClr val="000000"/>
                          </a:solidFill>
                        </a:rPr>
                        <a:t>Total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u="dbl" baseline="0" dirty="0">
                          <a:solidFill>
                            <a:srgbClr val="000000"/>
                          </a:solidFill>
                          <a:uFill>
                            <a:solidFill>
                              <a:schemeClr val="tx1"/>
                            </a:solidFill>
                          </a:uFill>
                        </a:rPr>
                        <a:t>$</a:t>
                      </a:r>
                      <a:r>
                        <a:rPr lang="en-IN" sz="2000" u="dbl" baseline="0" dirty="0" smtClean="0">
                          <a:solidFill>
                            <a:srgbClr val="000000"/>
                          </a:solidFill>
                          <a:uFill>
                            <a:solidFill>
                              <a:schemeClr val="tx1"/>
                            </a:solidFill>
                          </a:uFill>
                        </a:rPr>
                        <a:t>1,060,000</a:t>
                      </a:r>
                      <a:endParaRPr lang="en-IN" sz="2000" u="dbl" baseline="0" dirty="0">
                        <a:solidFill>
                          <a:srgbClr val="000000"/>
                        </a:solidFill>
                        <a:uFill>
                          <a:solidFill>
                            <a:schemeClr val="tx1"/>
                          </a:solidFill>
                        </a:u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u="dbl" baseline="0" dirty="0" smtClean="0">
                          <a:solidFill>
                            <a:srgbClr val="000000"/>
                          </a:solidFill>
                          <a:uFill>
                            <a:solidFill>
                              <a:schemeClr val="tx1"/>
                            </a:solidFill>
                          </a:uFill>
                        </a:rPr>
                        <a:t> $-</a:t>
                      </a:r>
                      <a:r>
                        <a:rPr lang="en-IN" sz="2000" u="dbl" baseline="0" dirty="0">
                          <a:solidFill>
                            <a:srgbClr val="000000"/>
                          </a:solidFill>
                          <a:uFill>
                            <a:solidFill>
                              <a:schemeClr val="tx1"/>
                            </a:solidFill>
                          </a:uFill>
                        </a:rPr>
                        <a:t>0-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0071510"/>
                  </a:ext>
                </a:extLst>
              </a:tr>
              <a:tr h="239857">
                <a:tc>
                  <a:txBody>
                    <a:bodyPr/>
                    <a:lstStyle/>
                    <a:p>
                      <a:r>
                        <a:rPr lang="en-IN" sz="2000" u="sng" dirty="0">
                          <a:solidFill>
                            <a:srgbClr val="000000"/>
                          </a:solidFill>
                        </a:rPr>
                        <a:t>Liabilities and Stockholders' Equity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8472791"/>
                  </a:ext>
                </a:extLst>
              </a:tr>
              <a:tr h="239857">
                <a:tc>
                  <a:txBody>
                    <a:bodyPr/>
                    <a:lstStyle/>
                    <a:p>
                      <a:r>
                        <a:rPr lang="en-IN" sz="2000" dirty="0">
                          <a:solidFill>
                            <a:srgbClr val="000000"/>
                          </a:solidFill>
                        </a:rPr>
                        <a:t>Accounts payable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rgbClr val="000000"/>
                          </a:solidFill>
                        </a:rPr>
                        <a:t>$</a:t>
                      </a:r>
                      <a:r>
                        <a:rPr lang="en-IN" sz="2000" dirty="0" smtClean="0">
                          <a:solidFill>
                            <a:srgbClr val="000000"/>
                          </a:solidFill>
                        </a:rPr>
                        <a:t>115,000</a:t>
                      </a:r>
                      <a:endParaRPr lang="en-IN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rgbClr val="000000"/>
                          </a:solidFill>
                        </a:rPr>
                        <a:t>$-0-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 smtClean="0">
                          <a:solidFill>
                            <a:srgbClr val="C00000"/>
                          </a:solidFill>
                        </a:rPr>
                        <a:t>115,000 </a:t>
                      </a:r>
                      <a:r>
                        <a:rPr lang="en-IN" sz="2000" dirty="0">
                          <a:solidFill>
                            <a:srgbClr val="C00000"/>
                          </a:solidFill>
                        </a:rPr>
                        <a:t>Increase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8810253"/>
                  </a:ext>
                </a:extLst>
              </a:tr>
              <a:tr h="239857">
                <a:tc>
                  <a:txBody>
                    <a:bodyPr/>
                    <a:lstStyle/>
                    <a:p>
                      <a:r>
                        <a:rPr lang="en-IN" sz="2000" dirty="0">
                          <a:solidFill>
                            <a:srgbClr val="000000"/>
                          </a:solidFill>
                        </a:rPr>
                        <a:t>Common stock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85725" algn="ctr"/>
                      <a:r>
                        <a:rPr lang="en-IN" sz="2000" dirty="0" smtClean="0">
                          <a:solidFill>
                            <a:srgbClr val="000000"/>
                          </a:solidFill>
                        </a:rPr>
                        <a:t>500,000</a:t>
                      </a:r>
                      <a:endParaRPr lang="en-IN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85725" algn="ctr"/>
                      <a:r>
                        <a:rPr lang="en-IN" sz="2000" dirty="0">
                          <a:solidFill>
                            <a:srgbClr val="000000"/>
                          </a:solidFill>
                        </a:rPr>
                        <a:t> -0-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 smtClean="0">
                          <a:solidFill>
                            <a:srgbClr val="C00000"/>
                          </a:solidFill>
                        </a:rPr>
                        <a:t>500,000 </a:t>
                      </a:r>
                      <a:r>
                        <a:rPr lang="en-IN" sz="2000" dirty="0">
                          <a:solidFill>
                            <a:srgbClr val="C00000"/>
                          </a:solidFill>
                        </a:rPr>
                        <a:t>Increase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9757449"/>
                  </a:ext>
                </a:extLst>
              </a:tr>
              <a:tr h="239857">
                <a:tc>
                  <a:txBody>
                    <a:bodyPr/>
                    <a:lstStyle/>
                    <a:p>
                      <a:r>
                        <a:rPr lang="en-IN" sz="2000" dirty="0">
                          <a:solidFill>
                            <a:srgbClr val="000000"/>
                          </a:solidFill>
                        </a:rPr>
                        <a:t>Retained earnings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85725" algn="ctr"/>
                      <a:r>
                        <a:rPr lang="en-IN" sz="2000" u="sng" dirty="0" smtClean="0">
                          <a:solidFill>
                            <a:srgbClr val="000000"/>
                          </a:solidFill>
                        </a:rPr>
                        <a:t>445,000</a:t>
                      </a:r>
                      <a:endParaRPr lang="en-IN" sz="2000" u="sng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85725" algn="ctr"/>
                      <a:r>
                        <a:rPr lang="en-IN" sz="2000" u="sng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IN" sz="2000" u="sng" dirty="0">
                          <a:solidFill>
                            <a:srgbClr val="000000"/>
                          </a:solidFill>
                        </a:rPr>
                        <a:t>-0-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 smtClean="0">
                          <a:solidFill>
                            <a:srgbClr val="C00000"/>
                          </a:solidFill>
                        </a:rPr>
                        <a:t>445,000 </a:t>
                      </a:r>
                      <a:r>
                        <a:rPr lang="en-IN" sz="2000" dirty="0">
                          <a:solidFill>
                            <a:srgbClr val="C00000"/>
                          </a:solidFill>
                        </a:rPr>
                        <a:t>Increase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9497070"/>
                  </a:ext>
                </a:extLst>
              </a:tr>
              <a:tr h="239857">
                <a:tc>
                  <a:txBody>
                    <a:bodyPr/>
                    <a:lstStyle/>
                    <a:p>
                      <a:pPr marL="0" indent="182563"/>
                      <a:r>
                        <a:rPr lang="en-IN" sz="2000" dirty="0">
                          <a:solidFill>
                            <a:srgbClr val="000000"/>
                          </a:solidFill>
                        </a:rPr>
                        <a:t>Total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/>
                      <a:r>
                        <a:rPr lang="en-IN" sz="2000" u="dbl" baseline="0" dirty="0">
                          <a:solidFill>
                            <a:srgbClr val="000000"/>
                          </a:solidFill>
                          <a:uFill>
                            <a:solidFill>
                              <a:schemeClr val="tx1"/>
                            </a:solidFill>
                          </a:uFill>
                        </a:rPr>
                        <a:t>$</a:t>
                      </a:r>
                      <a:r>
                        <a:rPr lang="en-IN" sz="2000" u="dbl" baseline="0" dirty="0" smtClean="0">
                          <a:solidFill>
                            <a:srgbClr val="000000"/>
                          </a:solidFill>
                          <a:uFill>
                            <a:solidFill>
                              <a:schemeClr val="tx1"/>
                            </a:solidFill>
                          </a:uFill>
                        </a:rPr>
                        <a:t>1,060,000</a:t>
                      </a:r>
                      <a:endParaRPr lang="en-IN" sz="2000" u="dbl" baseline="0" dirty="0">
                        <a:solidFill>
                          <a:srgbClr val="000000"/>
                        </a:solidFill>
                        <a:uFill>
                          <a:solidFill>
                            <a:schemeClr val="tx1"/>
                          </a:solidFill>
                        </a:u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/>
                      <a:r>
                        <a:rPr lang="en-IN" sz="2000" u="dbl" baseline="0" dirty="0" smtClean="0">
                          <a:solidFill>
                            <a:srgbClr val="000000"/>
                          </a:solidFill>
                          <a:uFill>
                            <a:solidFill>
                              <a:schemeClr val="tx1"/>
                            </a:solidFill>
                          </a:uFill>
                        </a:rPr>
                        <a:t> $-</a:t>
                      </a:r>
                      <a:r>
                        <a:rPr lang="en-IN" sz="2000" u="dbl" baseline="0" dirty="0">
                          <a:solidFill>
                            <a:srgbClr val="000000"/>
                          </a:solidFill>
                          <a:uFill>
                            <a:solidFill>
                              <a:schemeClr val="tx1"/>
                            </a:solidFill>
                          </a:uFill>
                        </a:rPr>
                        <a:t>0-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7120619"/>
                  </a:ext>
                </a:extLst>
              </a:tr>
            </a:tbl>
          </a:graphicData>
        </a:graphic>
      </p:graphicFrame>
      <p:sp>
        <p:nvSpPr>
          <p:cNvPr id="10" name="TextBox 23">
            <a:extLst>
              <a:ext uri="{FF2B5EF4-FFF2-40B4-BE49-F238E27FC236}">
                <a16:creationId xmlns:a16="http://schemas.microsoft.com/office/drawing/2014/main" id="{9E322944-91E4-193A-6F60-36B1613BF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3039" y="6443152"/>
            <a:ext cx="758212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16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11" name="Content Placeholder 5">
            <a:extLst>
              <a:ext uri="{FF2B5EF4-FFF2-40B4-BE49-F238E27FC236}">
                <a16:creationId xmlns:a16="http://schemas.microsoft.com/office/drawing/2014/main" id="{96030F83-D233-BD2F-867A-91C3DFA966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446" y="6300962"/>
            <a:ext cx="2998817" cy="4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827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CE48983-D015-44C3-8B14-64F4C69CE579}"/>
              </a:ext>
            </a:extLst>
          </p:cNvPr>
          <p:cNvSpPr/>
          <p:nvPr/>
        </p:nvSpPr>
        <p:spPr>
          <a:xfrm>
            <a:off x="5892447" y="5579275"/>
            <a:ext cx="6095064" cy="2174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6E42FE3-D772-4555-94F3-36047AC4FC86}"/>
              </a:ext>
            </a:extLst>
          </p:cNvPr>
          <p:cNvSpPr/>
          <p:nvPr/>
        </p:nvSpPr>
        <p:spPr>
          <a:xfrm>
            <a:off x="5940476" y="5221954"/>
            <a:ext cx="6095064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4E32BBE-9E5C-4156-8B03-F20DB01E6DF5}"/>
              </a:ext>
            </a:extLst>
          </p:cNvPr>
          <p:cNvSpPr/>
          <p:nvPr/>
        </p:nvSpPr>
        <p:spPr>
          <a:xfrm>
            <a:off x="5818354" y="4864666"/>
            <a:ext cx="6095064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C24472-E54F-4DAC-9DB6-B0081C510D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026" y="172525"/>
            <a:ext cx="9616415" cy="2045265"/>
          </a:xfrm>
        </p:spPr>
        <p:txBody>
          <a:bodyPr>
            <a:normAutofit fontScale="70000" lnSpcReduction="20000"/>
          </a:bodyPr>
          <a:lstStyle/>
          <a:p>
            <a:r>
              <a:rPr lang="en-US" sz="2800" dirty="0">
                <a:solidFill>
                  <a:srgbClr val="000000"/>
                </a:solidFill>
              </a:rPr>
              <a:t>Prepare the operating activities </a:t>
            </a:r>
            <a:r>
              <a:rPr lang="en-US" dirty="0">
                <a:solidFill>
                  <a:srgbClr val="000000"/>
                </a:solidFill>
              </a:rPr>
              <a:t>using the indirect method.  5 </a:t>
            </a:r>
            <a:r>
              <a:rPr lang="en-US" dirty="0" smtClean="0">
                <a:solidFill>
                  <a:srgbClr val="000000"/>
                </a:solidFill>
              </a:rPr>
              <a:t>Steps:</a:t>
            </a:r>
            <a:endParaRPr lang="en-US" dirty="0">
              <a:solidFill>
                <a:srgbClr val="00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Net income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Plus non-cash expenses such as deprecation, bad debt expense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Add any losses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Deduct any gains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Analyze current assets and liabilities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800" dirty="0">
              <a:solidFill>
                <a:srgbClr val="000000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2490233"/>
              </p:ext>
            </p:extLst>
          </p:nvPr>
        </p:nvGraphicFramePr>
        <p:xfrm>
          <a:off x="772130" y="2606446"/>
          <a:ext cx="7443535" cy="34480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64439">
                  <a:extLst>
                    <a:ext uri="{9D8B030D-6E8A-4147-A177-3AD203B41FA5}">
                      <a16:colId xmlns:a16="http://schemas.microsoft.com/office/drawing/2014/main" val="1011385728"/>
                    </a:ext>
                  </a:extLst>
                </a:gridCol>
                <a:gridCol w="1389548">
                  <a:extLst>
                    <a:ext uri="{9D8B030D-6E8A-4147-A177-3AD203B41FA5}">
                      <a16:colId xmlns:a16="http://schemas.microsoft.com/office/drawing/2014/main" val="2162257237"/>
                    </a:ext>
                  </a:extLst>
                </a:gridCol>
                <a:gridCol w="1389548">
                  <a:extLst>
                    <a:ext uri="{9D8B030D-6E8A-4147-A177-3AD203B41FA5}">
                      <a16:colId xmlns:a16="http://schemas.microsoft.com/office/drawing/2014/main" val="3541562913"/>
                    </a:ext>
                  </a:extLst>
                </a:gridCol>
              </a:tblGrid>
              <a:tr h="219075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Adam </a:t>
                      </a:r>
                      <a:r>
                        <a:rPr lang="en-US" sz="2000" b="1" u="none" strike="noStrike" dirty="0" smtClean="0">
                          <a:effectLst/>
                        </a:rPr>
                        <a:t>Inc.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82854"/>
                  </a:ext>
                </a:extLst>
              </a:tr>
              <a:tr h="219075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Statement of Cash Flows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153796"/>
                  </a:ext>
                </a:extLst>
              </a:tr>
              <a:tr h="22860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For the Year Ended December 31, 20X5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581813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u="sng" strike="noStrike" dirty="0">
                          <a:solidFill>
                            <a:schemeClr val="tx1"/>
                          </a:solidFill>
                          <a:effectLst/>
                        </a:rPr>
                        <a:t>Cash flows from operating activities</a:t>
                      </a:r>
                      <a:endParaRPr lang="en-US" sz="2000" b="0" i="0" u="sng" strike="noStrike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 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4583995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 smtClean="0">
                          <a:effectLst/>
                        </a:rPr>
                        <a:t>   Net </a:t>
                      </a:r>
                      <a:r>
                        <a:rPr lang="en-US" sz="2000" u="none" strike="noStrike" dirty="0">
                          <a:effectLst/>
                        </a:rPr>
                        <a:t>income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$   590,000 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7717265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 smtClean="0">
                          <a:effectLst/>
                        </a:rPr>
                        <a:t>   Adjustments </a:t>
                      </a:r>
                      <a:r>
                        <a:rPr lang="en-US" sz="2000" u="none" strike="noStrike" dirty="0">
                          <a:effectLst/>
                        </a:rPr>
                        <a:t>to reconcile net income to </a:t>
                      </a:r>
                      <a:endParaRPr lang="en-US" sz="2000" u="none" strike="noStrike" dirty="0" smtClean="0">
                        <a:effectLst/>
                      </a:endParaRPr>
                    </a:p>
                    <a:p>
                      <a:pPr algn="l" fontAlgn="ctr"/>
                      <a:r>
                        <a:rPr lang="en-US" sz="2000" u="none" strike="noStrike" dirty="0" smtClean="0">
                          <a:effectLst/>
                        </a:rPr>
                        <a:t>   net </a:t>
                      </a:r>
                      <a:r>
                        <a:rPr lang="en-US" sz="2000" u="none" strike="noStrike" dirty="0">
                          <a:effectLst/>
                        </a:rPr>
                        <a:t>cash provided by operating activities: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</a:rPr>
                        <a:t> 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6302759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 smtClean="0">
                          <a:effectLst/>
                        </a:rPr>
                        <a:t>                Increase </a:t>
                      </a:r>
                      <a:r>
                        <a:rPr lang="en-US" sz="2000" u="none" strike="noStrike" dirty="0">
                          <a:effectLst/>
                        </a:rPr>
                        <a:t>in accounts receivable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u="none" strike="noStrike" dirty="0" smtClean="0">
                          <a:effectLst/>
                        </a:rPr>
                        <a:t>(210,000)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8007569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 smtClean="0">
                          <a:effectLst/>
                        </a:rPr>
                        <a:t>                Increase </a:t>
                      </a:r>
                      <a:r>
                        <a:rPr lang="en-US" sz="2000" u="none" strike="noStrike" dirty="0">
                          <a:effectLst/>
                        </a:rPr>
                        <a:t>in accounts payable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u="none" strike="noStrike" dirty="0" smtClean="0">
                          <a:effectLst/>
                        </a:rPr>
                        <a:t>115,000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u="none" strike="noStrike" dirty="0" smtClean="0">
                          <a:effectLst/>
                        </a:rPr>
                        <a:t>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854556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</a:rPr>
                        <a:t> </a:t>
                      </a:r>
                      <a:r>
                        <a:rPr lang="en-US" sz="2000" u="none" strike="noStrike" dirty="0" smtClean="0">
                          <a:effectLst/>
                        </a:rPr>
                        <a:t>                              Total Net</a:t>
                      </a:r>
                      <a:r>
                        <a:rPr lang="en-US" sz="2000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2000" u="none" strike="noStrike" dirty="0" smtClean="0">
                          <a:effectLst/>
                        </a:rPr>
                        <a:t>Adjustments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2000" b="0" i="0" u="none" strike="noStrike" dirty="0">
                        <a:solidFill>
                          <a:srgbClr val="FF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u="sng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(95,000</a:t>
                      </a:r>
                      <a:r>
                        <a:rPr lang="en-US" sz="2000" u="sng" strike="noStrike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en-US" sz="2000" b="0" i="0" u="sng" strike="noStrike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0577279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u="none" strike="noStrike" dirty="0" smtClean="0">
                          <a:effectLst/>
                        </a:rPr>
                        <a:t>   Net </a:t>
                      </a:r>
                      <a:r>
                        <a:rPr lang="en-US" sz="2000" b="1" u="none" strike="noStrike" dirty="0">
                          <a:effectLst/>
                        </a:rPr>
                        <a:t>cash provided by operating activities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495,000 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73909171"/>
                  </a:ext>
                </a:extLst>
              </a:tr>
            </a:tbl>
          </a:graphicData>
        </a:graphic>
      </p:graphicFrame>
      <p:pic>
        <p:nvPicPr>
          <p:cNvPr id="18" name="Content Placeholder 5">
            <a:extLst>
              <a:ext uri="{FF2B5EF4-FFF2-40B4-BE49-F238E27FC236}">
                <a16:creationId xmlns:a16="http://schemas.microsoft.com/office/drawing/2014/main" id="{96030F83-D233-BD2F-867A-91C3DFA966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446" y="6300962"/>
            <a:ext cx="2998817" cy="482040"/>
          </a:xfrm>
          <a:prstGeom prst="rect">
            <a:avLst/>
          </a:prstGeom>
        </p:spPr>
      </p:pic>
      <p:sp>
        <p:nvSpPr>
          <p:cNvPr id="19" name="TextBox 23">
            <a:extLst>
              <a:ext uri="{FF2B5EF4-FFF2-40B4-BE49-F238E27FC236}">
                <a16:creationId xmlns:a16="http://schemas.microsoft.com/office/drawing/2014/main" id="{9E322944-91E4-193A-6F60-36B1613BF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3039" y="6443152"/>
            <a:ext cx="758212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16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906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E0B28BF-865B-419A-8716-CB5055E18E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0944" y="5410200"/>
            <a:ext cx="6178503" cy="61834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70D062C-81BB-40DB-8895-E31A145F52DB}"/>
              </a:ext>
            </a:extLst>
          </p:cNvPr>
          <p:cNvSpPr/>
          <p:nvPr/>
        </p:nvSpPr>
        <p:spPr>
          <a:xfrm>
            <a:off x="5722490" y="5410200"/>
            <a:ext cx="6400200" cy="726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Content Placeholder 5">
            <a:extLst>
              <a:ext uri="{FF2B5EF4-FFF2-40B4-BE49-F238E27FC236}">
                <a16:creationId xmlns:a16="http://schemas.microsoft.com/office/drawing/2014/main" id="{96030F83-D233-BD2F-867A-91C3DFA966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446" y="6300962"/>
            <a:ext cx="2998817" cy="482040"/>
          </a:xfrm>
          <a:prstGeom prst="rect">
            <a:avLst/>
          </a:prstGeom>
        </p:spPr>
      </p:pic>
      <p:sp>
        <p:nvSpPr>
          <p:cNvPr id="14" name="TextBox 23">
            <a:extLst>
              <a:ext uri="{FF2B5EF4-FFF2-40B4-BE49-F238E27FC236}">
                <a16:creationId xmlns:a16="http://schemas.microsoft.com/office/drawing/2014/main" id="{9E322944-91E4-193A-6F60-36B1613BF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3039" y="6443152"/>
            <a:ext cx="758212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16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312" y="992376"/>
            <a:ext cx="5435378" cy="511500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15918" y="403236"/>
            <a:ext cx="55065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In June 20X5, the company purchased land for $440,000.</a:t>
            </a:r>
            <a:endParaRPr lang="en-US" dirty="0"/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2708551"/>
              </p:ext>
            </p:extLst>
          </p:nvPr>
        </p:nvGraphicFramePr>
        <p:xfrm>
          <a:off x="156606" y="992376"/>
          <a:ext cx="6210507" cy="37909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92597">
                  <a:extLst>
                    <a:ext uri="{9D8B030D-6E8A-4147-A177-3AD203B41FA5}">
                      <a16:colId xmlns:a16="http://schemas.microsoft.com/office/drawing/2014/main" val="1011385728"/>
                    </a:ext>
                  </a:extLst>
                </a:gridCol>
                <a:gridCol w="1158955">
                  <a:extLst>
                    <a:ext uri="{9D8B030D-6E8A-4147-A177-3AD203B41FA5}">
                      <a16:colId xmlns:a16="http://schemas.microsoft.com/office/drawing/2014/main" val="2162257237"/>
                    </a:ext>
                  </a:extLst>
                </a:gridCol>
                <a:gridCol w="1158955">
                  <a:extLst>
                    <a:ext uri="{9D8B030D-6E8A-4147-A177-3AD203B41FA5}">
                      <a16:colId xmlns:a16="http://schemas.microsoft.com/office/drawing/2014/main" val="3541562913"/>
                    </a:ext>
                  </a:extLst>
                </a:gridCol>
              </a:tblGrid>
              <a:tr h="245477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Adam </a:t>
                      </a:r>
                      <a:r>
                        <a:rPr lang="en-US" sz="1600" b="1" u="none" strike="noStrike" dirty="0" smtClean="0">
                          <a:effectLst/>
                        </a:rPr>
                        <a:t>Inc.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82854"/>
                  </a:ext>
                </a:extLst>
              </a:tr>
              <a:tr h="245477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Statement of Cash Flows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153796"/>
                  </a:ext>
                </a:extLst>
              </a:tr>
              <a:tr h="245477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For the Year Ended December 31, 20X5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5818133"/>
                  </a:ext>
                </a:extLst>
              </a:tr>
              <a:tr h="24547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u="sng" strike="noStrike" dirty="0">
                          <a:solidFill>
                            <a:schemeClr val="tx1"/>
                          </a:solidFill>
                          <a:effectLst/>
                        </a:rPr>
                        <a:t>Cash flows from operating </a:t>
                      </a:r>
                      <a:r>
                        <a:rPr lang="en-US" sz="1600" b="0" u="sng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activities:</a:t>
                      </a:r>
                      <a:endParaRPr lang="en-US" sz="1600" b="0" i="0" u="sng" strike="noStrike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45839955"/>
                  </a:ext>
                </a:extLst>
              </a:tr>
              <a:tr h="24547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 smtClean="0">
                          <a:effectLst/>
                        </a:rPr>
                        <a:t>   Net </a:t>
                      </a:r>
                      <a:r>
                        <a:rPr lang="en-US" sz="1600" u="none" strike="noStrike" dirty="0">
                          <a:effectLst/>
                        </a:rPr>
                        <a:t>income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$590,000 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77172655"/>
                  </a:ext>
                </a:extLst>
              </a:tr>
              <a:tr h="48172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 smtClean="0">
                          <a:effectLst/>
                        </a:rPr>
                        <a:t>   Adjustments </a:t>
                      </a:r>
                      <a:r>
                        <a:rPr lang="en-US" sz="1600" u="none" strike="noStrike" dirty="0">
                          <a:effectLst/>
                        </a:rPr>
                        <a:t>to reconcile net income to </a:t>
                      </a:r>
                      <a:endParaRPr lang="en-US" sz="1600" u="none" strike="noStrike" dirty="0" smtClean="0">
                        <a:effectLst/>
                      </a:endParaRPr>
                    </a:p>
                    <a:p>
                      <a:pPr algn="l" fontAlgn="ctr"/>
                      <a:r>
                        <a:rPr lang="en-US" sz="1600" u="none" strike="noStrike" dirty="0" smtClean="0">
                          <a:effectLst/>
                        </a:rPr>
                        <a:t>   net </a:t>
                      </a:r>
                      <a:r>
                        <a:rPr lang="en-US" sz="1600" u="none" strike="noStrike" dirty="0">
                          <a:effectLst/>
                        </a:rPr>
                        <a:t>cash provided by operating activities: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63027595"/>
                  </a:ext>
                </a:extLst>
              </a:tr>
              <a:tr h="24547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 smtClean="0">
                          <a:effectLst/>
                        </a:rPr>
                        <a:t>                Increase </a:t>
                      </a:r>
                      <a:r>
                        <a:rPr lang="en-US" sz="1600" u="none" strike="noStrike" dirty="0">
                          <a:effectLst/>
                        </a:rPr>
                        <a:t>in accounts receivable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smtClean="0">
                          <a:effectLst/>
                        </a:rPr>
                        <a:t>(210,000)</a:t>
                      </a:r>
                      <a:endParaRPr 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80075696"/>
                  </a:ext>
                </a:extLst>
              </a:tr>
              <a:tr h="24547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 smtClean="0">
                          <a:effectLst/>
                        </a:rPr>
                        <a:t>                Increase </a:t>
                      </a:r>
                      <a:r>
                        <a:rPr lang="en-US" sz="1600" u="none" strike="noStrike" dirty="0">
                          <a:effectLst/>
                        </a:rPr>
                        <a:t>in accounts payable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 dirty="0" smtClean="0">
                          <a:effectLst/>
                        </a:rPr>
                        <a:t>115,000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 dirty="0" smtClean="0">
                          <a:effectLst/>
                        </a:rPr>
                        <a:t>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8545564"/>
                  </a:ext>
                </a:extLst>
              </a:tr>
              <a:tr h="24547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                              Total Net</a:t>
                      </a:r>
                      <a:r>
                        <a:rPr lang="en-US" sz="1600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1600" u="none" strike="noStrike" dirty="0" smtClean="0">
                          <a:effectLst/>
                        </a:rPr>
                        <a:t>Adjustments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sng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(95,000</a:t>
                      </a:r>
                      <a:r>
                        <a:rPr lang="en-US" sz="1600" u="sng" strike="noStrike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en-US" sz="1600" b="0" i="0" u="sng" strike="noStrike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05772794"/>
                  </a:ext>
                </a:extLst>
              </a:tr>
              <a:tr h="24547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u="none" strike="noStrike" dirty="0" smtClean="0">
                          <a:effectLst/>
                        </a:rPr>
                        <a:t>   Net </a:t>
                      </a:r>
                      <a:r>
                        <a:rPr lang="en-US" sz="1600" b="1" u="none" strike="noStrike" dirty="0">
                          <a:effectLst/>
                        </a:rPr>
                        <a:t>cash provided by operating activities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495,000 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73909171"/>
                  </a:ext>
                </a:extLst>
              </a:tr>
              <a:tr h="245477">
                <a:tc>
                  <a:txBody>
                    <a:bodyPr/>
                    <a:lstStyle/>
                    <a:p>
                      <a:pPr algn="l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89720763"/>
                  </a:ext>
                </a:extLst>
              </a:tr>
              <a:tr h="245477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u="sng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Cash flows from investing activities:</a:t>
                      </a:r>
                      <a:endParaRPr lang="en-US" sz="1600" b="0" i="0" u="sng" strike="noStrike" dirty="0" smtClean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02547442"/>
                  </a:ext>
                </a:extLst>
              </a:tr>
              <a:tr h="24547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  Purchase of Land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sng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(440,000)</a:t>
                      </a:r>
                      <a:endParaRPr lang="en-US" sz="1600" u="sng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19453542"/>
                  </a:ext>
                </a:extLst>
              </a:tr>
              <a:tr h="24547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u="none" strike="noStrike" dirty="0" smtClean="0">
                          <a:effectLst/>
                        </a:rPr>
                        <a:t>   Net cash provided by investing activities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(440,000)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433599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6851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59C625D-14DC-4780-B18E-EFD61A8C7B5D}"/>
              </a:ext>
            </a:extLst>
          </p:cNvPr>
          <p:cNvSpPr txBox="1"/>
          <p:nvPr/>
        </p:nvSpPr>
        <p:spPr>
          <a:xfrm>
            <a:off x="893731" y="5929910"/>
            <a:ext cx="60950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company paid </a:t>
            </a:r>
            <a:r>
              <a:rPr lang="en-US" dirty="0" smtClean="0"/>
              <a:t>dividends </a:t>
            </a:r>
            <a:r>
              <a:rPr lang="en-US" dirty="0"/>
              <a:t>from the profit.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43AF508-2EDE-4E38-9C9E-F671E18B27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6454" y="2320578"/>
            <a:ext cx="5072421" cy="68567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D90CC1A-8F1E-42E6-9EF7-B1477A8F6A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8210" y="3117951"/>
            <a:ext cx="4848225" cy="47406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8430C33-17A2-4EC9-8380-005D0E0C39A0}"/>
              </a:ext>
            </a:extLst>
          </p:cNvPr>
          <p:cNvSpPr/>
          <p:nvPr/>
        </p:nvSpPr>
        <p:spPr>
          <a:xfrm>
            <a:off x="6546501" y="2320578"/>
            <a:ext cx="5355504" cy="2791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3F165B-3FEB-4A64-8D18-57E9770F4661}"/>
              </a:ext>
            </a:extLst>
          </p:cNvPr>
          <p:cNvSpPr/>
          <p:nvPr/>
        </p:nvSpPr>
        <p:spPr>
          <a:xfrm>
            <a:off x="6610931" y="2559598"/>
            <a:ext cx="5355504" cy="2259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218374C-F175-47AF-9496-1132BADFEDF6}"/>
              </a:ext>
            </a:extLst>
          </p:cNvPr>
          <p:cNvSpPr/>
          <p:nvPr/>
        </p:nvSpPr>
        <p:spPr>
          <a:xfrm>
            <a:off x="6610931" y="2748076"/>
            <a:ext cx="5355504" cy="2259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771D2D-9246-4DBE-B779-378978AB91D6}"/>
              </a:ext>
            </a:extLst>
          </p:cNvPr>
          <p:cNvSpPr/>
          <p:nvPr/>
        </p:nvSpPr>
        <p:spPr>
          <a:xfrm>
            <a:off x="6610931" y="3049550"/>
            <a:ext cx="5355504" cy="2259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DF9F025-4A39-4CCF-AD45-A1CF5697EEA3}"/>
              </a:ext>
            </a:extLst>
          </p:cNvPr>
          <p:cNvSpPr/>
          <p:nvPr/>
        </p:nvSpPr>
        <p:spPr>
          <a:xfrm>
            <a:off x="6654912" y="3229645"/>
            <a:ext cx="5355504" cy="1993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0346230-16DA-4C76-9B5F-EB3B84D85EE0}"/>
              </a:ext>
            </a:extLst>
          </p:cNvPr>
          <p:cNvSpPr/>
          <p:nvPr/>
        </p:nvSpPr>
        <p:spPr>
          <a:xfrm>
            <a:off x="6767010" y="3418123"/>
            <a:ext cx="5355504" cy="2259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5402928"/>
              </p:ext>
            </p:extLst>
          </p:nvPr>
        </p:nvGraphicFramePr>
        <p:xfrm>
          <a:off x="5762150" y="137506"/>
          <a:ext cx="6210507" cy="63097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92597">
                  <a:extLst>
                    <a:ext uri="{9D8B030D-6E8A-4147-A177-3AD203B41FA5}">
                      <a16:colId xmlns:a16="http://schemas.microsoft.com/office/drawing/2014/main" val="1011385728"/>
                    </a:ext>
                  </a:extLst>
                </a:gridCol>
                <a:gridCol w="1158955">
                  <a:extLst>
                    <a:ext uri="{9D8B030D-6E8A-4147-A177-3AD203B41FA5}">
                      <a16:colId xmlns:a16="http://schemas.microsoft.com/office/drawing/2014/main" val="2162257237"/>
                    </a:ext>
                  </a:extLst>
                </a:gridCol>
                <a:gridCol w="1158955">
                  <a:extLst>
                    <a:ext uri="{9D8B030D-6E8A-4147-A177-3AD203B41FA5}">
                      <a16:colId xmlns:a16="http://schemas.microsoft.com/office/drawing/2014/main" val="3541562913"/>
                    </a:ext>
                  </a:extLst>
                </a:gridCol>
              </a:tblGrid>
              <a:tr h="264807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Adam </a:t>
                      </a:r>
                      <a:r>
                        <a:rPr lang="en-US" sz="1600" b="1" u="none" strike="noStrike" dirty="0" smtClean="0">
                          <a:effectLst/>
                        </a:rPr>
                        <a:t>Inc.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82854"/>
                  </a:ext>
                </a:extLst>
              </a:tr>
              <a:tr h="264807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Statement of Cash Flows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153796"/>
                  </a:ext>
                </a:extLst>
              </a:tr>
              <a:tr h="264807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For the Year Ended December 31, 20X5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5818133"/>
                  </a:ext>
                </a:extLst>
              </a:tr>
              <a:tr h="26480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u="sng" strike="noStrike" dirty="0">
                          <a:solidFill>
                            <a:schemeClr val="tx1"/>
                          </a:solidFill>
                          <a:effectLst/>
                        </a:rPr>
                        <a:t>Cash flows from operating </a:t>
                      </a:r>
                      <a:r>
                        <a:rPr lang="en-US" sz="1600" b="0" u="sng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activities:</a:t>
                      </a:r>
                      <a:endParaRPr lang="en-US" sz="1600" b="0" i="0" u="sng" strike="noStrike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45839955"/>
                  </a:ext>
                </a:extLst>
              </a:tr>
              <a:tr h="2648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 smtClean="0">
                          <a:effectLst/>
                        </a:rPr>
                        <a:t>   Net </a:t>
                      </a:r>
                      <a:r>
                        <a:rPr lang="en-US" sz="1600" u="none" strike="noStrike" dirty="0">
                          <a:effectLst/>
                        </a:rPr>
                        <a:t>income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$   590,000 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77172655"/>
                  </a:ext>
                </a:extLst>
              </a:tr>
              <a:tr h="51965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 smtClean="0">
                          <a:effectLst/>
                        </a:rPr>
                        <a:t>   Adjustments </a:t>
                      </a:r>
                      <a:r>
                        <a:rPr lang="en-US" sz="1600" u="none" strike="noStrike" dirty="0">
                          <a:effectLst/>
                        </a:rPr>
                        <a:t>to reconcile net income to </a:t>
                      </a:r>
                      <a:endParaRPr lang="en-US" sz="1600" u="none" strike="noStrike" dirty="0" smtClean="0">
                        <a:effectLst/>
                      </a:endParaRPr>
                    </a:p>
                    <a:p>
                      <a:pPr algn="l" fontAlgn="ctr"/>
                      <a:r>
                        <a:rPr lang="en-US" sz="1600" u="none" strike="noStrike" dirty="0" smtClean="0">
                          <a:effectLst/>
                        </a:rPr>
                        <a:t>   net </a:t>
                      </a:r>
                      <a:r>
                        <a:rPr lang="en-US" sz="1600" u="none" strike="noStrike" dirty="0">
                          <a:effectLst/>
                        </a:rPr>
                        <a:t>cash provided by operating activities: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63027595"/>
                  </a:ext>
                </a:extLst>
              </a:tr>
              <a:tr h="2648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 smtClean="0">
                          <a:effectLst/>
                        </a:rPr>
                        <a:t>                Increase </a:t>
                      </a:r>
                      <a:r>
                        <a:rPr lang="en-US" sz="1600" u="none" strike="noStrike" dirty="0">
                          <a:effectLst/>
                        </a:rPr>
                        <a:t>in accounts receivable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smtClean="0">
                          <a:effectLst/>
                        </a:rPr>
                        <a:t>(210,000)</a:t>
                      </a:r>
                      <a:endParaRPr 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80075696"/>
                  </a:ext>
                </a:extLst>
              </a:tr>
              <a:tr h="2648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 smtClean="0">
                          <a:effectLst/>
                        </a:rPr>
                        <a:t>                Increase </a:t>
                      </a:r>
                      <a:r>
                        <a:rPr lang="en-US" sz="1600" u="none" strike="noStrike" dirty="0">
                          <a:effectLst/>
                        </a:rPr>
                        <a:t>in accounts payable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 dirty="0" smtClean="0">
                          <a:effectLst/>
                        </a:rPr>
                        <a:t>115,000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 dirty="0" smtClean="0">
                          <a:effectLst/>
                        </a:rPr>
                        <a:t>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8545564"/>
                  </a:ext>
                </a:extLst>
              </a:tr>
              <a:tr h="2648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                              Total Net</a:t>
                      </a:r>
                      <a:r>
                        <a:rPr lang="en-US" sz="1600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1600" u="none" strike="noStrike" dirty="0" smtClean="0">
                          <a:effectLst/>
                        </a:rPr>
                        <a:t>Adjustments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sng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(95,000</a:t>
                      </a:r>
                      <a:r>
                        <a:rPr lang="en-US" sz="1600" u="sng" strike="noStrike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en-US" sz="1600" b="0" i="0" u="sng" strike="noStrike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05772794"/>
                  </a:ext>
                </a:extLst>
              </a:tr>
              <a:tr h="2648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u="none" strike="noStrike" dirty="0" smtClean="0">
                          <a:effectLst/>
                        </a:rPr>
                        <a:t>   Net </a:t>
                      </a:r>
                      <a:r>
                        <a:rPr lang="en-US" sz="1600" b="1" u="none" strike="noStrike" dirty="0">
                          <a:effectLst/>
                        </a:rPr>
                        <a:t>cash provided by operating activities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495,000 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73909171"/>
                  </a:ext>
                </a:extLst>
              </a:tr>
              <a:tr h="225287">
                <a:tc>
                  <a:txBody>
                    <a:bodyPr/>
                    <a:lstStyle/>
                    <a:p>
                      <a:pPr algn="l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89720763"/>
                  </a:ext>
                </a:extLst>
              </a:tr>
              <a:tr h="264807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u="sng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Cash flows from investing activities:</a:t>
                      </a:r>
                      <a:endParaRPr lang="en-US" sz="1600" b="0" i="0" u="sng" strike="noStrike" dirty="0" smtClean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02547442"/>
                  </a:ext>
                </a:extLst>
              </a:tr>
              <a:tr h="264807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  </a:t>
                      </a:r>
                      <a:r>
                        <a:rPr lang="en-US" sz="1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Purchase of Land</a:t>
                      </a:r>
                      <a:endParaRPr lang="en-US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sng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(440,000)</a:t>
                      </a:r>
                      <a:endParaRPr lang="en-US" sz="1600" u="sng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19453542"/>
                  </a:ext>
                </a:extLst>
              </a:tr>
              <a:tr h="2648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u="none" strike="noStrike" dirty="0" smtClean="0">
                          <a:effectLst/>
                        </a:rPr>
                        <a:t>   Net cash provided by investing activities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(440,000)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43359957"/>
                  </a:ext>
                </a:extLst>
              </a:tr>
              <a:tr h="228505">
                <a:tc>
                  <a:txBody>
                    <a:bodyPr/>
                    <a:lstStyle/>
                    <a:p>
                      <a:pPr algn="l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15822126"/>
                  </a:ext>
                </a:extLst>
              </a:tr>
              <a:tr h="264807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u="sng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Cash flows from financing activities:</a:t>
                      </a:r>
                      <a:endParaRPr lang="en-US" sz="1600" b="0" i="0" u="sng" strike="noStrike" dirty="0" smtClean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73903071"/>
                  </a:ext>
                </a:extLst>
              </a:tr>
              <a:tr h="264807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sz="1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Issuance of common stock</a:t>
                      </a:r>
                      <a:endParaRPr lang="en-US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500,000</a:t>
                      </a:r>
                      <a:endParaRPr lang="en-US" sz="16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64971566"/>
                  </a:ext>
                </a:extLst>
              </a:tr>
              <a:tr h="263423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sz="1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Payment of dividends</a:t>
                      </a:r>
                      <a:endParaRPr lang="en-US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sng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(145,000)</a:t>
                      </a:r>
                      <a:endParaRPr lang="en-US" sz="1600" u="sng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32758216"/>
                  </a:ext>
                </a:extLst>
              </a:tr>
              <a:tr h="2648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u="none" strike="noStrike" dirty="0" smtClean="0">
                          <a:effectLst/>
                        </a:rPr>
                        <a:t>   Net cash provided by financing activities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en-US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365,000</a:t>
                      </a:r>
                      <a:endParaRPr lang="en-US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12214760"/>
                  </a:ext>
                </a:extLst>
              </a:tr>
              <a:tr h="194723">
                <a:tc>
                  <a:txBody>
                    <a:bodyPr/>
                    <a:lstStyle/>
                    <a:p>
                      <a:pPr algn="l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28622259"/>
                  </a:ext>
                </a:extLst>
              </a:tr>
              <a:tr h="264807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en-US" sz="16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Net increase in cash</a:t>
                      </a:r>
                      <a:endParaRPr lang="en-US" sz="16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en-US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410,000</a:t>
                      </a:r>
                      <a:endParaRPr lang="en-US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61565290"/>
                  </a:ext>
                </a:extLst>
              </a:tr>
              <a:tr h="2648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en-US" sz="1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Cash at the beginning of 20X5</a:t>
                      </a:r>
                      <a:endParaRPr lang="en-US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70776980"/>
                  </a:ext>
                </a:extLst>
              </a:tr>
              <a:tr h="2648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en-US" sz="16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Cash at the end of 20X5</a:t>
                      </a:r>
                      <a:endParaRPr lang="en-US" sz="16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   410,000</a:t>
                      </a:r>
                      <a:endParaRPr lang="en-US" sz="16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10375151"/>
                  </a:ext>
                </a:extLst>
              </a:tr>
            </a:tbl>
          </a:graphicData>
        </a:graphic>
      </p:graphicFrame>
      <p:graphicFrame>
        <p:nvGraphicFramePr>
          <p:cNvPr id="22" name="Content Placeholder 12" descr="Table is accessible to screenreaders">
            <a:extLst>
              <a:ext uri="{FF2B5EF4-FFF2-40B4-BE49-F238E27FC236}">
                <a16:creationId xmlns:a16="http://schemas.microsoft.com/office/drawing/2014/main" id="{A5C6150F-844E-43B8-A206-C437C58089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6743507"/>
              </p:ext>
            </p:extLst>
          </p:nvPr>
        </p:nvGraphicFramePr>
        <p:xfrm>
          <a:off x="225565" y="137506"/>
          <a:ext cx="5355505" cy="3992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9955">
                  <a:extLst>
                    <a:ext uri="{9D8B030D-6E8A-4147-A177-3AD203B41FA5}">
                      <a16:colId xmlns:a16="http://schemas.microsoft.com/office/drawing/2014/main" val="2926256973"/>
                    </a:ext>
                  </a:extLst>
                </a:gridCol>
                <a:gridCol w="1001027">
                  <a:extLst>
                    <a:ext uri="{9D8B030D-6E8A-4147-A177-3AD203B41FA5}">
                      <a16:colId xmlns:a16="http://schemas.microsoft.com/office/drawing/2014/main" val="2499981267"/>
                    </a:ext>
                  </a:extLst>
                </a:gridCol>
                <a:gridCol w="657727">
                  <a:extLst>
                    <a:ext uri="{9D8B030D-6E8A-4147-A177-3AD203B41FA5}">
                      <a16:colId xmlns:a16="http://schemas.microsoft.com/office/drawing/2014/main" val="2389428390"/>
                    </a:ext>
                  </a:extLst>
                </a:gridCol>
                <a:gridCol w="1666796">
                  <a:extLst>
                    <a:ext uri="{9D8B030D-6E8A-4147-A177-3AD203B41FA5}">
                      <a16:colId xmlns:a16="http://schemas.microsoft.com/office/drawing/2014/main" val="1538311346"/>
                    </a:ext>
                  </a:extLst>
                </a:gridCol>
              </a:tblGrid>
              <a:tr h="239857">
                <a:tc>
                  <a:txBody>
                    <a:bodyPr/>
                    <a:lstStyle/>
                    <a:p>
                      <a:endParaRPr lang="en-IN" sz="1400" u="non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b="0" u="none" dirty="0">
                          <a:solidFill>
                            <a:srgbClr val="000000"/>
                          </a:solidFill>
                        </a:rPr>
                        <a:t>Dec. 31, 20X5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b="0" u="none" dirty="0">
                          <a:solidFill>
                            <a:srgbClr val="000000"/>
                          </a:solidFill>
                        </a:rPr>
                        <a:t>Jan. 1, 20X5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b="0" u="none" dirty="0">
                          <a:solidFill>
                            <a:srgbClr val="C00000"/>
                          </a:solidFill>
                        </a:rPr>
                        <a:t>Increase/Decrease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7444689"/>
                  </a:ext>
                </a:extLst>
              </a:tr>
              <a:tr h="265776">
                <a:tc>
                  <a:txBody>
                    <a:bodyPr/>
                    <a:lstStyle/>
                    <a:p>
                      <a:r>
                        <a:rPr lang="en-IN" sz="1400" u="sng" dirty="0">
                          <a:solidFill>
                            <a:srgbClr val="000000"/>
                          </a:solidFill>
                        </a:rPr>
                        <a:t>Assets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14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14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1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9221044"/>
                  </a:ext>
                </a:extLst>
              </a:tr>
              <a:tr h="239857">
                <a:tc>
                  <a:txBody>
                    <a:bodyPr/>
                    <a:lstStyle/>
                    <a:p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Cash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 smtClean="0">
                          <a:solidFill>
                            <a:srgbClr val="000000"/>
                          </a:solidFill>
                        </a:rPr>
                        <a:t>  410,000</a:t>
                      </a:r>
                      <a:endParaRPr lang="en-IN" sz="14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$-0-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>
                          <a:solidFill>
                            <a:srgbClr val="C00000"/>
                          </a:solidFill>
                        </a:rPr>
                        <a:t>$</a:t>
                      </a:r>
                      <a:r>
                        <a:rPr lang="en-IN" sz="1400" dirty="0" smtClean="0">
                          <a:solidFill>
                            <a:srgbClr val="C00000"/>
                          </a:solidFill>
                        </a:rPr>
                        <a:t>410,000 </a:t>
                      </a:r>
                      <a:r>
                        <a:rPr lang="en-IN" sz="1400" dirty="0">
                          <a:solidFill>
                            <a:srgbClr val="C00000"/>
                          </a:solidFill>
                        </a:rPr>
                        <a:t>Increase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4508195"/>
                  </a:ext>
                </a:extLst>
              </a:tr>
              <a:tr h="239857">
                <a:tc>
                  <a:txBody>
                    <a:bodyPr/>
                    <a:lstStyle/>
                    <a:p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Accounts receivable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85725" algn="ctr"/>
                      <a:r>
                        <a:rPr lang="en-IN" sz="1400" dirty="0" smtClean="0">
                          <a:solidFill>
                            <a:srgbClr val="000000"/>
                          </a:solidFill>
                        </a:rPr>
                        <a:t>210,000</a:t>
                      </a:r>
                      <a:endParaRPr lang="en-IN" sz="14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85725" algn="ctr"/>
                      <a:r>
                        <a:rPr lang="en-IN" sz="1400" dirty="0" smtClean="0">
                          <a:solidFill>
                            <a:srgbClr val="000000"/>
                          </a:solidFill>
                        </a:rPr>
                        <a:t>-</a:t>
                      </a:r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0-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 smtClean="0">
                          <a:solidFill>
                            <a:srgbClr val="C00000"/>
                          </a:solidFill>
                        </a:rPr>
                        <a:t>210,000 </a:t>
                      </a:r>
                      <a:r>
                        <a:rPr lang="en-IN" sz="1400" dirty="0">
                          <a:solidFill>
                            <a:srgbClr val="C00000"/>
                          </a:solidFill>
                        </a:rPr>
                        <a:t>Increase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7742284"/>
                  </a:ext>
                </a:extLst>
              </a:tr>
              <a:tr h="239857">
                <a:tc>
                  <a:txBody>
                    <a:bodyPr/>
                    <a:lstStyle/>
                    <a:p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Land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85725" algn="ctr"/>
                      <a:r>
                        <a:rPr lang="en-IN" sz="1400" u="sng" dirty="0" smtClean="0">
                          <a:solidFill>
                            <a:srgbClr val="000000"/>
                          </a:solidFill>
                        </a:rPr>
                        <a:t>440,000</a:t>
                      </a:r>
                      <a:endParaRPr lang="en-IN" sz="1400" u="sng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85725" algn="ctr"/>
                      <a:r>
                        <a:rPr lang="en-IN" sz="1400" u="sng" dirty="0" smtClean="0">
                          <a:solidFill>
                            <a:srgbClr val="000000"/>
                          </a:solidFill>
                        </a:rPr>
                        <a:t>-</a:t>
                      </a:r>
                      <a:r>
                        <a:rPr lang="en-IN" sz="1400" u="sng" dirty="0">
                          <a:solidFill>
                            <a:srgbClr val="000000"/>
                          </a:solidFill>
                        </a:rPr>
                        <a:t>0-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 smtClean="0">
                          <a:solidFill>
                            <a:srgbClr val="C00000"/>
                          </a:solidFill>
                        </a:rPr>
                        <a:t>440,000 </a:t>
                      </a:r>
                      <a:r>
                        <a:rPr lang="en-IN" sz="1400" dirty="0">
                          <a:solidFill>
                            <a:srgbClr val="C00000"/>
                          </a:solidFill>
                        </a:rPr>
                        <a:t>Increase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7710089"/>
                  </a:ext>
                </a:extLst>
              </a:tr>
              <a:tr h="239857">
                <a:tc>
                  <a:txBody>
                    <a:bodyPr/>
                    <a:lstStyle/>
                    <a:p>
                      <a:pPr marL="0" indent="182563"/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Total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u="dbl" baseline="0" dirty="0">
                          <a:solidFill>
                            <a:srgbClr val="000000"/>
                          </a:solidFill>
                          <a:uFill>
                            <a:solidFill>
                              <a:schemeClr val="tx1"/>
                            </a:solidFill>
                          </a:uFill>
                        </a:rPr>
                        <a:t>$</a:t>
                      </a:r>
                      <a:r>
                        <a:rPr lang="en-IN" sz="1400" u="dbl" baseline="0" dirty="0" smtClean="0">
                          <a:solidFill>
                            <a:srgbClr val="000000"/>
                          </a:solidFill>
                          <a:uFill>
                            <a:solidFill>
                              <a:schemeClr val="tx1"/>
                            </a:solidFill>
                          </a:uFill>
                        </a:rPr>
                        <a:t>1,060,000</a:t>
                      </a:r>
                      <a:endParaRPr lang="en-IN" sz="1400" u="dbl" baseline="0" dirty="0">
                        <a:solidFill>
                          <a:srgbClr val="000000"/>
                        </a:solidFill>
                        <a:uFill>
                          <a:solidFill>
                            <a:schemeClr val="tx1"/>
                          </a:solidFill>
                        </a:u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u="dbl" baseline="0" dirty="0" smtClean="0">
                          <a:solidFill>
                            <a:srgbClr val="000000"/>
                          </a:solidFill>
                          <a:uFill>
                            <a:solidFill>
                              <a:schemeClr val="tx1"/>
                            </a:solidFill>
                          </a:uFill>
                        </a:rPr>
                        <a:t> $-</a:t>
                      </a:r>
                      <a:r>
                        <a:rPr lang="en-IN" sz="1400" u="dbl" baseline="0" dirty="0">
                          <a:solidFill>
                            <a:srgbClr val="000000"/>
                          </a:solidFill>
                          <a:uFill>
                            <a:solidFill>
                              <a:schemeClr val="tx1"/>
                            </a:solidFill>
                          </a:uFill>
                        </a:rPr>
                        <a:t>0-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1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0071510"/>
                  </a:ext>
                </a:extLst>
              </a:tr>
              <a:tr h="239857">
                <a:tc>
                  <a:txBody>
                    <a:bodyPr/>
                    <a:lstStyle/>
                    <a:p>
                      <a:r>
                        <a:rPr lang="en-IN" sz="1400" u="sng" dirty="0">
                          <a:solidFill>
                            <a:srgbClr val="000000"/>
                          </a:solidFill>
                        </a:rPr>
                        <a:t>Liabilities and Stockholders' Equity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14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14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1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8472791"/>
                  </a:ext>
                </a:extLst>
              </a:tr>
              <a:tr h="239857">
                <a:tc>
                  <a:txBody>
                    <a:bodyPr/>
                    <a:lstStyle/>
                    <a:p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Accounts payable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 smtClean="0">
                          <a:solidFill>
                            <a:srgbClr val="000000"/>
                          </a:solidFill>
                        </a:rPr>
                        <a:t> $115,000</a:t>
                      </a:r>
                      <a:endParaRPr lang="en-IN" sz="14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$-0-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 smtClean="0">
                          <a:solidFill>
                            <a:srgbClr val="C00000"/>
                          </a:solidFill>
                        </a:rPr>
                        <a:t>115,000 </a:t>
                      </a:r>
                      <a:r>
                        <a:rPr lang="en-IN" sz="1400" dirty="0">
                          <a:solidFill>
                            <a:srgbClr val="C00000"/>
                          </a:solidFill>
                        </a:rPr>
                        <a:t>Increase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8810253"/>
                  </a:ext>
                </a:extLst>
              </a:tr>
              <a:tr h="239857">
                <a:tc>
                  <a:txBody>
                    <a:bodyPr/>
                    <a:lstStyle/>
                    <a:p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Common stock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85725" algn="ctr"/>
                      <a:r>
                        <a:rPr lang="en-IN" sz="1400" dirty="0" smtClean="0">
                          <a:solidFill>
                            <a:srgbClr val="000000"/>
                          </a:solidFill>
                        </a:rPr>
                        <a:t> 500,000</a:t>
                      </a:r>
                      <a:endParaRPr lang="en-IN" sz="14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85725" algn="ctr"/>
                      <a:r>
                        <a:rPr lang="en-IN" sz="1400" dirty="0" smtClean="0">
                          <a:solidFill>
                            <a:srgbClr val="000000"/>
                          </a:solidFill>
                        </a:rPr>
                        <a:t>-</a:t>
                      </a:r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0-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 smtClean="0">
                          <a:solidFill>
                            <a:srgbClr val="C00000"/>
                          </a:solidFill>
                        </a:rPr>
                        <a:t>500,000 </a:t>
                      </a:r>
                      <a:r>
                        <a:rPr lang="en-IN" sz="1400" dirty="0">
                          <a:solidFill>
                            <a:srgbClr val="C00000"/>
                          </a:solidFill>
                        </a:rPr>
                        <a:t>Increase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9757449"/>
                  </a:ext>
                </a:extLst>
              </a:tr>
              <a:tr h="239857">
                <a:tc>
                  <a:txBody>
                    <a:bodyPr/>
                    <a:lstStyle/>
                    <a:p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Retained earnings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85725" algn="ctr"/>
                      <a:r>
                        <a:rPr lang="en-IN" sz="1400" u="sng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IN" sz="1400" u="sng" dirty="0" smtClean="0">
                          <a:solidFill>
                            <a:srgbClr val="000000"/>
                          </a:solidFill>
                        </a:rPr>
                        <a:t>445,000</a:t>
                      </a:r>
                      <a:endParaRPr lang="en-IN" sz="1400" u="sng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85725" algn="ctr"/>
                      <a:r>
                        <a:rPr lang="en-IN" sz="1400" u="sng" dirty="0" smtClean="0">
                          <a:solidFill>
                            <a:srgbClr val="000000"/>
                          </a:solidFill>
                        </a:rPr>
                        <a:t>-</a:t>
                      </a:r>
                      <a:r>
                        <a:rPr lang="en-IN" sz="1400" u="sng" dirty="0">
                          <a:solidFill>
                            <a:srgbClr val="000000"/>
                          </a:solidFill>
                        </a:rPr>
                        <a:t>0-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 smtClean="0">
                          <a:solidFill>
                            <a:srgbClr val="C00000"/>
                          </a:solidFill>
                        </a:rPr>
                        <a:t>445,000 </a:t>
                      </a:r>
                      <a:r>
                        <a:rPr lang="en-IN" sz="1400" dirty="0">
                          <a:solidFill>
                            <a:srgbClr val="C00000"/>
                          </a:solidFill>
                        </a:rPr>
                        <a:t>Increase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9497070"/>
                  </a:ext>
                </a:extLst>
              </a:tr>
              <a:tr h="239857">
                <a:tc>
                  <a:txBody>
                    <a:bodyPr/>
                    <a:lstStyle/>
                    <a:p>
                      <a:pPr marL="0" indent="182563"/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Total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/>
                      <a:r>
                        <a:rPr lang="en-IN" sz="1400" u="dbl" baseline="0" dirty="0" smtClean="0">
                          <a:solidFill>
                            <a:srgbClr val="000000"/>
                          </a:solidFill>
                          <a:uFill>
                            <a:solidFill>
                              <a:schemeClr val="tx1"/>
                            </a:solidFill>
                          </a:uFill>
                        </a:rPr>
                        <a:t>  $1,060,000</a:t>
                      </a:r>
                      <a:endParaRPr lang="en-IN" sz="1400" u="dbl" baseline="0" dirty="0">
                        <a:solidFill>
                          <a:srgbClr val="000000"/>
                        </a:solidFill>
                        <a:uFill>
                          <a:solidFill>
                            <a:schemeClr val="tx1"/>
                          </a:solidFill>
                        </a:u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/>
                      <a:r>
                        <a:rPr lang="en-IN" sz="1400" u="dbl" baseline="0" dirty="0" smtClean="0">
                          <a:solidFill>
                            <a:srgbClr val="000000"/>
                          </a:solidFill>
                          <a:uFill>
                            <a:solidFill>
                              <a:schemeClr val="tx1"/>
                            </a:solidFill>
                          </a:uFill>
                        </a:rPr>
                        <a:t> $-</a:t>
                      </a:r>
                      <a:r>
                        <a:rPr lang="en-IN" sz="1400" u="dbl" baseline="0" dirty="0">
                          <a:solidFill>
                            <a:srgbClr val="000000"/>
                          </a:solidFill>
                          <a:uFill>
                            <a:solidFill>
                              <a:schemeClr val="tx1"/>
                            </a:solidFill>
                          </a:uFill>
                        </a:rPr>
                        <a:t>0-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1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7120619"/>
                  </a:ext>
                </a:extLst>
              </a:tr>
            </a:tbl>
          </a:graphicData>
        </a:graphic>
      </p:graphicFrame>
      <p:graphicFrame>
        <p:nvGraphicFramePr>
          <p:cNvPr id="23" name="Content Placeholder 9" descr="Table is accessible to screenreaders">
            <a:extLst>
              <a:ext uri="{FF2B5EF4-FFF2-40B4-BE49-F238E27FC236}">
                <a16:creationId xmlns:a16="http://schemas.microsoft.com/office/drawing/2014/main" id="{1918D7D4-BE34-4736-9FF1-1FBF4AA5FEB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7391052"/>
              </p:ext>
            </p:extLst>
          </p:nvPr>
        </p:nvGraphicFramePr>
        <p:xfrm>
          <a:off x="691324" y="4183661"/>
          <a:ext cx="46482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6697">
                  <a:extLst>
                    <a:ext uri="{9D8B030D-6E8A-4147-A177-3AD203B41FA5}">
                      <a16:colId xmlns:a16="http://schemas.microsoft.com/office/drawing/2014/main" val="2567603231"/>
                    </a:ext>
                  </a:extLst>
                </a:gridCol>
                <a:gridCol w="1521503">
                  <a:extLst>
                    <a:ext uri="{9D8B030D-6E8A-4147-A177-3AD203B41FA5}">
                      <a16:colId xmlns:a16="http://schemas.microsoft.com/office/drawing/2014/main" val="3183969651"/>
                    </a:ext>
                  </a:extLst>
                </a:gridCol>
              </a:tblGrid>
              <a:tr h="311058">
                <a:tc>
                  <a:txBody>
                    <a:bodyPr/>
                    <a:lstStyle/>
                    <a:p>
                      <a:r>
                        <a:rPr lang="en-IN" sz="1800" b="0" dirty="0">
                          <a:solidFill>
                            <a:srgbClr val="000000"/>
                          </a:solidFill>
                        </a:rPr>
                        <a:t>Revenues</a:t>
                      </a:r>
                    </a:p>
                  </a:txBody>
                  <a:tcPr marL="137930" marR="13793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800" b="0" dirty="0">
                          <a:solidFill>
                            <a:srgbClr val="000000"/>
                          </a:solidFill>
                        </a:rPr>
                        <a:t>$</a:t>
                      </a:r>
                      <a:r>
                        <a:rPr lang="en-IN" sz="1800" b="0" dirty="0" smtClean="0">
                          <a:solidFill>
                            <a:srgbClr val="000000"/>
                          </a:solidFill>
                        </a:rPr>
                        <a:t>1,920,000</a:t>
                      </a:r>
                      <a:endParaRPr lang="en-IN" sz="1800" b="0" dirty="0">
                        <a:solidFill>
                          <a:srgbClr val="000000"/>
                        </a:solidFill>
                      </a:endParaRPr>
                    </a:p>
                  </a:txBody>
                  <a:tcPr marL="137930" marR="13793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4328915"/>
                  </a:ext>
                </a:extLst>
              </a:tr>
              <a:tr h="311058">
                <a:tc>
                  <a:txBody>
                    <a:bodyPr/>
                    <a:lstStyle/>
                    <a:p>
                      <a:r>
                        <a:rPr lang="en-IN" sz="1800" dirty="0">
                          <a:solidFill>
                            <a:srgbClr val="000000"/>
                          </a:solidFill>
                        </a:rPr>
                        <a:t>Operating expenses</a:t>
                      </a:r>
                    </a:p>
                  </a:txBody>
                  <a:tcPr marL="137930" marR="13793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800" u="sng" baseline="0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IN" sz="1800" u="sng" baseline="0" dirty="0" smtClean="0">
                          <a:solidFill>
                            <a:srgbClr val="000000"/>
                          </a:solidFill>
                        </a:rPr>
                        <a:t>1,200,000</a:t>
                      </a:r>
                      <a:endParaRPr lang="en-IN" sz="1800" u="sng" baseline="0" dirty="0">
                        <a:solidFill>
                          <a:srgbClr val="000000"/>
                        </a:solidFill>
                      </a:endParaRPr>
                    </a:p>
                  </a:txBody>
                  <a:tcPr marL="137930" marR="13793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2898740"/>
                  </a:ext>
                </a:extLst>
              </a:tr>
              <a:tr h="311058">
                <a:tc>
                  <a:txBody>
                    <a:bodyPr/>
                    <a:lstStyle/>
                    <a:p>
                      <a:r>
                        <a:rPr lang="en-IN" sz="1800" dirty="0">
                          <a:solidFill>
                            <a:srgbClr val="000000"/>
                          </a:solidFill>
                        </a:rPr>
                        <a:t>Income before income tax</a:t>
                      </a:r>
                    </a:p>
                  </a:txBody>
                  <a:tcPr marL="137930" marR="13793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800" dirty="0" smtClean="0">
                          <a:solidFill>
                            <a:srgbClr val="000000"/>
                          </a:solidFill>
                        </a:rPr>
                        <a:t>720,000</a:t>
                      </a:r>
                      <a:endParaRPr lang="en-IN" sz="1800" dirty="0">
                        <a:solidFill>
                          <a:srgbClr val="000000"/>
                        </a:solidFill>
                      </a:endParaRPr>
                    </a:p>
                  </a:txBody>
                  <a:tcPr marL="137930" marR="13793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3630417"/>
                  </a:ext>
                </a:extLst>
              </a:tr>
              <a:tr h="311058">
                <a:tc>
                  <a:txBody>
                    <a:bodyPr/>
                    <a:lstStyle/>
                    <a:p>
                      <a:r>
                        <a:rPr lang="en-IN" sz="1800" dirty="0">
                          <a:solidFill>
                            <a:srgbClr val="000000"/>
                          </a:solidFill>
                        </a:rPr>
                        <a:t>Income tax</a:t>
                      </a:r>
                    </a:p>
                  </a:txBody>
                  <a:tcPr marL="137930" marR="13793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800" u="sng" baseline="0" dirty="0">
                          <a:solidFill>
                            <a:srgbClr val="000000"/>
                          </a:solidFill>
                        </a:rPr>
                        <a:t>   </a:t>
                      </a:r>
                      <a:r>
                        <a:rPr lang="en-IN" sz="1800" u="sng" baseline="0" dirty="0" smtClean="0">
                          <a:solidFill>
                            <a:srgbClr val="000000"/>
                          </a:solidFill>
                        </a:rPr>
                        <a:t>130,000</a:t>
                      </a:r>
                      <a:endParaRPr lang="en-IN" sz="1800" u="sng" baseline="0" dirty="0">
                        <a:solidFill>
                          <a:srgbClr val="000000"/>
                        </a:solidFill>
                      </a:endParaRPr>
                    </a:p>
                  </a:txBody>
                  <a:tcPr marL="137930" marR="13793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2230408"/>
                  </a:ext>
                </a:extLst>
              </a:tr>
              <a:tr h="311058">
                <a:tc>
                  <a:txBody>
                    <a:bodyPr/>
                    <a:lstStyle/>
                    <a:p>
                      <a:r>
                        <a:rPr lang="en-IN" sz="1800" dirty="0">
                          <a:solidFill>
                            <a:srgbClr val="C00000"/>
                          </a:solidFill>
                        </a:rPr>
                        <a:t>Net income</a:t>
                      </a:r>
                    </a:p>
                  </a:txBody>
                  <a:tcPr marL="137930" marR="13793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800" u="dbl" baseline="0" dirty="0">
                          <a:solidFill>
                            <a:srgbClr val="C00000"/>
                          </a:solidFill>
                          <a:uFill>
                            <a:solidFill>
                              <a:schemeClr val="tx1"/>
                            </a:solidFill>
                          </a:uFill>
                        </a:rPr>
                        <a:t>$ </a:t>
                      </a:r>
                      <a:r>
                        <a:rPr lang="en-IN" sz="1800" u="dbl" baseline="0" dirty="0" smtClean="0">
                          <a:solidFill>
                            <a:srgbClr val="C00000"/>
                          </a:solidFill>
                          <a:uFill>
                            <a:solidFill>
                              <a:schemeClr val="tx1"/>
                            </a:solidFill>
                          </a:uFill>
                        </a:rPr>
                        <a:t>590,000</a:t>
                      </a:r>
                      <a:endParaRPr lang="en-IN" sz="1800" u="dbl" baseline="0" dirty="0">
                        <a:solidFill>
                          <a:srgbClr val="C00000"/>
                        </a:solidFill>
                        <a:uFill>
                          <a:solidFill>
                            <a:schemeClr val="tx1"/>
                          </a:solidFill>
                        </a:uFill>
                      </a:endParaRPr>
                    </a:p>
                  </a:txBody>
                  <a:tcPr marL="137930" marR="13793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0056183"/>
                  </a:ext>
                </a:extLst>
              </a:tr>
            </a:tbl>
          </a:graphicData>
        </a:graphic>
      </p:graphicFrame>
      <p:pic>
        <p:nvPicPr>
          <p:cNvPr id="24" name="Content Placeholder 5">
            <a:extLst>
              <a:ext uri="{FF2B5EF4-FFF2-40B4-BE49-F238E27FC236}">
                <a16:creationId xmlns:a16="http://schemas.microsoft.com/office/drawing/2014/main" id="{96030F83-D233-BD2F-867A-91C3DFA966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446" y="6300962"/>
            <a:ext cx="2998817" cy="482040"/>
          </a:xfrm>
          <a:prstGeom prst="rect">
            <a:avLst/>
          </a:prstGeom>
        </p:spPr>
      </p:pic>
      <p:sp>
        <p:nvSpPr>
          <p:cNvPr id="25" name="TextBox 23">
            <a:extLst>
              <a:ext uri="{FF2B5EF4-FFF2-40B4-BE49-F238E27FC236}">
                <a16:creationId xmlns:a16="http://schemas.microsoft.com/office/drawing/2014/main" id="{9E322944-91E4-193A-6F60-36B1613BF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3039" y="6443152"/>
            <a:ext cx="758212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16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9771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</TotalTime>
  <Words>924</Words>
  <Application>Microsoft Office PowerPoint</Application>
  <PresentationFormat>Widescreen</PresentationFormat>
  <Paragraphs>245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MS PGothic</vt:lpstr>
      <vt:lpstr>Arial</vt:lpstr>
      <vt:lpstr>Calibri</vt:lpstr>
      <vt:lpstr>Calibri Light</vt:lpstr>
      <vt:lpstr>Comic Sans MS</vt:lpstr>
      <vt:lpstr>Segoe UI</vt:lpstr>
      <vt:lpstr>Wingdings</vt:lpstr>
      <vt:lpstr>Office Theme</vt:lpstr>
      <vt:lpstr> The Statement of Cash Flows (SCF)</vt:lpstr>
      <vt:lpstr>PowerPoint Presentation</vt:lpstr>
      <vt:lpstr>What is needed?</vt:lpstr>
      <vt:lpstr>What is needed?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</dc:title>
  <dc:creator>mansour farhat</dc:creator>
  <cp:lastModifiedBy>User_Acer</cp:lastModifiedBy>
  <cp:revision>26</cp:revision>
  <dcterms:created xsi:type="dcterms:W3CDTF">2021-10-23T14:48:49Z</dcterms:created>
  <dcterms:modified xsi:type="dcterms:W3CDTF">2024-06-03T10:49:21Z</dcterms:modified>
</cp:coreProperties>
</file>