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B2B8CB-20DD-4A97-B6D4-87243D1539E5}" v="34" dt="2024-05-04T13:30:12.0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1217-A3B3-7BE4-C867-35745E5057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4019C7-05EC-2E34-6B5A-C67731C1D7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406DF5-4370-5E12-F1B2-AC1FE3CCA1CC}"/>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E7E08F79-38E3-14FE-28FE-12FB59E9BF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DABB21-92EC-2E68-D452-A52E393B6181}"/>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4100389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FA38-AEC9-CF5C-D29E-EB8FA211FD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6186B8-905E-955A-AE8C-FF2E556F0D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5F158C-4697-B14F-CE5E-4BC6CD279B52}"/>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6FF94C39-4B71-13F7-4015-D8184D7EE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6E2D1-6CD7-6D3E-0D84-2503A65D7CCA}"/>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358583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350BE-0284-B991-81F7-440379B46A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8D51CE-F75A-4F7B-5BCF-0C421421B5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74717E-F845-EF1D-7CBE-CAE1131C8170}"/>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8BBA4D21-88E9-1EE7-56AE-4657C9E95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92EE86-A3FA-B30E-DEC9-76534BA080CA}"/>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122625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BC8E6-BD39-DA60-A3FB-50F7319FF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09E194-6329-B51E-624F-B6C583566E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268A87-1D48-DF08-6CC8-3B4FD7BB79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8F6224-1BAA-27CB-14D0-720B35138881}"/>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6" name="Footer Placeholder 5">
            <a:extLst>
              <a:ext uri="{FF2B5EF4-FFF2-40B4-BE49-F238E27FC236}">
                <a16:creationId xmlns:a16="http://schemas.microsoft.com/office/drawing/2014/main" id="{6CFC5137-0228-8DB4-FEAE-70C69AA906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9B71BD-6B44-932D-BDC9-7DD2A7AE2D8D}"/>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1061199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8F7E3-CF1B-FB81-C4F3-183DECC655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E7F9D0-2E5A-5FE0-3E6E-4B71AA2233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2C135C-B40F-FBB3-084E-345B299946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17FFB30-0CDF-EC39-7D74-F09AF6698E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722D31-774F-1D2D-CE36-89FA2BD190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2B6113-94A6-A8FA-4842-B0A140D5C213}"/>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8" name="Footer Placeholder 7">
            <a:extLst>
              <a:ext uri="{FF2B5EF4-FFF2-40B4-BE49-F238E27FC236}">
                <a16:creationId xmlns:a16="http://schemas.microsoft.com/office/drawing/2014/main" id="{BFFEA4CC-DB86-DA32-F89C-B397DDDB4A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C1756B-324C-4602-9F58-D2E9CEADB93B}"/>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4230473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F0CC0-36BE-127B-2056-34885A306C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54D870B-A63A-82EF-1AD2-A3252994B3CF}"/>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4" name="Footer Placeholder 3">
            <a:extLst>
              <a:ext uri="{FF2B5EF4-FFF2-40B4-BE49-F238E27FC236}">
                <a16:creationId xmlns:a16="http://schemas.microsoft.com/office/drawing/2014/main" id="{F9366F16-B40F-AC89-321F-59E7402F44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373C62-E10F-3F49-43ED-760BD4031481}"/>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240586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5A4041-D4B2-54F8-A976-0BAC2937C89A}"/>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3" name="Footer Placeholder 2">
            <a:extLst>
              <a:ext uri="{FF2B5EF4-FFF2-40B4-BE49-F238E27FC236}">
                <a16:creationId xmlns:a16="http://schemas.microsoft.com/office/drawing/2014/main" id="{DD189724-A020-90C3-1185-3CF2586BE4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3D73A9-9A3E-C9F7-7971-61C56C72ABFB}"/>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1176157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086D0-1D92-7601-1408-131738E25C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071414-266C-F23D-075E-8A96B53FCB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375F37-022C-FAE0-C39B-C2192941AC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567E14-7AF0-3434-BC60-9205D48457A0}"/>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6" name="Footer Placeholder 5">
            <a:extLst>
              <a:ext uri="{FF2B5EF4-FFF2-40B4-BE49-F238E27FC236}">
                <a16:creationId xmlns:a16="http://schemas.microsoft.com/office/drawing/2014/main" id="{21015494-9A9C-5959-3778-C4A2D5E7B4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EB833C-210F-7FB7-544E-4F9BBB77EBC3}"/>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1516131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92523-AF76-D207-B2C1-EF81DB45DC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76A37B-5B09-6BEB-99B9-5FEA8DDB25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AB3D66-FFF0-EA8E-4E7F-1AAB9BE21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4C7BFD-A46F-4CCC-FA9E-12D767F15386}"/>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6" name="Footer Placeholder 5">
            <a:extLst>
              <a:ext uri="{FF2B5EF4-FFF2-40B4-BE49-F238E27FC236}">
                <a16:creationId xmlns:a16="http://schemas.microsoft.com/office/drawing/2014/main" id="{38A58D94-86C3-6461-A429-454306E37B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115D38-86DB-FE41-A5B8-E8682BCD5A1F}"/>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2858121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4204A-EF64-98BF-997F-5CD2C72B4B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AC29AD-72CD-2423-4910-4D9B5C211E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CAEE23-E5C4-F9AA-0DB4-A578629A07C3}"/>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34EE186C-22AC-41B6-3618-1A595168B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A19A57-7516-09E6-1A96-5494533EBAEC}"/>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2494521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A19C45-CBD9-0834-52A2-8463D6878C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6969DD-75E6-A749-9D3A-A58A06A650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F10FD-8216-15B9-A8B7-46FB7D215D36}"/>
              </a:ext>
            </a:extLst>
          </p:cNvPr>
          <p:cNvSpPr>
            <a:spLocks noGrp="1"/>
          </p:cNvSpPr>
          <p:nvPr>
            <p:ph type="dt" sz="half" idx="10"/>
          </p:nvPr>
        </p:nvSpPr>
        <p:spPr/>
        <p:txBody>
          <a:body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3DDF0B65-FB94-35C7-DF83-42D710B6D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F827FB-494B-F2C1-A465-3382496982E3}"/>
              </a:ext>
            </a:extLst>
          </p:cNvPr>
          <p:cNvSpPr>
            <a:spLocks noGrp="1"/>
          </p:cNvSpPr>
          <p:nvPr>
            <p:ph type="sldNum" sz="quarter" idx="12"/>
          </p:nvPr>
        </p:nvSpPr>
        <p:spPr/>
        <p:txBody>
          <a:bodyPr/>
          <a:lstStyle/>
          <a:p>
            <a:fld id="{67E7D2D6-A57C-4E01-AD82-3E9ACD1B7DB6}" type="slidenum">
              <a:rPr lang="en-US" smtClean="0"/>
              <a:t>‹#›</a:t>
            </a:fld>
            <a:endParaRPr lang="en-US"/>
          </a:p>
        </p:txBody>
      </p:sp>
    </p:spTree>
    <p:extLst>
      <p:ext uri="{BB962C8B-B14F-4D97-AF65-F5344CB8AC3E}">
        <p14:creationId xmlns:p14="http://schemas.microsoft.com/office/powerpoint/2010/main" val="166796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D18262-3E48-693A-CB26-608263B26A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A17154-3709-4D7B-08B8-C069E3CCDC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C1A7A6-1E5B-F176-9F3D-8E049BAA8A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69AE25-174D-4DF5-B5B8-4CED96BFB675}" type="datetimeFigureOut">
              <a:rPr lang="en-US" smtClean="0"/>
              <a:t>5/4/2024</a:t>
            </a:fld>
            <a:endParaRPr lang="en-US"/>
          </a:p>
        </p:txBody>
      </p:sp>
      <p:sp>
        <p:nvSpPr>
          <p:cNvPr id="5" name="Footer Placeholder 4">
            <a:extLst>
              <a:ext uri="{FF2B5EF4-FFF2-40B4-BE49-F238E27FC236}">
                <a16:creationId xmlns:a16="http://schemas.microsoft.com/office/drawing/2014/main" id="{62C2F955-89E9-A695-732F-863D22F7C7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24D2C2D-A2C7-35C9-FC42-CF7C7A3DCA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E7D2D6-A57C-4E01-AD82-3E9ACD1B7DB6}" type="slidenum">
              <a:rPr lang="en-US" smtClean="0"/>
              <a:t>‹#›</a:t>
            </a:fld>
            <a:endParaRPr lang="en-US"/>
          </a:p>
        </p:txBody>
      </p:sp>
    </p:spTree>
    <p:extLst>
      <p:ext uri="{BB962C8B-B14F-4D97-AF65-F5344CB8AC3E}">
        <p14:creationId xmlns:p14="http://schemas.microsoft.com/office/powerpoint/2010/main" val="1874211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1882-FDE2-72D2-59B8-C7D089567553}"/>
              </a:ext>
            </a:extLst>
          </p:cNvPr>
          <p:cNvSpPr>
            <a:spLocks noGrp="1"/>
          </p:cNvSpPr>
          <p:nvPr>
            <p:ph type="title"/>
          </p:nvPr>
        </p:nvSpPr>
        <p:spPr>
          <a:xfrm>
            <a:off x="880730" y="-139922"/>
            <a:ext cx="10515600" cy="1325563"/>
          </a:xfrm>
        </p:spPr>
        <p:txBody>
          <a:bodyPr/>
          <a:lstStyle/>
          <a:p>
            <a:pPr algn="ctr"/>
            <a:r>
              <a:rPr lang="en-US" dirty="0"/>
              <a:t>Written Representations From Management</a:t>
            </a:r>
          </a:p>
        </p:txBody>
      </p:sp>
      <p:sp>
        <p:nvSpPr>
          <p:cNvPr id="3" name="Content Placeholder 2">
            <a:extLst>
              <a:ext uri="{FF2B5EF4-FFF2-40B4-BE49-F238E27FC236}">
                <a16:creationId xmlns:a16="http://schemas.microsoft.com/office/drawing/2014/main" id="{53FF5614-6F0E-A2F5-DFB0-6D819330E267}"/>
              </a:ext>
            </a:extLst>
          </p:cNvPr>
          <p:cNvSpPr>
            <a:spLocks noGrp="1"/>
          </p:cNvSpPr>
          <p:nvPr>
            <p:ph idx="1"/>
          </p:nvPr>
        </p:nvSpPr>
        <p:spPr>
          <a:xfrm>
            <a:off x="264040" y="990968"/>
            <a:ext cx="9069145" cy="5706223"/>
          </a:xfrm>
        </p:spPr>
        <p:txBody>
          <a:bodyPr>
            <a:normAutofit fontScale="85000" lnSpcReduction="20000"/>
          </a:bodyPr>
          <a:lstStyle/>
          <a:p>
            <a:pPr>
              <a:buFont typeface="Wingdings" panose="05000000000000000000" pitchFamily="2" charset="2"/>
              <a:buChar char="§"/>
            </a:pPr>
            <a:r>
              <a:rPr lang="en-US" b="0" i="0" dirty="0">
                <a:solidFill>
                  <a:srgbClr val="0D0D0D"/>
                </a:solidFill>
                <a:effectLst/>
                <a:highlight>
                  <a:srgbClr val="FFFFFF"/>
                </a:highlight>
                <a:latin typeface="Söhne"/>
              </a:rPr>
              <a:t>The service auditor </a:t>
            </a:r>
            <a:r>
              <a:rPr lang="en-US" b="0" i="0" dirty="0">
                <a:solidFill>
                  <a:srgbClr val="0D0D0D"/>
                </a:solidFill>
                <a:effectLst/>
                <a:highlight>
                  <a:srgbClr val="FFFF00"/>
                </a:highlight>
                <a:latin typeface="Söhne"/>
              </a:rPr>
              <a:t>must</a:t>
            </a:r>
            <a:r>
              <a:rPr lang="en-US" b="0" i="0" dirty="0">
                <a:solidFill>
                  <a:srgbClr val="0D0D0D"/>
                </a:solidFill>
                <a:effectLst/>
                <a:highlight>
                  <a:srgbClr val="FFFFFF"/>
                </a:highlight>
                <a:latin typeface="Söhne"/>
              </a:rPr>
              <a:t> get written confirmations from the management of the service organization. </a:t>
            </a:r>
          </a:p>
          <a:p>
            <a:pPr>
              <a:buFont typeface="Wingdings" panose="05000000000000000000" pitchFamily="2" charset="2"/>
              <a:buChar char="§"/>
            </a:pPr>
            <a:r>
              <a:rPr lang="en-US" b="0" i="0" dirty="0">
                <a:solidFill>
                  <a:srgbClr val="0D0D0D"/>
                </a:solidFill>
                <a:effectLst/>
                <a:highlight>
                  <a:srgbClr val="FFFFFF"/>
                </a:highlight>
                <a:latin typeface="Söhne"/>
              </a:rPr>
              <a:t>These confirmations serve multiple purposes: </a:t>
            </a:r>
          </a:p>
          <a:p>
            <a:pPr lvl="1">
              <a:buFont typeface="Wingdings" panose="05000000000000000000" pitchFamily="2" charset="2"/>
              <a:buChar char="§"/>
            </a:pPr>
            <a:r>
              <a:rPr lang="en-US" b="0" i="0" dirty="0">
                <a:solidFill>
                  <a:srgbClr val="0D0D0D"/>
                </a:solidFill>
                <a:effectLst/>
                <a:highlight>
                  <a:srgbClr val="FFFFFF"/>
                </a:highlight>
                <a:latin typeface="Söhne"/>
              </a:rPr>
              <a:t>they verify information provided to the auditor, </a:t>
            </a:r>
          </a:p>
          <a:p>
            <a:pPr lvl="1">
              <a:buFont typeface="Wingdings" panose="05000000000000000000" pitchFamily="2" charset="2"/>
              <a:buChar char="§"/>
            </a:pPr>
            <a:r>
              <a:rPr lang="en-US" b="0" i="0" dirty="0">
                <a:solidFill>
                  <a:srgbClr val="0D0D0D"/>
                </a:solidFill>
                <a:effectLst/>
                <a:highlight>
                  <a:srgbClr val="FFFFFF"/>
                </a:highlight>
                <a:latin typeface="Söhne"/>
              </a:rPr>
              <a:t>confirm the accuracy of this information over time, and </a:t>
            </a:r>
          </a:p>
          <a:p>
            <a:pPr lvl="1">
              <a:buFont typeface="Wingdings" panose="05000000000000000000" pitchFamily="2" charset="2"/>
              <a:buChar char="§"/>
            </a:pPr>
            <a:r>
              <a:rPr lang="en-US" b="0" i="0" dirty="0">
                <a:solidFill>
                  <a:srgbClr val="0D0D0D"/>
                </a:solidFill>
                <a:effectLst/>
                <a:highlight>
                  <a:srgbClr val="FFFFFF"/>
                </a:highlight>
                <a:latin typeface="Söhne"/>
              </a:rPr>
              <a:t>help avoid misunderstandings between the auditor and management.</a:t>
            </a:r>
          </a:p>
          <a:p>
            <a:pPr>
              <a:buFont typeface="Wingdings" panose="05000000000000000000" pitchFamily="2" charset="2"/>
              <a:buChar char="§"/>
            </a:pPr>
            <a:r>
              <a:rPr lang="en-US" b="0" i="0" dirty="0">
                <a:solidFill>
                  <a:srgbClr val="0D0D0D"/>
                </a:solidFill>
                <a:effectLst/>
                <a:highlight>
                  <a:srgbClr val="FFFFFF"/>
                </a:highlight>
                <a:latin typeface="Söhne"/>
              </a:rPr>
              <a:t> The auditor should choose who in management or the governance body to approach, based on who is responsible and knowledgeable about what's being audited. </a:t>
            </a:r>
          </a:p>
          <a:p>
            <a:pPr>
              <a:buFont typeface="Wingdings" panose="05000000000000000000" pitchFamily="2" charset="2"/>
              <a:buChar char="§"/>
            </a:pPr>
            <a:r>
              <a:rPr lang="en-US" b="0" i="0" dirty="0">
                <a:solidFill>
                  <a:srgbClr val="0D0D0D"/>
                </a:solidFill>
                <a:effectLst/>
                <a:highlight>
                  <a:srgbClr val="FFFFFF"/>
                </a:highlight>
                <a:latin typeface="Söhne"/>
              </a:rPr>
              <a:t>The written statements need to be dated the same as the SOC (Service Organization Control) report and must cover the same topics and time periods reviewed in the auditor's report. </a:t>
            </a:r>
          </a:p>
          <a:p>
            <a:pPr>
              <a:buFont typeface="Wingdings" panose="05000000000000000000" pitchFamily="2" charset="2"/>
              <a:buChar char="§"/>
            </a:pPr>
            <a:r>
              <a:rPr lang="en-US" b="0" i="0" dirty="0">
                <a:solidFill>
                  <a:srgbClr val="0D0D0D"/>
                </a:solidFill>
                <a:effectLst/>
                <a:highlight>
                  <a:srgbClr val="FFFFFF"/>
                </a:highlight>
                <a:latin typeface="Söhne"/>
              </a:rPr>
              <a:t>The auditor typically cannot release their report without first receiving these written statements. </a:t>
            </a:r>
          </a:p>
          <a:p>
            <a:pPr>
              <a:buFont typeface="Wingdings" panose="05000000000000000000" pitchFamily="2" charset="2"/>
              <a:buChar char="§"/>
            </a:pPr>
            <a:r>
              <a:rPr lang="en-US" b="0" i="0" dirty="0">
                <a:solidFill>
                  <a:srgbClr val="0D0D0D"/>
                </a:solidFill>
                <a:effectLst/>
                <a:highlight>
                  <a:srgbClr val="FFFFFF"/>
                </a:highlight>
                <a:latin typeface="Söhne"/>
              </a:rPr>
              <a:t>If a subservice organization is involved and is included in the management's system description, it must also provide written confirmations.</a:t>
            </a:r>
            <a:endParaRPr lang="en-US" dirty="0"/>
          </a:p>
        </p:txBody>
      </p:sp>
      <p:sp>
        <p:nvSpPr>
          <p:cNvPr id="4" name="TextBox 23">
            <a:extLst>
              <a:ext uri="{FF2B5EF4-FFF2-40B4-BE49-F238E27FC236}">
                <a16:creationId xmlns:a16="http://schemas.microsoft.com/office/drawing/2014/main" id="{B209C910-46F3-6679-A46D-1D38B8907148}"/>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4FB2D8CF-D713-68EF-A3CE-BB87C0F880DC}"/>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AF7E1972-D58E-3110-DF12-68DD6081D348}"/>
              </a:ext>
            </a:extLst>
          </p:cNvPr>
          <p:cNvPicPr>
            <a:picLocks noChangeAspect="1"/>
          </p:cNvPicPr>
          <p:nvPr/>
        </p:nvPicPr>
        <p:blipFill>
          <a:blip r:embed="rId3"/>
          <a:stretch>
            <a:fillRect/>
          </a:stretch>
        </p:blipFill>
        <p:spPr>
          <a:xfrm>
            <a:off x="9333185" y="1551615"/>
            <a:ext cx="2762270" cy="2657494"/>
          </a:xfrm>
          <a:prstGeom prst="rect">
            <a:avLst/>
          </a:prstGeom>
        </p:spPr>
      </p:pic>
    </p:spTree>
    <p:extLst>
      <p:ext uri="{BB962C8B-B14F-4D97-AF65-F5344CB8AC3E}">
        <p14:creationId xmlns:p14="http://schemas.microsoft.com/office/powerpoint/2010/main" val="18472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1011F-98C3-1CB0-A36B-FD075190EEE5}"/>
              </a:ext>
            </a:extLst>
          </p:cNvPr>
          <p:cNvSpPr>
            <a:spLocks noGrp="1"/>
          </p:cNvSpPr>
          <p:nvPr>
            <p:ph type="title"/>
          </p:nvPr>
        </p:nvSpPr>
        <p:spPr>
          <a:xfrm>
            <a:off x="763772" y="-102707"/>
            <a:ext cx="10515600" cy="1325563"/>
          </a:xfrm>
        </p:spPr>
        <p:txBody>
          <a:bodyPr/>
          <a:lstStyle/>
          <a:p>
            <a:pPr algn="ctr"/>
            <a:r>
              <a:rPr lang="en-US" dirty="0"/>
              <a:t>Elements of the Written Representation</a:t>
            </a:r>
          </a:p>
        </p:txBody>
      </p:sp>
      <p:sp>
        <p:nvSpPr>
          <p:cNvPr id="3" name="Content Placeholder 2">
            <a:extLst>
              <a:ext uri="{FF2B5EF4-FFF2-40B4-BE49-F238E27FC236}">
                <a16:creationId xmlns:a16="http://schemas.microsoft.com/office/drawing/2014/main" id="{B64AA33F-CC65-208A-5F2A-11C8697C4613}"/>
              </a:ext>
            </a:extLst>
          </p:cNvPr>
          <p:cNvSpPr>
            <a:spLocks noGrp="1"/>
          </p:cNvSpPr>
          <p:nvPr>
            <p:ph idx="1"/>
          </p:nvPr>
        </p:nvSpPr>
        <p:spPr>
          <a:xfrm>
            <a:off x="274673" y="975021"/>
            <a:ext cx="8982839" cy="5441728"/>
          </a:xfrm>
        </p:spPr>
        <p:txBody>
          <a:bodyPr>
            <a:normAutofit fontScale="92500" lnSpcReduction="20000"/>
          </a:bodyPr>
          <a:lstStyle/>
          <a:p>
            <a:pPr algn="l">
              <a:buFont typeface="Wingdings" panose="05000000000000000000" pitchFamily="2" charset="2"/>
              <a:buChar char="§"/>
            </a:pPr>
            <a:r>
              <a:rPr lang="en-US" b="1" i="0" dirty="0">
                <a:solidFill>
                  <a:srgbClr val="0D0D0D"/>
                </a:solidFill>
                <a:effectLst/>
                <a:highlight>
                  <a:srgbClr val="FFFFFF"/>
                </a:highlight>
                <a:latin typeface="Söhne"/>
              </a:rPr>
              <a:t>Affirm Management’s Assertions</a:t>
            </a:r>
            <a:r>
              <a:rPr lang="en-US" b="0" i="0" dirty="0">
                <a:solidFill>
                  <a:srgbClr val="0D0D0D"/>
                </a:solidFill>
                <a:effectLst/>
                <a:highlight>
                  <a:srgbClr val="FFFFFF"/>
                </a:highlight>
                <a:latin typeface="Söhne"/>
              </a:rPr>
              <a:t>: Confirm that management's statements about the audit subject are based on the correct criteria.</a:t>
            </a:r>
          </a:p>
          <a:p>
            <a:pPr algn="l">
              <a:buFont typeface="Wingdings" panose="05000000000000000000" pitchFamily="2" charset="2"/>
              <a:buChar char="§"/>
            </a:pPr>
            <a:r>
              <a:rPr lang="en-US" b="1" i="0" dirty="0">
                <a:solidFill>
                  <a:srgbClr val="0D0D0D"/>
                </a:solidFill>
                <a:effectLst/>
                <a:highlight>
                  <a:srgbClr val="FFFFFF"/>
                </a:highlight>
                <a:latin typeface="Söhne"/>
              </a:rPr>
              <a:t>State that</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All relevant information has been considered in the evaluation or measurement of the subject matter or assertion.</a:t>
            </a:r>
          </a:p>
          <a:p>
            <a:pPr lvl="1" algn="l">
              <a:buFont typeface="Wingdings" panose="05000000000000000000" pitchFamily="2" charset="2"/>
              <a:buChar char="§"/>
            </a:pPr>
            <a:r>
              <a:rPr lang="en-US" b="0" i="0" dirty="0">
                <a:solidFill>
                  <a:srgbClr val="0D0D0D"/>
                </a:solidFill>
                <a:effectLst/>
                <a:highlight>
                  <a:srgbClr val="FFFFFF"/>
                </a:highlight>
                <a:latin typeface="Söhne"/>
              </a:rPr>
              <a:t>All information that contradicts the subject matter or assertion, and any relevant communications from regulatory bodies or other external parties that could affect the subject matter, have been disclosed to the service auditor. </a:t>
            </a:r>
          </a:p>
          <a:p>
            <a:pPr lvl="1" algn="l">
              <a:buFont typeface="Wingdings" panose="05000000000000000000" pitchFamily="2" charset="2"/>
              <a:buChar char="§"/>
            </a:pPr>
            <a:r>
              <a:rPr lang="en-US" b="0" i="0" dirty="0">
                <a:solidFill>
                  <a:srgbClr val="0D0D0D"/>
                </a:solidFill>
                <a:effectLst/>
                <a:highlight>
                  <a:srgbClr val="FFFFFF"/>
                </a:highlight>
                <a:latin typeface="Söhne"/>
              </a:rPr>
              <a:t>This includes any communications received after the period covered by the assertion and up to the date of the service auditor’s report.</a:t>
            </a:r>
          </a:p>
          <a:p>
            <a:pPr algn="l">
              <a:buFont typeface="Wingdings" panose="05000000000000000000" pitchFamily="2" charset="2"/>
              <a:buChar char="§"/>
            </a:pPr>
            <a:r>
              <a:rPr lang="en-US" b="1" i="0" dirty="0">
                <a:solidFill>
                  <a:srgbClr val="0D0D0D"/>
                </a:solidFill>
                <a:effectLst/>
                <a:highlight>
                  <a:srgbClr val="FFFFFF"/>
                </a:highlight>
                <a:latin typeface="Söhne"/>
              </a:rPr>
              <a:t>Acknowledge Responsibility</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For the subject matter and assertions.</a:t>
            </a:r>
          </a:p>
          <a:p>
            <a:pPr lvl="1" algn="l">
              <a:buFont typeface="Wingdings" panose="05000000000000000000" pitchFamily="2" charset="2"/>
              <a:buChar char="§"/>
            </a:pPr>
            <a:r>
              <a:rPr lang="en-US" b="0" i="0" dirty="0">
                <a:solidFill>
                  <a:srgbClr val="0D0D0D"/>
                </a:solidFill>
                <a:effectLst/>
                <a:highlight>
                  <a:srgbClr val="FFFFFF"/>
                </a:highlight>
                <a:latin typeface="Söhne"/>
              </a:rPr>
              <a:t>For choosing the criteria used to assess the subject.</a:t>
            </a:r>
          </a:p>
          <a:p>
            <a:pPr lvl="1" algn="l">
              <a:buFont typeface="Wingdings" panose="05000000000000000000" pitchFamily="2" charset="2"/>
              <a:buChar char="§"/>
            </a:pPr>
            <a:r>
              <a:rPr lang="en-US" b="0" i="0" dirty="0">
                <a:solidFill>
                  <a:srgbClr val="0D0D0D"/>
                </a:solidFill>
                <a:effectLst/>
                <a:highlight>
                  <a:srgbClr val="FFFFFF"/>
                </a:highlight>
                <a:latin typeface="Söhne"/>
              </a:rPr>
              <a:t>For determining that the chosen criteria are suitable for management's objectives.</a:t>
            </a:r>
          </a:p>
          <a:p>
            <a:endParaRPr lang="en-US" dirty="0"/>
          </a:p>
        </p:txBody>
      </p:sp>
      <p:sp>
        <p:nvSpPr>
          <p:cNvPr id="4" name="TextBox 23">
            <a:extLst>
              <a:ext uri="{FF2B5EF4-FFF2-40B4-BE49-F238E27FC236}">
                <a16:creationId xmlns:a16="http://schemas.microsoft.com/office/drawing/2014/main" id="{4DCDD577-1B5B-CF8B-09C2-8EBAAEE982A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80333571-0D5F-AF39-3340-E2D60717F650}"/>
              </a:ext>
            </a:extLst>
          </p:cNvPr>
          <p:cNvPicPr>
            <a:picLocks noChangeAspect="1"/>
          </p:cNvPicPr>
          <p:nvPr/>
        </p:nvPicPr>
        <p:blipFill>
          <a:blip r:embed="rId2"/>
          <a:stretch>
            <a:fillRect/>
          </a:stretch>
        </p:blipFill>
        <p:spPr>
          <a:xfrm>
            <a:off x="0" y="6345666"/>
            <a:ext cx="2998817" cy="482040"/>
          </a:xfrm>
          <a:prstGeom prst="rect">
            <a:avLst/>
          </a:prstGeom>
        </p:spPr>
      </p:pic>
      <p:pic>
        <p:nvPicPr>
          <p:cNvPr id="6" name="Picture 5">
            <a:extLst>
              <a:ext uri="{FF2B5EF4-FFF2-40B4-BE49-F238E27FC236}">
                <a16:creationId xmlns:a16="http://schemas.microsoft.com/office/drawing/2014/main" id="{28B8B0D8-C7CA-17E6-1229-7A03E313CBBA}"/>
              </a:ext>
            </a:extLst>
          </p:cNvPr>
          <p:cNvPicPr>
            <a:picLocks noChangeAspect="1"/>
          </p:cNvPicPr>
          <p:nvPr/>
        </p:nvPicPr>
        <p:blipFill>
          <a:blip r:embed="rId3"/>
          <a:stretch>
            <a:fillRect/>
          </a:stretch>
        </p:blipFill>
        <p:spPr>
          <a:xfrm>
            <a:off x="9345798" y="1721883"/>
            <a:ext cx="2762270" cy="2657494"/>
          </a:xfrm>
          <a:prstGeom prst="rect">
            <a:avLst/>
          </a:prstGeom>
        </p:spPr>
      </p:pic>
    </p:spTree>
    <p:extLst>
      <p:ext uri="{BB962C8B-B14F-4D97-AF65-F5344CB8AC3E}">
        <p14:creationId xmlns:p14="http://schemas.microsoft.com/office/powerpoint/2010/main" val="3997912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EB48-29F8-57D0-9BAE-59F31F16B0A1}"/>
              </a:ext>
            </a:extLst>
          </p:cNvPr>
          <p:cNvSpPr>
            <a:spLocks noGrp="1"/>
          </p:cNvSpPr>
          <p:nvPr>
            <p:ph type="title"/>
          </p:nvPr>
        </p:nvSpPr>
        <p:spPr>
          <a:xfrm>
            <a:off x="689344" y="-337936"/>
            <a:ext cx="10515600" cy="1325563"/>
          </a:xfrm>
        </p:spPr>
        <p:txBody>
          <a:bodyPr/>
          <a:lstStyle/>
          <a:p>
            <a:pPr algn="ctr"/>
            <a:r>
              <a:rPr lang="en-US" dirty="0"/>
              <a:t>Confirmations</a:t>
            </a:r>
          </a:p>
        </p:txBody>
      </p:sp>
      <p:sp>
        <p:nvSpPr>
          <p:cNvPr id="3" name="Content Placeholder 2">
            <a:extLst>
              <a:ext uri="{FF2B5EF4-FFF2-40B4-BE49-F238E27FC236}">
                <a16:creationId xmlns:a16="http://schemas.microsoft.com/office/drawing/2014/main" id="{82B40396-9776-BCBE-394A-C906D8F757B8}"/>
              </a:ext>
            </a:extLst>
          </p:cNvPr>
          <p:cNvSpPr>
            <a:spLocks noGrp="1"/>
          </p:cNvSpPr>
          <p:nvPr>
            <p:ph idx="1"/>
          </p:nvPr>
        </p:nvSpPr>
        <p:spPr>
          <a:xfrm>
            <a:off x="304225" y="732560"/>
            <a:ext cx="9490191" cy="5670329"/>
          </a:xfrm>
        </p:spPr>
        <p:txBody>
          <a:bodyPr>
            <a:normAutofit/>
          </a:bodyPr>
          <a:lstStyle/>
          <a:p>
            <a:pPr algn="l">
              <a:buFont typeface="Wingdings" panose="05000000000000000000" pitchFamily="2" charset="2"/>
              <a:buChar char="§"/>
            </a:pPr>
            <a:r>
              <a:rPr lang="en-US" b="1" i="0" dirty="0">
                <a:solidFill>
                  <a:srgbClr val="0D0D0D"/>
                </a:solidFill>
                <a:effectLst/>
                <a:highlight>
                  <a:srgbClr val="FFFFFF"/>
                </a:highlight>
                <a:latin typeface="Söhne"/>
              </a:rPr>
              <a:t>Disclosure of Subsequent Events</a:t>
            </a:r>
            <a:r>
              <a:rPr lang="en-US" b="0" i="0" dirty="0">
                <a:solidFill>
                  <a:srgbClr val="0D0D0D"/>
                </a:solidFill>
                <a:effectLst/>
                <a:highlight>
                  <a:srgbClr val="FFFFFF"/>
                </a:highlight>
                <a:latin typeface="Söhne"/>
              </a:rPr>
              <a:t>: Confirm that any events occurring after the period covered by the report, which significantly impact the subject matter or assertions, have been disclosed to the service auditor.</a:t>
            </a:r>
          </a:p>
          <a:p>
            <a:pPr algn="l">
              <a:buFont typeface="Wingdings" panose="05000000000000000000" pitchFamily="2" charset="2"/>
              <a:buChar char="§"/>
            </a:pPr>
            <a:r>
              <a:rPr lang="en-US" b="1" i="0" dirty="0">
                <a:solidFill>
                  <a:srgbClr val="0D0D0D"/>
                </a:solidFill>
                <a:effectLst/>
                <a:highlight>
                  <a:srgbClr val="FFFFFF"/>
                </a:highlight>
                <a:latin typeface="Söhne"/>
              </a:rPr>
              <a:t>Access and Information Provision</a:t>
            </a:r>
            <a:r>
              <a:rPr lang="en-US" b="0" i="0" dirty="0">
                <a:solidFill>
                  <a:srgbClr val="0D0D0D"/>
                </a:solidFill>
                <a:effectLst/>
                <a:highlight>
                  <a:srgbClr val="FFFFFF"/>
                </a:highlight>
                <a:latin typeface="Söhne"/>
              </a:rPr>
              <a:t>: State that management has given the service auditor full access to all necessary information and resources needed for the audit.</a:t>
            </a:r>
          </a:p>
          <a:p>
            <a:pPr algn="l">
              <a:buFont typeface="Wingdings" panose="05000000000000000000" pitchFamily="2" charset="2"/>
              <a:buChar char="§"/>
            </a:pPr>
            <a:r>
              <a:rPr lang="en-US" b="1" i="0" dirty="0">
                <a:solidFill>
                  <a:srgbClr val="0D0D0D"/>
                </a:solidFill>
                <a:effectLst/>
                <a:highlight>
                  <a:srgbClr val="FFFFFF"/>
                </a:highlight>
                <a:latin typeface="Söhne"/>
              </a:rPr>
              <a:t>Statement on Uncorrected Misstatements</a:t>
            </a:r>
            <a:r>
              <a:rPr lang="en-US" b="0" i="0" dirty="0">
                <a:solidFill>
                  <a:srgbClr val="0D0D0D"/>
                </a:solidFill>
                <a:effectLst/>
                <a:highlight>
                  <a:srgbClr val="FFFFFF"/>
                </a:highlight>
                <a:latin typeface="Söhne"/>
              </a:rPr>
              <a:t>: Affirm that management believes any misstatements or deficiencies that have not been corrected, whether in descriptions or in actual figures, are not significant either on their own or collectively with respect to the subject matter.</a:t>
            </a:r>
          </a:p>
          <a:p>
            <a:endParaRPr lang="en-US" dirty="0"/>
          </a:p>
        </p:txBody>
      </p:sp>
      <p:sp>
        <p:nvSpPr>
          <p:cNvPr id="4" name="TextBox 23">
            <a:extLst>
              <a:ext uri="{FF2B5EF4-FFF2-40B4-BE49-F238E27FC236}">
                <a16:creationId xmlns:a16="http://schemas.microsoft.com/office/drawing/2014/main" id="{F7DB6218-9AF1-518F-F6BD-A0D67B4C24E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75C5E19-96C6-59E0-65B7-D381CE1E4E77}"/>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A28008DF-7E19-8695-279A-6E854C8535E3}"/>
              </a:ext>
            </a:extLst>
          </p:cNvPr>
          <p:cNvPicPr>
            <a:picLocks noChangeAspect="1"/>
          </p:cNvPicPr>
          <p:nvPr/>
        </p:nvPicPr>
        <p:blipFill>
          <a:blip r:embed="rId3"/>
          <a:stretch>
            <a:fillRect/>
          </a:stretch>
        </p:blipFill>
        <p:spPr>
          <a:xfrm>
            <a:off x="10020997" y="2019394"/>
            <a:ext cx="2171003" cy="1972436"/>
          </a:xfrm>
          <a:prstGeom prst="rect">
            <a:avLst/>
          </a:prstGeom>
        </p:spPr>
      </p:pic>
    </p:spTree>
    <p:extLst>
      <p:ext uri="{BB962C8B-B14F-4D97-AF65-F5344CB8AC3E}">
        <p14:creationId xmlns:p14="http://schemas.microsoft.com/office/powerpoint/2010/main" val="55850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9B08-60D5-D390-6581-A2E829D007EB}"/>
              </a:ext>
            </a:extLst>
          </p:cNvPr>
          <p:cNvSpPr>
            <a:spLocks noGrp="1"/>
          </p:cNvSpPr>
          <p:nvPr>
            <p:ph type="title"/>
          </p:nvPr>
        </p:nvSpPr>
        <p:spPr>
          <a:xfrm>
            <a:off x="838200" y="-97392"/>
            <a:ext cx="10515600" cy="1325563"/>
          </a:xfrm>
        </p:spPr>
        <p:txBody>
          <a:bodyPr/>
          <a:lstStyle/>
          <a:p>
            <a:pPr algn="ctr"/>
            <a:r>
              <a:rPr lang="en-US" dirty="0"/>
              <a:t>Confirm Disclosures</a:t>
            </a:r>
          </a:p>
        </p:txBody>
      </p:sp>
      <p:sp>
        <p:nvSpPr>
          <p:cNvPr id="3" name="Content Placeholder 2">
            <a:extLst>
              <a:ext uri="{FF2B5EF4-FFF2-40B4-BE49-F238E27FC236}">
                <a16:creationId xmlns:a16="http://schemas.microsoft.com/office/drawing/2014/main" id="{2AF7D1AE-0E90-CFE2-C7A1-3C395640BD74}"/>
              </a:ext>
            </a:extLst>
          </p:cNvPr>
          <p:cNvSpPr>
            <a:spLocks noGrp="1"/>
          </p:cNvSpPr>
          <p:nvPr>
            <p:ph idx="1"/>
          </p:nvPr>
        </p:nvSpPr>
        <p:spPr>
          <a:xfrm>
            <a:off x="416968" y="955845"/>
            <a:ext cx="8815319" cy="5159966"/>
          </a:xfrm>
        </p:spPr>
        <p:txBody>
          <a:bodyPr>
            <a:normAutofit fontScale="92500"/>
          </a:bodyPr>
          <a:lstStyle/>
          <a:p>
            <a:pPr algn="l">
              <a:buFont typeface="Wingdings" panose="05000000000000000000" pitchFamily="2" charset="2"/>
              <a:buChar char="§"/>
            </a:pPr>
            <a:r>
              <a:rPr lang="en-US" b="1" i="0" dirty="0">
                <a:solidFill>
                  <a:srgbClr val="0D0D0D"/>
                </a:solidFill>
                <a:effectLst/>
                <a:highlight>
                  <a:srgbClr val="FFFFFF"/>
                </a:highlight>
                <a:latin typeface="Söhne"/>
              </a:rPr>
              <a:t>Internal Control Deficiencies</a:t>
            </a:r>
            <a:r>
              <a:rPr lang="en-US" b="0" i="0" dirty="0">
                <a:solidFill>
                  <a:srgbClr val="0D0D0D"/>
                </a:solidFill>
                <a:effectLst/>
                <a:highlight>
                  <a:srgbClr val="FFFFFF"/>
                </a:highlight>
                <a:latin typeface="Söhne"/>
              </a:rPr>
              <a:t>: All known deficiencies in internal control relevant to the audit.</a:t>
            </a:r>
          </a:p>
          <a:p>
            <a:pPr algn="l">
              <a:buFont typeface="Wingdings" panose="05000000000000000000" pitchFamily="2" charset="2"/>
              <a:buChar char="§"/>
            </a:pPr>
            <a:r>
              <a:rPr lang="en-US" b="1" i="0" dirty="0">
                <a:solidFill>
                  <a:srgbClr val="0D0D0D"/>
                </a:solidFill>
                <a:effectLst/>
                <a:highlight>
                  <a:srgbClr val="FFFFFF"/>
                </a:highlight>
                <a:latin typeface="Söhne"/>
              </a:rPr>
              <a:t>Fraud and Noncompliance</a:t>
            </a:r>
            <a:r>
              <a:rPr lang="en-US" b="0" i="0" dirty="0">
                <a:solidFill>
                  <a:srgbClr val="0D0D0D"/>
                </a:solidFill>
                <a:effectLst/>
                <a:highlight>
                  <a:srgbClr val="FFFFFF"/>
                </a:highlight>
                <a:latin typeface="Söhne"/>
              </a:rPr>
              <a:t>: Any known instances of actual, suspected, or alleged fraud, as well as noncompliance with laws or regulations that affect the subject matter.</a:t>
            </a:r>
          </a:p>
          <a:p>
            <a:pPr algn="l">
              <a:buFont typeface="Wingdings" panose="05000000000000000000" pitchFamily="2" charset="2"/>
              <a:buChar char="§"/>
            </a:pPr>
            <a:r>
              <a:rPr lang="en-US" b="1" i="0" dirty="0">
                <a:solidFill>
                  <a:srgbClr val="0D0D0D"/>
                </a:solidFill>
                <a:effectLst/>
                <a:highlight>
                  <a:srgbClr val="FFFFFF"/>
                </a:highlight>
                <a:latin typeface="Söhne"/>
              </a:rPr>
              <a:t>Additional Auditor-Requested Information</a:t>
            </a:r>
            <a:r>
              <a:rPr lang="en-US" b="0" i="0" dirty="0">
                <a:solidFill>
                  <a:srgbClr val="0D0D0D"/>
                </a:solidFill>
                <a:effectLst/>
                <a:highlight>
                  <a:srgbClr val="FFFFFF"/>
                </a:highlight>
                <a:latin typeface="Söhne"/>
              </a:rPr>
              <a:t>: Any other information that the service auditor has specifically requested, such as changes to the service organization’s controls.</a:t>
            </a:r>
          </a:p>
          <a:p>
            <a:pPr algn="l">
              <a:buFont typeface="Wingdings" panose="05000000000000000000" pitchFamily="2" charset="2"/>
              <a:buChar char="§"/>
            </a:pPr>
            <a:r>
              <a:rPr lang="en-US" b="1" i="0" dirty="0">
                <a:solidFill>
                  <a:srgbClr val="0D0D0D"/>
                </a:solidFill>
                <a:effectLst/>
                <a:highlight>
                  <a:srgbClr val="FFFFFF"/>
                </a:highlight>
                <a:latin typeface="Söhne"/>
              </a:rPr>
              <a:t>Noncompliance and Misstatements</a:t>
            </a:r>
            <a:r>
              <a:rPr lang="en-US" b="0" i="0" dirty="0">
                <a:solidFill>
                  <a:srgbClr val="0D0D0D"/>
                </a:solidFill>
                <a:effectLst/>
                <a:highlight>
                  <a:srgbClr val="FFFFFF"/>
                </a:highlight>
                <a:latin typeface="Söhne"/>
              </a:rPr>
              <a:t>: Any instances of noncompliance with laws and regulations or uncorrected misstatements related to the service organization, which may also affect user entities, particularly relevant for SOC 2 and SOC 1 engagements.</a:t>
            </a:r>
          </a:p>
          <a:p>
            <a:endParaRPr lang="en-US" dirty="0"/>
          </a:p>
        </p:txBody>
      </p:sp>
      <p:sp>
        <p:nvSpPr>
          <p:cNvPr id="4" name="TextBox 23">
            <a:extLst>
              <a:ext uri="{FF2B5EF4-FFF2-40B4-BE49-F238E27FC236}">
                <a16:creationId xmlns:a16="http://schemas.microsoft.com/office/drawing/2014/main" id="{1ACEAF62-A8C8-2767-24A4-5AED5BA5962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91933663-1FF3-AAC2-7D09-194F62413DDC}"/>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683C62A5-5C41-1AA0-6B7B-2D5129633821}"/>
              </a:ext>
            </a:extLst>
          </p:cNvPr>
          <p:cNvPicPr>
            <a:picLocks noChangeAspect="1"/>
          </p:cNvPicPr>
          <p:nvPr/>
        </p:nvPicPr>
        <p:blipFill>
          <a:blip r:embed="rId3"/>
          <a:stretch>
            <a:fillRect/>
          </a:stretch>
        </p:blipFill>
        <p:spPr>
          <a:xfrm>
            <a:off x="9530469" y="1931589"/>
            <a:ext cx="2661531" cy="2680143"/>
          </a:xfrm>
          <a:prstGeom prst="rect">
            <a:avLst/>
          </a:prstGeom>
        </p:spPr>
      </p:pic>
    </p:spTree>
    <p:extLst>
      <p:ext uri="{BB962C8B-B14F-4D97-AF65-F5344CB8AC3E}">
        <p14:creationId xmlns:p14="http://schemas.microsoft.com/office/powerpoint/2010/main" val="396024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05A5D-C250-271F-019B-C76E91F4D18A}"/>
              </a:ext>
            </a:extLst>
          </p:cNvPr>
          <p:cNvSpPr>
            <a:spLocks noGrp="1"/>
          </p:cNvSpPr>
          <p:nvPr>
            <p:ph type="title"/>
          </p:nvPr>
        </p:nvSpPr>
        <p:spPr>
          <a:xfrm>
            <a:off x="724689" y="-183515"/>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29E18A05-9B70-5EBE-332C-195A8E99D36B}"/>
              </a:ext>
            </a:extLst>
          </p:cNvPr>
          <p:cNvSpPr>
            <a:spLocks noGrp="1"/>
          </p:cNvSpPr>
          <p:nvPr>
            <p:ph idx="1"/>
          </p:nvPr>
        </p:nvSpPr>
        <p:spPr>
          <a:xfrm>
            <a:off x="283254" y="794582"/>
            <a:ext cx="9340018" cy="5486399"/>
          </a:xfrm>
        </p:spPr>
        <p:txBody>
          <a:bodyPr>
            <a:normAutofit/>
          </a:bodyPr>
          <a:lstStyle/>
          <a:p>
            <a:pPr algn="l">
              <a:buFont typeface="Wingdings" panose="05000000000000000000" pitchFamily="2" charset="2"/>
              <a:buChar char="§"/>
            </a:pPr>
            <a:r>
              <a:rPr lang="en-US" b="0" i="0" dirty="0">
                <a:solidFill>
                  <a:srgbClr val="0D0D0D"/>
                </a:solidFill>
                <a:effectLst/>
                <a:highlight>
                  <a:srgbClr val="FFFFFF"/>
                </a:highlight>
                <a:latin typeface="Söhne"/>
              </a:rPr>
              <a:t>Management must disclose to the service auditor any knowledge of actual, suspected, or alleged fraud committed by management or employees of the service organization that could negatively impact:</a:t>
            </a:r>
          </a:p>
          <a:p>
            <a:pPr algn="l">
              <a:buFont typeface="Wingdings" panose="05000000000000000000" pitchFamily="2" charset="2"/>
              <a:buChar char="§"/>
            </a:pPr>
            <a:r>
              <a:rPr lang="en-US" b="1" i="0" dirty="0">
                <a:solidFill>
                  <a:srgbClr val="0D0D0D"/>
                </a:solidFill>
                <a:effectLst/>
                <a:highlight>
                  <a:srgbClr val="FFFFFF"/>
                </a:highlight>
                <a:latin typeface="Söhne"/>
              </a:rPr>
              <a:t>For SOC 1</a:t>
            </a:r>
            <a:r>
              <a:rPr lang="en-US" b="0" i="0" dirty="0">
                <a:solidFill>
                  <a:srgbClr val="0D0D0D"/>
                </a:solidFill>
                <a:effectLst/>
                <a:highlight>
                  <a:srgbClr val="FFFFFF"/>
                </a:highlight>
                <a:latin typeface="Söhne"/>
              </a:rPr>
              <a:t>: The accuracy of the presentation of management's description of the service organization’s system or the achievement of the control objectives outlined in that description.</a:t>
            </a:r>
          </a:p>
          <a:p>
            <a:pPr algn="l">
              <a:buFont typeface="Wingdings" panose="05000000000000000000" pitchFamily="2" charset="2"/>
              <a:buChar char="§"/>
            </a:pPr>
            <a:r>
              <a:rPr lang="en-US" b="1" i="0" dirty="0">
                <a:solidFill>
                  <a:srgbClr val="0D0D0D"/>
                </a:solidFill>
                <a:effectLst/>
                <a:highlight>
                  <a:srgbClr val="FFFFFF"/>
                </a:highlight>
                <a:latin typeface="Söhne"/>
              </a:rPr>
              <a:t>For SOC 2</a:t>
            </a:r>
            <a:r>
              <a:rPr lang="en-US" b="0" i="0" dirty="0">
                <a:solidFill>
                  <a:srgbClr val="0D0D0D"/>
                </a:solidFill>
                <a:effectLst/>
                <a:highlight>
                  <a:srgbClr val="FFFFFF"/>
                </a:highlight>
                <a:latin typeface="Söhne"/>
              </a:rPr>
              <a:t>: The accuracy of the description of the service organization’s system or the fulfillment of the organization’s service commitments and system requirements.</a:t>
            </a:r>
          </a:p>
          <a:p>
            <a:endParaRPr lang="en-US" dirty="0"/>
          </a:p>
        </p:txBody>
      </p:sp>
      <p:sp>
        <p:nvSpPr>
          <p:cNvPr id="4" name="TextBox 23">
            <a:extLst>
              <a:ext uri="{FF2B5EF4-FFF2-40B4-BE49-F238E27FC236}">
                <a16:creationId xmlns:a16="http://schemas.microsoft.com/office/drawing/2014/main" id="{84B4EF0A-424F-4519-0742-501B59207E7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3C76906-259D-FBBD-DE63-B85B78334B8F}"/>
              </a:ext>
            </a:extLst>
          </p:cNvPr>
          <p:cNvPicPr>
            <a:picLocks noChangeAspect="1"/>
          </p:cNvPicPr>
          <p:nvPr/>
        </p:nvPicPr>
        <p:blipFill>
          <a:blip r:embed="rId2"/>
          <a:stretch>
            <a:fillRect/>
          </a:stretch>
        </p:blipFill>
        <p:spPr>
          <a:xfrm>
            <a:off x="0" y="6345666"/>
            <a:ext cx="2998817" cy="482040"/>
          </a:xfrm>
          <a:prstGeom prst="rect">
            <a:avLst/>
          </a:prstGeom>
        </p:spPr>
      </p:pic>
      <p:pic>
        <p:nvPicPr>
          <p:cNvPr id="6" name="Picture 5">
            <a:extLst>
              <a:ext uri="{FF2B5EF4-FFF2-40B4-BE49-F238E27FC236}">
                <a16:creationId xmlns:a16="http://schemas.microsoft.com/office/drawing/2014/main" id="{BBE68C75-B75F-5A3C-548A-0E86484BD364}"/>
              </a:ext>
            </a:extLst>
          </p:cNvPr>
          <p:cNvPicPr>
            <a:picLocks noChangeAspect="1"/>
          </p:cNvPicPr>
          <p:nvPr/>
        </p:nvPicPr>
        <p:blipFill>
          <a:blip r:embed="rId3"/>
          <a:stretch>
            <a:fillRect/>
          </a:stretch>
        </p:blipFill>
        <p:spPr>
          <a:xfrm>
            <a:off x="9530469" y="1477542"/>
            <a:ext cx="2661531" cy="2680143"/>
          </a:xfrm>
          <a:prstGeom prst="rect">
            <a:avLst/>
          </a:prstGeom>
        </p:spPr>
      </p:pic>
    </p:spTree>
    <p:extLst>
      <p:ext uri="{BB962C8B-B14F-4D97-AF65-F5344CB8AC3E}">
        <p14:creationId xmlns:p14="http://schemas.microsoft.com/office/powerpoint/2010/main" val="240216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D4F7F-9620-4319-703A-54515FF7A1AE}"/>
              </a:ext>
            </a:extLst>
          </p:cNvPr>
          <p:cNvSpPr>
            <a:spLocks noGrp="1"/>
          </p:cNvSpPr>
          <p:nvPr>
            <p:ph type="title"/>
          </p:nvPr>
        </p:nvSpPr>
        <p:spPr>
          <a:xfrm>
            <a:off x="838200" y="-139372"/>
            <a:ext cx="10515600" cy="1325563"/>
          </a:xfrm>
        </p:spPr>
        <p:txBody>
          <a:bodyPr/>
          <a:lstStyle/>
          <a:p>
            <a:pPr algn="ctr"/>
            <a:r>
              <a:rPr lang="en-US" dirty="0"/>
              <a:t>Disclosures</a:t>
            </a:r>
          </a:p>
        </p:txBody>
      </p:sp>
      <p:sp>
        <p:nvSpPr>
          <p:cNvPr id="3" name="Content Placeholder 2">
            <a:extLst>
              <a:ext uri="{FF2B5EF4-FFF2-40B4-BE49-F238E27FC236}">
                <a16:creationId xmlns:a16="http://schemas.microsoft.com/office/drawing/2014/main" id="{390DDF83-E15D-CF10-615A-0409794981CA}"/>
              </a:ext>
            </a:extLst>
          </p:cNvPr>
          <p:cNvSpPr>
            <a:spLocks noGrp="1"/>
          </p:cNvSpPr>
          <p:nvPr>
            <p:ph idx="1"/>
          </p:nvPr>
        </p:nvSpPr>
        <p:spPr>
          <a:xfrm>
            <a:off x="251722" y="848162"/>
            <a:ext cx="9377856" cy="5546331"/>
          </a:xfrm>
        </p:spPr>
        <p:txBody>
          <a:bodyPr>
            <a:normAutofit/>
          </a:bodyPr>
          <a:lstStyle/>
          <a:p>
            <a:pPr algn="l">
              <a:buFont typeface="Wingdings" panose="05000000000000000000" pitchFamily="2" charset="2"/>
              <a:buChar char="§"/>
            </a:pPr>
            <a:r>
              <a:rPr lang="en-US" b="0" i="0" dirty="0">
                <a:solidFill>
                  <a:srgbClr val="0D0D0D"/>
                </a:solidFill>
                <a:effectLst/>
                <a:highlight>
                  <a:srgbClr val="FFFFFF"/>
                </a:highlight>
                <a:latin typeface="Söhne"/>
              </a:rPr>
              <a:t>Management must disclose to the service auditor any identified system incidents that significantly impaired the service organization’s ability to meet its service commitments and system requirements:</a:t>
            </a:r>
          </a:p>
          <a:p>
            <a:pPr algn="l">
              <a:buFont typeface="Wingdings" panose="05000000000000000000" pitchFamily="2" charset="2"/>
              <a:buChar char="§"/>
            </a:pPr>
            <a:r>
              <a:rPr lang="en-US" b="1" i="0" dirty="0">
                <a:solidFill>
                  <a:srgbClr val="0D0D0D"/>
                </a:solidFill>
                <a:effectLst/>
                <a:highlight>
                  <a:srgbClr val="FFFFFF"/>
                </a:highlight>
                <a:latin typeface="Söhne"/>
              </a:rPr>
              <a:t>For Type 1 SOC 2</a:t>
            </a:r>
            <a:r>
              <a:rPr lang="en-US" b="0" i="0" dirty="0">
                <a:solidFill>
                  <a:srgbClr val="0D0D0D"/>
                </a:solidFill>
                <a:effectLst/>
                <a:highlight>
                  <a:srgbClr val="FFFFFF"/>
                </a:highlight>
                <a:latin typeface="Söhne"/>
              </a:rPr>
              <a:t>: As of the date of the system description.</a:t>
            </a:r>
          </a:p>
          <a:p>
            <a:pPr algn="l">
              <a:buFont typeface="Wingdings" panose="05000000000000000000" pitchFamily="2" charset="2"/>
              <a:buChar char="§"/>
            </a:pPr>
            <a:r>
              <a:rPr lang="en-US" b="1" i="0" dirty="0">
                <a:solidFill>
                  <a:srgbClr val="0D0D0D"/>
                </a:solidFill>
                <a:effectLst/>
                <a:highlight>
                  <a:srgbClr val="FFFFFF"/>
                </a:highlight>
                <a:latin typeface="Söhne"/>
              </a:rPr>
              <a:t>For Type 2 SOC 2</a:t>
            </a:r>
            <a:r>
              <a:rPr lang="en-US" b="0" i="0" dirty="0">
                <a:solidFill>
                  <a:srgbClr val="0D0D0D"/>
                </a:solidFill>
                <a:effectLst/>
                <a:highlight>
                  <a:srgbClr val="FFFFFF"/>
                </a:highlight>
                <a:latin typeface="Söhne"/>
              </a:rPr>
              <a:t>: During the period covered by the system description.</a:t>
            </a:r>
          </a:p>
          <a:p>
            <a:pPr>
              <a:buFont typeface="Wingdings" panose="05000000000000000000" pitchFamily="2" charset="2"/>
              <a:buChar char="§"/>
            </a:pPr>
            <a:r>
              <a:rPr lang="en-US" dirty="0"/>
              <a:t>Management must affirm that all significant assumptions used in calculating material estimates are reasonable for SOC 1.</a:t>
            </a:r>
          </a:p>
        </p:txBody>
      </p:sp>
      <p:sp>
        <p:nvSpPr>
          <p:cNvPr id="4" name="TextBox 23">
            <a:extLst>
              <a:ext uri="{FF2B5EF4-FFF2-40B4-BE49-F238E27FC236}">
                <a16:creationId xmlns:a16="http://schemas.microsoft.com/office/drawing/2014/main" id="{3F257B2E-BB62-CFC8-E389-5528E564836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9BF2D30-8246-E5AB-A155-8DF46D7D9C9E}"/>
              </a:ext>
            </a:extLst>
          </p:cNvPr>
          <p:cNvPicPr>
            <a:picLocks noChangeAspect="1"/>
          </p:cNvPicPr>
          <p:nvPr/>
        </p:nvPicPr>
        <p:blipFill>
          <a:blip r:embed="rId2"/>
          <a:stretch>
            <a:fillRect/>
          </a:stretch>
        </p:blipFill>
        <p:spPr>
          <a:xfrm>
            <a:off x="0" y="6345666"/>
            <a:ext cx="2998817" cy="482040"/>
          </a:xfrm>
          <a:prstGeom prst="rect">
            <a:avLst/>
          </a:prstGeom>
        </p:spPr>
      </p:pic>
      <p:pic>
        <p:nvPicPr>
          <p:cNvPr id="6" name="Picture 5">
            <a:extLst>
              <a:ext uri="{FF2B5EF4-FFF2-40B4-BE49-F238E27FC236}">
                <a16:creationId xmlns:a16="http://schemas.microsoft.com/office/drawing/2014/main" id="{DB3F6C9D-2B11-91BD-3B31-77E5147A0A87}"/>
              </a:ext>
            </a:extLst>
          </p:cNvPr>
          <p:cNvPicPr>
            <a:picLocks noChangeAspect="1"/>
          </p:cNvPicPr>
          <p:nvPr/>
        </p:nvPicPr>
        <p:blipFill>
          <a:blip r:embed="rId3"/>
          <a:stretch>
            <a:fillRect/>
          </a:stretch>
        </p:blipFill>
        <p:spPr>
          <a:xfrm>
            <a:off x="9530469" y="1831685"/>
            <a:ext cx="2661531" cy="2680143"/>
          </a:xfrm>
          <a:prstGeom prst="rect">
            <a:avLst/>
          </a:prstGeom>
        </p:spPr>
      </p:pic>
    </p:spTree>
    <p:extLst>
      <p:ext uri="{BB962C8B-B14F-4D97-AF65-F5344CB8AC3E}">
        <p14:creationId xmlns:p14="http://schemas.microsoft.com/office/powerpoint/2010/main" val="94604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1D36-AF80-91BF-D929-386B95D92891}"/>
              </a:ext>
            </a:extLst>
          </p:cNvPr>
          <p:cNvSpPr>
            <a:spLocks noGrp="1"/>
          </p:cNvSpPr>
          <p:nvPr>
            <p:ph type="title"/>
          </p:nvPr>
        </p:nvSpPr>
        <p:spPr>
          <a:xfrm>
            <a:off x="894956" y="-259218"/>
            <a:ext cx="10515600" cy="1325563"/>
          </a:xfrm>
        </p:spPr>
        <p:txBody>
          <a:bodyPr/>
          <a:lstStyle/>
          <a:p>
            <a:pPr algn="ctr"/>
            <a:r>
              <a:rPr lang="en-US" dirty="0"/>
              <a:t>If “Management Refuses”</a:t>
            </a:r>
          </a:p>
        </p:txBody>
      </p:sp>
      <p:sp>
        <p:nvSpPr>
          <p:cNvPr id="3" name="Content Placeholder 2">
            <a:extLst>
              <a:ext uri="{FF2B5EF4-FFF2-40B4-BE49-F238E27FC236}">
                <a16:creationId xmlns:a16="http://schemas.microsoft.com/office/drawing/2014/main" id="{96EBB777-1144-33A1-B247-4E24F794BEF3}"/>
              </a:ext>
            </a:extLst>
          </p:cNvPr>
          <p:cNvSpPr>
            <a:spLocks noGrp="1"/>
          </p:cNvSpPr>
          <p:nvPr>
            <p:ph idx="1"/>
          </p:nvPr>
        </p:nvSpPr>
        <p:spPr>
          <a:xfrm>
            <a:off x="75148" y="822937"/>
            <a:ext cx="9876046" cy="5666150"/>
          </a:xfrm>
        </p:spPr>
        <p:txBody>
          <a:bodyPr>
            <a:normAutofit fontScale="92500"/>
          </a:bodyPr>
          <a:lstStyle/>
          <a:p>
            <a:pPr>
              <a:buFont typeface="Wingdings" panose="05000000000000000000" pitchFamily="2" charset="2"/>
              <a:buChar char="§"/>
            </a:pPr>
            <a:r>
              <a:rPr lang="en-US" dirty="0"/>
              <a:t>If: </a:t>
            </a:r>
          </a:p>
          <a:p>
            <a:pPr lvl="1">
              <a:buFont typeface="Wingdings" panose="05000000000000000000" pitchFamily="2" charset="2"/>
              <a:buChar char="v"/>
            </a:pPr>
            <a:r>
              <a:rPr lang="en-US" dirty="0"/>
              <a:t>management fails to provide any of the requested written representations, or </a:t>
            </a:r>
          </a:p>
          <a:p>
            <a:pPr lvl="1">
              <a:buFont typeface="Wingdings" panose="05000000000000000000" pitchFamily="2" charset="2"/>
              <a:buChar char="v"/>
            </a:pPr>
            <a:r>
              <a:rPr lang="en-US" dirty="0"/>
              <a:t>the service auditor has significant doubts about the competence, integrity, ethical values, or diligence of those providing the representations, or </a:t>
            </a:r>
          </a:p>
          <a:p>
            <a:pPr lvl="1">
              <a:buFont typeface="Wingdings" panose="05000000000000000000" pitchFamily="2" charset="2"/>
              <a:buChar char="v"/>
            </a:pPr>
            <a:r>
              <a:rPr lang="en-US" dirty="0"/>
              <a:t>the representations are not deemed reliable</a:t>
            </a:r>
          </a:p>
          <a:p>
            <a:pPr>
              <a:buFont typeface="Wingdings" panose="05000000000000000000" pitchFamily="2" charset="2"/>
              <a:buChar char="Ø"/>
            </a:pPr>
            <a:r>
              <a:rPr lang="en-US" dirty="0"/>
              <a:t> the service auditor should:</a:t>
            </a:r>
          </a:p>
          <a:p>
            <a:pPr lvl="1">
              <a:buFont typeface="Wingdings" panose="05000000000000000000" pitchFamily="2" charset="2"/>
              <a:buChar char="§"/>
            </a:pPr>
            <a:r>
              <a:rPr lang="en-US" dirty="0">
                <a:highlight>
                  <a:srgbClr val="FFFF00"/>
                </a:highlight>
              </a:rPr>
              <a:t>Discuss Concerns</a:t>
            </a:r>
            <a:r>
              <a:rPr lang="en-US" dirty="0"/>
              <a:t>: Engage in discussions with the relevant parties to address these issues.</a:t>
            </a:r>
          </a:p>
          <a:p>
            <a:pPr lvl="1">
              <a:buFont typeface="Wingdings" panose="05000000000000000000" pitchFamily="2" charset="2"/>
              <a:buChar char="§"/>
            </a:pPr>
            <a:r>
              <a:rPr lang="en-US" dirty="0">
                <a:highlight>
                  <a:srgbClr val="FFFF00"/>
                </a:highlight>
              </a:rPr>
              <a:t>Reevaluate Integrity and Reliability</a:t>
            </a:r>
            <a:r>
              <a:rPr lang="en-US" dirty="0"/>
              <a:t>: Reassess the trustworthiness and reliability of those from whom the representations were sought or received, and consider how this might affect the overall credibility of the representations and the evidence collected.</a:t>
            </a:r>
          </a:p>
          <a:p>
            <a:pPr lvl="1">
              <a:buFont typeface="Wingdings" panose="05000000000000000000" pitchFamily="2" charset="2"/>
              <a:buChar char="§"/>
            </a:pPr>
            <a:r>
              <a:rPr lang="en-US" dirty="0">
                <a:highlight>
                  <a:srgbClr val="FFFF00"/>
                </a:highlight>
              </a:rPr>
              <a:t>Take Action</a:t>
            </a:r>
            <a:r>
              <a:rPr lang="en-US" dirty="0"/>
              <a:t>: If these concerns are not satisfactorily resolved, the auditor should take appropriate actions based on the specific circumstances and the standards governing the audit.</a:t>
            </a:r>
          </a:p>
        </p:txBody>
      </p:sp>
      <p:sp>
        <p:nvSpPr>
          <p:cNvPr id="4" name="TextBox 23">
            <a:extLst>
              <a:ext uri="{FF2B5EF4-FFF2-40B4-BE49-F238E27FC236}">
                <a16:creationId xmlns:a16="http://schemas.microsoft.com/office/drawing/2014/main" id="{DC737FA8-1EDC-B597-20E1-CBC5ECB109A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9CFB0A36-9DA3-1F0A-1C36-7A5FF8AF477A}"/>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334CE2D6-F077-3649-7AA2-3B0AFE32C70C}"/>
              </a:ext>
            </a:extLst>
          </p:cNvPr>
          <p:cNvPicPr>
            <a:picLocks noChangeAspect="1"/>
          </p:cNvPicPr>
          <p:nvPr/>
        </p:nvPicPr>
        <p:blipFill>
          <a:blip r:embed="rId3"/>
          <a:stretch>
            <a:fillRect/>
          </a:stretch>
        </p:blipFill>
        <p:spPr>
          <a:xfrm>
            <a:off x="9787012" y="1499328"/>
            <a:ext cx="2329840" cy="3266345"/>
          </a:xfrm>
          <a:prstGeom prst="rect">
            <a:avLst/>
          </a:prstGeom>
        </p:spPr>
      </p:pic>
    </p:spTree>
    <p:extLst>
      <p:ext uri="{BB962C8B-B14F-4D97-AF65-F5344CB8AC3E}">
        <p14:creationId xmlns:p14="http://schemas.microsoft.com/office/powerpoint/2010/main" val="160030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3E63-EC29-EF1F-9E0E-B9876304033A}"/>
              </a:ext>
            </a:extLst>
          </p:cNvPr>
          <p:cNvSpPr>
            <a:spLocks noGrp="1"/>
          </p:cNvSpPr>
          <p:nvPr>
            <p:ph type="title"/>
          </p:nvPr>
        </p:nvSpPr>
        <p:spPr>
          <a:xfrm>
            <a:off x="964324" y="-72232"/>
            <a:ext cx="10515600" cy="1325563"/>
          </a:xfrm>
        </p:spPr>
        <p:txBody>
          <a:bodyPr/>
          <a:lstStyle/>
          <a:p>
            <a:pPr algn="ctr"/>
            <a:r>
              <a:rPr lang="en-US" dirty="0"/>
              <a:t>If Management Refuses</a:t>
            </a:r>
          </a:p>
        </p:txBody>
      </p:sp>
      <p:sp>
        <p:nvSpPr>
          <p:cNvPr id="3" name="Content Placeholder 2">
            <a:extLst>
              <a:ext uri="{FF2B5EF4-FFF2-40B4-BE49-F238E27FC236}">
                <a16:creationId xmlns:a16="http://schemas.microsoft.com/office/drawing/2014/main" id="{7DFE8678-3190-2D03-E88E-0756AD81028B}"/>
              </a:ext>
            </a:extLst>
          </p:cNvPr>
          <p:cNvSpPr>
            <a:spLocks noGrp="1"/>
          </p:cNvSpPr>
          <p:nvPr>
            <p:ph idx="1"/>
          </p:nvPr>
        </p:nvSpPr>
        <p:spPr>
          <a:xfrm>
            <a:off x="119292" y="1253331"/>
            <a:ext cx="9226507" cy="5778090"/>
          </a:xfrm>
        </p:spPr>
        <p:txBody>
          <a:bodyPr>
            <a:normAutofit/>
          </a:bodyPr>
          <a:lstStyle/>
          <a:p>
            <a:pPr>
              <a:buFont typeface="Wingdings" panose="05000000000000000000" pitchFamily="2" charset="2"/>
              <a:buChar char="§"/>
            </a:pPr>
            <a:r>
              <a:rPr lang="en-US" b="0" i="0" dirty="0">
                <a:solidFill>
                  <a:srgbClr val="0D0D0D"/>
                </a:solidFill>
                <a:effectLst/>
                <a:highlight>
                  <a:srgbClr val="FFFFFF"/>
                </a:highlight>
                <a:latin typeface="Söhne"/>
              </a:rPr>
              <a:t>If management does not provide the required written representations, it could lead to a scope limitation for the audit. </a:t>
            </a:r>
          </a:p>
          <a:p>
            <a:pPr>
              <a:buFont typeface="Wingdings" panose="05000000000000000000" pitchFamily="2" charset="2"/>
              <a:buChar char="§"/>
            </a:pPr>
            <a:r>
              <a:rPr lang="en-US" b="0" i="0" dirty="0">
                <a:solidFill>
                  <a:srgbClr val="0D0D0D"/>
                </a:solidFill>
                <a:effectLst/>
                <a:highlight>
                  <a:srgbClr val="FFFFFF"/>
                </a:highlight>
                <a:latin typeface="Söhne"/>
              </a:rPr>
              <a:t>If these issues cannot be resolved, the service auditor might be unable to issue a standard, unmodified opinion. </a:t>
            </a:r>
          </a:p>
          <a:p>
            <a:pPr>
              <a:buFont typeface="Wingdings" panose="05000000000000000000" pitchFamily="2" charset="2"/>
              <a:buChar char="§"/>
            </a:pPr>
            <a:r>
              <a:rPr lang="en-US" b="0" i="0" dirty="0">
                <a:solidFill>
                  <a:srgbClr val="0D0D0D"/>
                </a:solidFill>
                <a:effectLst/>
                <a:highlight>
                  <a:srgbClr val="FFFFFF"/>
                </a:highlight>
                <a:latin typeface="Söhne"/>
              </a:rPr>
              <a:t>In certain situations, based on legal or regulatory allowances, the auditor may also choose to withdraw from the engagement entirely.</a:t>
            </a:r>
            <a:endParaRPr lang="en-US" dirty="0"/>
          </a:p>
        </p:txBody>
      </p:sp>
      <p:sp>
        <p:nvSpPr>
          <p:cNvPr id="4" name="TextBox 23">
            <a:extLst>
              <a:ext uri="{FF2B5EF4-FFF2-40B4-BE49-F238E27FC236}">
                <a16:creationId xmlns:a16="http://schemas.microsoft.com/office/drawing/2014/main" id="{0E8DAD34-5F33-16D4-6F4C-9AE66F34F85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19398EF-169D-074B-1CC6-4090B04B302C}"/>
              </a:ext>
            </a:extLst>
          </p:cNvPr>
          <p:cNvPicPr>
            <a:picLocks noChangeAspect="1"/>
          </p:cNvPicPr>
          <p:nvPr/>
        </p:nvPicPr>
        <p:blipFill>
          <a:blip r:embed="rId2"/>
          <a:stretch>
            <a:fillRect/>
          </a:stretch>
        </p:blipFill>
        <p:spPr>
          <a:xfrm>
            <a:off x="0" y="6345666"/>
            <a:ext cx="2998817" cy="482040"/>
          </a:xfrm>
          <a:prstGeom prst="rect">
            <a:avLst/>
          </a:prstGeom>
        </p:spPr>
      </p:pic>
      <p:pic>
        <p:nvPicPr>
          <p:cNvPr id="6" name="Picture 5">
            <a:extLst>
              <a:ext uri="{FF2B5EF4-FFF2-40B4-BE49-F238E27FC236}">
                <a16:creationId xmlns:a16="http://schemas.microsoft.com/office/drawing/2014/main" id="{B1243244-C336-BA1C-A2D5-F3FDF957265E}"/>
              </a:ext>
            </a:extLst>
          </p:cNvPr>
          <p:cNvPicPr>
            <a:picLocks noChangeAspect="1"/>
          </p:cNvPicPr>
          <p:nvPr/>
        </p:nvPicPr>
        <p:blipFill>
          <a:blip r:embed="rId3"/>
          <a:stretch>
            <a:fillRect/>
          </a:stretch>
        </p:blipFill>
        <p:spPr>
          <a:xfrm>
            <a:off x="9818245" y="1329060"/>
            <a:ext cx="2329840" cy="3266345"/>
          </a:xfrm>
          <a:prstGeom prst="rect">
            <a:avLst/>
          </a:prstGeom>
        </p:spPr>
      </p:pic>
    </p:spTree>
    <p:extLst>
      <p:ext uri="{BB962C8B-B14F-4D97-AF65-F5344CB8AC3E}">
        <p14:creationId xmlns:p14="http://schemas.microsoft.com/office/powerpoint/2010/main" val="306006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8375A-50D3-9256-D029-6024B3637CEF}"/>
              </a:ext>
            </a:extLst>
          </p:cNvPr>
          <p:cNvSpPr>
            <a:spLocks noGrp="1"/>
          </p:cNvSpPr>
          <p:nvPr>
            <p:ph type="title"/>
          </p:nvPr>
        </p:nvSpPr>
        <p:spPr>
          <a:xfrm>
            <a:off x="901262" y="-164596"/>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FE8A7E8C-C4CB-562E-CAA0-E8C268C9A9BE}"/>
              </a:ext>
            </a:extLst>
          </p:cNvPr>
          <p:cNvSpPr>
            <a:spLocks noGrp="1"/>
          </p:cNvSpPr>
          <p:nvPr>
            <p:ph idx="1"/>
          </p:nvPr>
        </p:nvSpPr>
        <p:spPr>
          <a:xfrm>
            <a:off x="232803" y="1031042"/>
            <a:ext cx="11856195" cy="4928323"/>
          </a:xfrm>
        </p:spPr>
        <p:txBody>
          <a:bodyPr>
            <a:normAutofit fontScale="77500" lnSpcReduction="20000"/>
          </a:bodyPr>
          <a:lstStyle/>
          <a:p>
            <a:pPr algn="l"/>
            <a:r>
              <a:rPr lang="en-US" b="0" i="0" dirty="0">
                <a:solidFill>
                  <a:srgbClr val="0D0D0D"/>
                </a:solidFill>
                <a:effectLst/>
                <a:highlight>
                  <a:srgbClr val="FFFFFF"/>
                </a:highlight>
                <a:latin typeface="Söhne"/>
              </a:rPr>
              <a:t>In an SOC 1 report, management is expected to confirm that:</a:t>
            </a:r>
          </a:p>
          <a:p>
            <a:pPr marL="0" indent="0" algn="l">
              <a:buNone/>
            </a:pPr>
            <a:r>
              <a:rPr lang="en-US" b="1" i="0" dirty="0">
                <a:solidFill>
                  <a:srgbClr val="0D0D0D"/>
                </a:solidFill>
                <a:effectLst/>
                <a:highlight>
                  <a:srgbClr val="FFFFFF"/>
                </a:highlight>
                <a:latin typeface="Söhne"/>
              </a:rPr>
              <a:t>A)</a:t>
            </a:r>
            <a:r>
              <a:rPr lang="en-US" b="0" i="0" dirty="0">
                <a:solidFill>
                  <a:srgbClr val="0D0D0D"/>
                </a:solidFill>
                <a:effectLst/>
                <a:highlight>
                  <a:srgbClr val="FFFFFF"/>
                </a:highlight>
                <a:latin typeface="Söhne"/>
              </a:rPr>
              <a:t> All significant estimates are based on reasonable assumptions. </a:t>
            </a:r>
          </a:p>
          <a:p>
            <a:pPr marL="0" indent="0" algn="l">
              <a:buNone/>
            </a:pPr>
            <a:r>
              <a:rPr lang="en-US" b="1" i="0" dirty="0">
                <a:solidFill>
                  <a:srgbClr val="0D0D0D"/>
                </a:solidFill>
                <a:effectLst/>
                <a:highlight>
                  <a:srgbClr val="FFFFFF"/>
                </a:highlight>
                <a:latin typeface="Söhne"/>
              </a:rPr>
              <a:t>B)</a:t>
            </a:r>
            <a:r>
              <a:rPr lang="en-US" b="0" i="0" dirty="0">
                <a:solidFill>
                  <a:srgbClr val="0D0D0D"/>
                </a:solidFill>
                <a:effectLst/>
                <a:highlight>
                  <a:srgbClr val="FFFFFF"/>
                </a:highlight>
                <a:latin typeface="Söhne"/>
              </a:rPr>
              <a:t> The organization will expand to new markets in the next year.</a:t>
            </a:r>
          </a:p>
          <a:p>
            <a:pPr marL="0" indent="0" algn="l">
              <a:buNone/>
            </a:pPr>
            <a:r>
              <a:rPr lang="en-US" b="1" i="0" dirty="0">
                <a:solidFill>
                  <a:srgbClr val="0D0D0D"/>
                </a:solidFill>
                <a:effectLst/>
                <a:highlight>
                  <a:srgbClr val="FFFFFF"/>
                </a:highlight>
                <a:latin typeface="Söhne"/>
              </a:rPr>
              <a:t>C)</a:t>
            </a:r>
            <a:r>
              <a:rPr lang="en-US" b="0" i="0" dirty="0">
                <a:solidFill>
                  <a:srgbClr val="0D0D0D"/>
                </a:solidFill>
                <a:effectLst/>
                <a:highlight>
                  <a:srgbClr val="FFFFFF"/>
                </a:highlight>
                <a:latin typeface="Söhne"/>
              </a:rPr>
              <a:t> There will be no changes to the management team within the next reporting period.</a:t>
            </a:r>
          </a:p>
          <a:p>
            <a:pPr marL="0" indent="0" algn="l">
              <a:buNone/>
            </a:pPr>
            <a:r>
              <a:rPr lang="en-US" b="1" i="0" dirty="0">
                <a:solidFill>
                  <a:srgbClr val="0D0D0D"/>
                </a:solidFill>
                <a:effectLst/>
                <a:highlight>
                  <a:srgbClr val="FFFFFF"/>
                </a:highlight>
                <a:latin typeface="Söhne"/>
              </a:rPr>
              <a:t>D)</a:t>
            </a:r>
            <a:r>
              <a:rPr lang="en-US" b="0" i="0" dirty="0">
                <a:solidFill>
                  <a:srgbClr val="0D0D0D"/>
                </a:solidFill>
                <a:effectLst/>
                <a:highlight>
                  <a:srgbClr val="FFFFFF"/>
                </a:highlight>
                <a:latin typeface="Söhne"/>
              </a:rPr>
              <a:t> The financial forecasts for the next quarter are aggressive but achievable.</a:t>
            </a:r>
          </a:p>
          <a:p>
            <a:pPr algn="l"/>
            <a:r>
              <a:rPr lang="en-US" b="1" i="0" dirty="0">
                <a:solidFill>
                  <a:srgbClr val="0D0D0D"/>
                </a:solidFill>
                <a:effectLst/>
                <a:highlight>
                  <a:srgbClr val="FFFFFF"/>
                </a:highlight>
                <a:latin typeface="Söhne"/>
              </a:rPr>
              <a:t>Correct Answer: A</a:t>
            </a:r>
            <a:endParaRPr lang="en-US" b="0" i="0" dirty="0">
              <a:solidFill>
                <a:srgbClr val="0D0D0D"/>
              </a:solidFill>
              <a:effectLst/>
              <a:highlight>
                <a:srgbClr val="FFFFFF"/>
              </a:highlight>
              <a:latin typeface="Söhne"/>
            </a:endParaRPr>
          </a:p>
          <a:p>
            <a:pPr algn="l">
              <a:buFont typeface="Arial" panose="020B0604020202020204" pitchFamily="34" charset="0"/>
              <a:buChar char="•"/>
            </a:pPr>
            <a:r>
              <a:rPr lang="en-US" b="1" i="0" dirty="0">
                <a:solidFill>
                  <a:srgbClr val="0D0D0D"/>
                </a:solidFill>
                <a:effectLst/>
                <a:highlight>
                  <a:srgbClr val="FFFFFF"/>
                </a:highlight>
                <a:latin typeface="Söhne"/>
              </a:rPr>
              <a:t>Choice A</a:t>
            </a:r>
            <a:r>
              <a:rPr lang="en-US" b="0" i="0" dirty="0">
                <a:solidFill>
                  <a:srgbClr val="0D0D0D"/>
                </a:solidFill>
                <a:effectLst/>
                <a:highlight>
                  <a:srgbClr val="FFFFFF"/>
                </a:highlight>
                <a:latin typeface="Söhne"/>
              </a:rPr>
              <a:t> is correct because confirming that significant estimates are based on reasonable assumptions is essential for ensuring the reliability of financial reporting.</a:t>
            </a:r>
          </a:p>
          <a:p>
            <a:pPr algn="l">
              <a:buFont typeface="Arial" panose="020B0604020202020204" pitchFamily="34" charset="0"/>
              <a:buChar char="•"/>
            </a:pPr>
            <a:r>
              <a:rPr lang="en-US" b="1" i="0" dirty="0">
                <a:solidFill>
                  <a:srgbClr val="0D0D0D"/>
                </a:solidFill>
                <a:effectLst/>
                <a:highlight>
                  <a:srgbClr val="FFFFFF"/>
                </a:highlight>
                <a:latin typeface="Söhne"/>
              </a:rPr>
              <a:t>Choice B</a:t>
            </a:r>
            <a:r>
              <a:rPr lang="en-US" b="0" i="0" dirty="0">
                <a:solidFill>
                  <a:srgbClr val="0D0D0D"/>
                </a:solidFill>
                <a:effectLst/>
                <a:highlight>
                  <a:srgbClr val="FFFFFF"/>
                </a:highlight>
                <a:latin typeface="Söhne"/>
              </a:rPr>
              <a:t> is incorrect as future market expansions are not relevant to the historical financial controls and processes being audited in SOC 1.</a:t>
            </a:r>
          </a:p>
          <a:p>
            <a:pPr algn="l">
              <a:buFont typeface="Arial" panose="020B0604020202020204" pitchFamily="34" charset="0"/>
              <a:buChar char="•"/>
            </a:pPr>
            <a:r>
              <a:rPr lang="en-US" b="1" i="0" dirty="0">
                <a:solidFill>
                  <a:srgbClr val="0D0D0D"/>
                </a:solidFill>
                <a:effectLst/>
                <a:highlight>
                  <a:srgbClr val="FFFFFF"/>
                </a:highlight>
                <a:latin typeface="Söhne"/>
              </a:rPr>
              <a:t>Choice C</a:t>
            </a:r>
            <a:r>
              <a:rPr lang="en-US" b="0" i="0" dirty="0">
                <a:solidFill>
                  <a:srgbClr val="0D0D0D"/>
                </a:solidFill>
                <a:effectLst/>
                <a:highlight>
                  <a:srgbClr val="FFFFFF"/>
                </a:highlight>
                <a:latin typeface="Söhne"/>
              </a:rPr>
              <a:t> is incorrect because changes in the management team, while important, are not a part of the written representations required in SOC 1 audits focused on control effectiveness.</a:t>
            </a:r>
          </a:p>
          <a:p>
            <a:pPr algn="l">
              <a:buFont typeface="Arial" panose="020B0604020202020204" pitchFamily="34" charset="0"/>
              <a:buChar char="•"/>
            </a:pPr>
            <a:r>
              <a:rPr lang="en-US" b="1" i="0" dirty="0">
                <a:solidFill>
                  <a:srgbClr val="0D0D0D"/>
                </a:solidFill>
                <a:effectLst/>
                <a:highlight>
                  <a:srgbClr val="FFFFFF"/>
                </a:highlight>
                <a:latin typeface="Söhne"/>
              </a:rPr>
              <a:t>Choice D</a:t>
            </a:r>
            <a:r>
              <a:rPr lang="en-US" b="0" i="0" dirty="0">
                <a:solidFill>
                  <a:srgbClr val="0D0D0D"/>
                </a:solidFill>
                <a:effectLst/>
                <a:highlight>
                  <a:srgbClr val="FFFFFF"/>
                </a:highlight>
                <a:latin typeface="Söhne"/>
              </a:rPr>
              <a:t> is incorrect as it pertains to future-oriented financial forecasts, which are outside the scope of SOC 1 which is concerned with historical accuracy and effectiveness of controls.</a:t>
            </a:r>
          </a:p>
          <a:p>
            <a:endParaRPr lang="en-US" dirty="0"/>
          </a:p>
        </p:txBody>
      </p:sp>
      <p:sp>
        <p:nvSpPr>
          <p:cNvPr id="4" name="TextBox 23">
            <a:extLst>
              <a:ext uri="{FF2B5EF4-FFF2-40B4-BE49-F238E27FC236}">
                <a16:creationId xmlns:a16="http://schemas.microsoft.com/office/drawing/2014/main" id="{1E916A1A-5E5A-E873-5F5B-4AD2A31F996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FD76981-E277-468F-4FBD-CB1BD1B9CA8A}"/>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53953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838</TotalTime>
  <Words>1145</Words>
  <Application>Microsoft Office PowerPoint</Application>
  <PresentationFormat>Widescreen</PresentationFormat>
  <Paragraphs>71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Written Representations From Management</vt:lpstr>
      <vt:lpstr>Elements of the Written Representation</vt:lpstr>
      <vt:lpstr>Confirmations</vt:lpstr>
      <vt:lpstr>Confirm Disclosures</vt:lpstr>
      <vt:lpstr>Disclosures</vt:lpstr>
      <vt:lpstr>Disclosures</vt:lpstr>
      <vt:lpstr>If “Management Refuses”</vt:lpstr>
      <vt:lpstr>If Management Refuses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Written Representations From Management</dc:title>
  <dc:creator>mansour farhat</dc:creator>
  <cp:lastModifiedBy>mansour farhat</cp:lastModifiedBy>
  <cp:revision>2</cp:revision>
  <dcterms:created xsi:type="dcterms:W3CDTF">2024-05-03T23:31:55Z</dcterms:created>
  <dcterms:modified xsi:type="dcterms:W3CDTF">2024-05-04T17:01:04Z</dcterms:modified>
</cp:coreProperties>
</file>