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66" r:id="rId3"/>
    <p:sldId id="258" r:id="rId4"/>
    <p:sldId id="259" r:id="rId5"/>
    <p:sldId id="265" r:id="rId6"/>
    <p:sldId id="262" r:id="rId7"/>
    <p:sldId id="263" r:id="rId8"/>
    <p:sldId id="268" r:id="rId9"/>
    <p:sldId id="264" r:id="rId10"/>
    <p:sldId id="269"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36CD04-9868-4597-BEBD-6D5F469F5B69}" v="106" dt="2024-04-28T21:25:20.96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4660"/>
  </p:normalViewPr>
  <p:slideViewPr>
    <p:cSldViewPr snapToGrid="0">
      <p:cViewPr varScale="1">
        <p:scale>
          <a:sx n="76" d="100"/>
          <a:sy n="76" d="100"/>
        </p:scale>
        <p:origin x="27" y="330"/>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263B1-D663-F812-92ED-C1B5426486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22211AD-9343-0C0C-8B02-AB9A84E02E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409B57-894E-B734-337A-86348DF20579}"/>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D5B23EA2-53D4-3FD2-BDF4-2FD0A7A12F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ECC40F-0732-7FB6-6CA4-3562FC582A11}"/>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4241851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5F6BA-0D60-FF44-9D10-501909CE99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48BF04F-B0E1-B8BD-2243-48F5515E69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EB97A4-64D0-F217-3F17-983A2B922916}"/>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996D80E9-8DD6-5A4A-E9B8-6EC9A8F59A0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44A27E-35FA-E2E7-5D73-862E12893A94}"/>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3522661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AA9E0-EF85-23C4-4BD6-1B1B0D2796E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2667F54-3DD2-A79D-B263-92533742569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352F52-4F55-12DC-B24A-EF74C6324D73}"/>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627397F2-4E5D-112E-3717-CE5C581F89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A830CA-DDF8-9CB0-9499-80506CEC73DC}"/>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2545243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380E1-73E2-258A-A088-B73B997C75F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79AE30-C7C6-9D4A-2956-0F288B82C47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AF2F58-ED85-3AFA-20F2-89373EF1DB9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E1D6C9-742B-94EA-6ECB-178BB2DA782E}"/>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6" name="Footer Placeholder 5">
            <a:extLst>
              <a:ext uri="{FF2B5EF4-FFF2-40B4-BE49-F238E27FC236}">
                <a16:creationId xmlns:a16="http://schemas.microsoft.com/office/drawing/2014/main" id="{5203330F-6858-CA1C-B0BB-AD0D8623EC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43BA01-7BB9-C483-3536-1DE2DA3426A4}"/>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2825966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2666D5-A9BE-4AE3-F77F-78E62D955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A9BB5F-CC59-AF90-1F4F-460078A5866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40AABFA-535B-6B3B-BE55-0C1728D64CE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114B965-2691-3678-D5F0-06141A3D9AA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E2E4E09-3092-EB71-10DC-16BC891D1A5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34F82C5-FABB-78E0-65BB-DBD5B402DF81}"/>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8" name="Footer Placeholder 7">
            <a:extLst>
              <a:ext uri="{FF2B5EF4-FFF2-40B4-BE49-F238E27FC236}">
                <a16:creationId xmlns:a16="http://schemas.microsoft.com/office/drawing/2014/main" id="{7876A127-52CC-2003-B42A-D588B022F30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9D3B1B1-80C5-B480-F019-2D8AC7A9B042}"/>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17138431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0198E-8DA2-577F-DF7A-D53C1C081A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71A28A8-F5EA-A53D-E79A-BBD72B5BC7B3}"/>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4" name="Footer Placeholder 3">
            <a:extLst>
              <a:ext uri="{FF2B5EF4-FFF2-40B4-BE49-F238E27FC236}">
                <a16:creationId xmlns:a16="http://schemas.microsoft.com/office/drawing/2014/main" id="{8D39A724-FB41-F7E0-C398-80DDF8F9E0B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8A4F976-76A2-AAAA-2205-40886346BE1A}"/>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786532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CDD6EA3-A7C7-7DD2-EDC2-F407AA25C92D}"/>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3" name="Footer Placeholder 2">
            <a:extLst>
              <a:ext uri="{FF2B5EF4-FFF2-40B4-BE49-F238E27FC236}">
                <a16:creationId xmlns:a16="http://schemas.microsoft.com/office/drawing/2014/main" id="{34DAA7C3-3F16-A0D8-EC8A-62BCEE389F0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F95D12-6073-26B8-1548-F51DB4398005}"/>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3364584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0146D-6479-E32C-AAD4-1E7B68C6DC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3E5CDC7-2E65-576C-0F41-D3928EC9ED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478C979-D8DA-19B4-28EC-D39397FF26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80C843-EFF9-9C89-A57C-A4B90C4BF765}"/>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6" name="Footer Placeholder 5">
            <a:extLst>
              <a:ext uri="{FF2B5EF4-FFF2-40B4-BE49-F238E27FC236}">
                <a16:creationId xmlns:a16="http://schemas.microsoft.com/office/drawing/2014/main" id="{8D62C377-7420-2470-678D-726758DA67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9B2829-D038-E42A-8741-8375D9026425}"/>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21371512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63EE6-827F-8E8B-4885-CF9BD5A7A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4C45FE-8F65-3F8F-B5E0-80FB5E4C46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8E1F88C-DBEB-7197-2B7C-9D33918AF8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47BF2E-59DF-87ED-8C65-761A31DE54E7}"/>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6" name="Footer Placeholder 5">
            <a:extLst>
              <a:ext uri="{FF2B5EF4-FFF2-40B4-BE49-F238E27FC236}">
                <a16:creationId xmlns:a16="http://schemas.microsoft.com/office/drawing/2014/main" id="{A28C9317-375F-3668-475F-C3F540712B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52E7043-68E6-9813-5D1D-5EA2098868AE}"/>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25262830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04189-383E-2192-7A20-0436DD48377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9ED141-2CB5-5A21-C58F-A838AFAB514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C37C6C1-C7C3-CF04-7CF6-BE6DB3C4A169}"/>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5B032CBF-D51C-0448-9D5B-339F6C8407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1DA3D3-699D-A75C-4EF3-2454A8FB2C31}"/>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13930790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4DBFCC8-C9C6-F0DD-7927-0A6431CCCC6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258056-7DB4-B3BB-C637-D05AE1F9F0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C7061F-97AA-9A01-7FA4-D3A207C547F1}"/>
              </a:ext>
            </a:extLst>
          </p:cNvPr>
          <p:cNvSpPr>
            <a:spLocks noGrp="1"/>
          </p:cNvSpPr>
          <p:nvPr>
            <p:ph type="dt" sz="half" idx="10"/>
          </p:nvPr>
        </p:nvSpPr>
        <p:spPr/>
        <p:txBody>
          <a:body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7EBC27B1-1E70-1F94-8E38-0396D1CED7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F3E240-F22A-9394-A1D5-0C8127E1B2CB}"/>
              </a:ext>
            </a:extLst>
          </p:cNvPr>
          <p:cNvSpPr>
            <a:spLocks noGrp="1"/>
          </p:cNvSpPr>
          <p:nvPr>
            <p:ph type="sldNum" sz="quarter" idx="12"/>
          </p:nvPr>
        </p:nvSpPr>
        <p:spPr/>
        <p:txBody>
          <a:bodyPr/>
          <a:lstStyle/>
          <a:p>
            <a:fld id="{9BD59C22-8B82-4FDA-9A2F-6ABE17D4D362}" type="slidenum">
              <a:rPr lang="en-US" smtClean="0"/>
              <a:t>‹#›</a:t>
            </a:fld>
            <a:endParaRPr lang="en-US"/>
          </a:p>
        </p:txBody>
      </p:sp>
    </p:spTree>
    <p:extLst>
      <p:ext uri="{BB962C8B-B14F-4D97-AF65-F5344CB8AC3E}">
        <p14:creationId xmlns:p14="http://schemas.microsoft.com/office/powerpoint/2010/main" val="23896989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2E3EAD5-0A97-7229-99CB-8D4DFF22FD5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7D7BFF2-C44B-1C05-232D-618BD7D8A14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A62237-E30F-194D-4C52-15F8C1A74D1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8E079A4-6E6E-49CF-866E-583365963E64}" type="datetimeFigureOut">
              <a:rPr lang="en-US" smtClean="0"/>
              <a:t>5/4/2024</a:t>
            </a:fld>
            <a:endParaRPr lang="en-US"/>
          </a:p>
        </p:txBody>
      </p:sp>
      <p:sp>
        <p:nvSpPr>
          <p:cNvPr id="5" name="Footer Placeholder 4">
            <a:extLst>
              <a:ext uri="{FF2B5EF4-FFF2-40B4-BE49-F238E27FC236}">
                <a16:creationId xmlns:a16="http://schemas.microsoft.com/office/drawing/2014/main" id="{59E27A68-EB92-30D0-46C5-B59554BB6AB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94311FF-24BC-874C-DC16-E78B2B2E1E9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D59C22-8B82-4FDA-9A2F-6ABE17D4D362}" type="slidenum">
              <a:rPr lang="en-US" smtClean="0"/>
              <a:t>‹#›</a:t>
            </a:fld>
            <a:endParaRPr lang="en-US"/>
          </a:p>
        </p:txBody>
      </p:sp>
    </p:spTree>
    <p:extLst>
      <p:ext uri="{BB962C8B-B14F-4D97-AF65-F5344CB8AC3E}">
        <p14:creationId xmlns:p14="http://schemas.microsoft.com/office/powerpoint/2010/main" val="50488884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7C41-79E4-8C71-CC31-BD2212AA6936}"/>
              </a:ext>
            </a:extLst>
          </p:cNvPr>
          <p:cNvSpPr>
            <a:spLocks noGrp="1"/>
          </p:cNvSpPr>
          <p:nvPr>
            <p:ph type="title"/>
          </p:nvPr>
        </p:nvSpPr>
        <p:spPr>
          <a:xfrm>
            <a:off x="1018954" y="-235615"/>
            <a:ext cx="10515600" cy="1325563"/>
          </a:xfrm>
        </p:spPr>
        <p:txBody>
          <a:bodyPr/>
          <a:lstStyle/>
          <a:p>
            <a:pPr algn="ctr"/>
            <a:r>
              <a:rPr lang="en-US" dirty="0"/>
              <a:t>Risk Assessment</a:t>
            </a:r>
          </a:p>
        </p:txBody>
      </p:sp>
      <p:sp>
        <p:nvSpPr>
          <p:cNvPr id="3" name="Content Placeholder 2">
            <a:extLst>
              <a:ext uri="{FF2B5EF4-FFF2-40B4-BE49-F238E27FC236}">
                <a16:creationId xmlns:a16="http://schemas.microsoft.com/office/drawing/2014/main" id="{7FFC840C-338F-50CB-D178-566A722CFE01}"/>
              </a:ext>
            </a:extLst>
          </p:cNvPr>
          <p:cNvSpPr>
            <a:spLocks noGrp="1"/>
          </p:cNvSpPr>
          <p:nvPr>
            <p:ph idx="1"/>
          </p:nvPr>
        </p:nvSpPr>
        <p:spPr>
          <a:xfrm>
            <a:off x="317205" y="696432"/>
            <a:ext cx="8816162" cy="5608122"/>
          </a:xfrm>
        </p:spPr>
        <p:txBody>
          <a:bodyPr>
            <a:normAutofit fontScale="92500" lnSpcReduction="10000"/>
          </a:bodyPr>
          <a:lstStyle/>
          <a:p>
            <a:pPr algn="l"/>
            <a:r>
              <a:rPr lang="en-US" b="0" i="0" dirty="0">
                <a:solidFill>
                  <a:srgbClr val="0D0D0D"/>
                </a:solidFill>
                <a:effectLst/>
                <a:highlight>
                  <a:srgbClr val="FFFFFF"/>
                </a:highlight>
                <a:latin typeface="Söhne"/>
              </a:rPr>
              <a:t>In a SOC engagement, the service auditor needs to carry out risk assessment procedures that help them </a:t>
            </a:r>
            <a:r>
              <a:rPr lang="en-US" b="0" i="0" dirty="0">
                <a:solidFill>
                  <a:srgbClr val="0D0D0D"/>
                </a:solidFill>
                <a:effectLst/>
                <a:highlight>
                  <a:srgbClr val="FFFF00"/>
                </a:highlight>
                <a:latin typeface="Söhne"/>
              </a:rPr>
              <a:t>identify and evaluate </a:t>
            </a:r>
            <a:r>
              <a:rPr lang="en-US" b="0" i="0" dirty="0">
                <a:solidFill>
                  <a:srgbClr val="0D0D0D"/>
                </a:solidFill>
                <a:effectLst/>
                <a:highlight>
                  <a:srgbClr val="FFFFFF"/>
                </a:highlight>
                <a:latin typeface="Söhne"/>
              </a:rPr>
              <a:t>the risk of significant inaccuracies. </a:t>
            </a:r>
          </a:p>
          <a:p>
            <a:pPr lvl="1"/>
            <a:r>
              <a:rPr lang="en-US" b="0" i="0" dirty="0">
                <a:solidFill>
                  <a:srgbClr val="0D0D0D"/>
                </a:solidFill>
                <a:effectLst/>
                <a:highlight>
                  <a:srgbClr val="FFFFFF"/>
                </a:highlight>
                <a:latin typeface="Söhne"/>
              </a:rPr>
              <a:t>This assessment forms the foundation for planning and executing audit procedures that specifically address these identified risks. Why?</a:t>
            </a:r>
          </a:p>
          <a:p>
            <a:pPr marL="0" indent="0">
              <a:buNone/>
            </a:pPr>
            <a:r>
              <a:rPr lang="en-US" b="0" i="0" dirty="0">
                <a:solidFill>
                  <a:srgbClr val="0D0D0D"/>
                </a:solidFill>
                <a:effectLst/>
                <a:highlight>
                  <a:srgbClr val="FFFFFF"/>
                </a:highlight>
                <a:latin typeface="Söhne"/>
              </a:rPr>
              <a:t>2 main reasons:</a:t>
            </a:r>
          </a:p>
          <a:p>
            <a:pPr algn="l">
              <a:buFont typeface="+mj-lt"/>
              <a:buAutoNum type="arabicPeriod"/>
            </a:pPr>
            <a:r>
              <a:rPr lang="en-US" b="1" i="0" dirty="0">
                <a:solidFill>
                  <a:srgbClr val="0D0D0D"/>
                </a:solidFill>
                <a:effectLst/>
                <a:highlight>
                  <a:srgbClr val="FFFFFF"/>
                </a:highlight>
                <a:latin typeface="Söhne"/>
              </a:rPr>
              <a:t>Identify Risks</a:t>
            </a:r>
            <a:r>
              <a:rPr lang="en-US" b="0" i="0" dirty="0">
                <a:solidFill>
                  <a:srgbClr val="0D0D0D"/>
                </a:solidFill>
                <a:effectLst/>
                <a:highlight>
                  <a:srgbClr val="FFFFFF"/>
                </a:highlight>
                <a:latin typeface="Söhne"/>
              </a:rPr>
              <a:t>: The primary goal is to identify any risks of material misstatement—situations where information is inaccurately represented to the point that it could affect decisions made by users of the service organization’s report.</a:t>
            </a:r>
          </a:p>
          <a:p>
            <a:pPr algn="l">
              <a:buFont typeface="+mj-lt"/>
              <a:buAutoNum type="arabicPeriod"/>
            </a:pPr>
            <a:r>
              <a:rPr lang="en-US" b="1" i="0" dirty="0">
                <a:solidFill>
                  <a:srgbClr val="0D0D0D"/>
                </a:solidFill>
                <a:effectLst/>
                <a:highlight>
                  <a:srgbClr val="FFFFFF"/>
                </a:highlight>
                <a:latin typeface="Söhne"/>
              </a:rPr>
              <a:t>Tailor Audit Efforts</a:t>
            </a:r>
            <a:r>
              <a:rPr lang="en-US" b="0" i="0" dirty="0">
                <a:solidFill>
                  <a:srgbClr val="0D0D0D"/>
                </a:solidFill>
                <a:effectLst/>
                <a:highlight>
                  <a:srgbClr val="FFFFFF"/>
                </a:highlight>
                <a:latin typeface="Söhne"/>
              </a:rPr>
              <a:t>: Understanding these risks helps the auditor design specific audit procedures that are directly relevant and effective in addressing the identified risks. </a:t>
            </a:r>
          </a:p>
          <a:p>
            <a:pPr lvl="1">
              <a:buFont typeface="+mj-lt"/>
              <a:buAutoNum type="arabicPeriod"/>
            </a:pPr>
            <a:r>
              <a:rPr lang="en-US" b="0" i="0" dirty="0">
                <a:solidFill>
                  <a:srgbClr val="0D0D0D"/>
                </a:solidFill>
                <a:effectLst/>
                <a:highlight>
                  <a:srgbClr val="FFFFFF"/>
                </a:highlight>
                <a:latin typeface="Söhne"/>
              </a:rPr>
              <a:t>This targeted approach increases the efficiency and effectiveness of the audit. We cannot audit everything </a:t>
            </a:r>
          </a:p>
          <a:p>
            <a:pPr lvl="1"/>
            <a:endParaRPr lang="en-US" b="0" i="0" dirty="0">
              <a:solidFill>
                <a:srgbClr val="0D0D0D"/>
              </a:solidFill>
              <a:effectLst/>
              <a:highlight>
                <a:srgbClr val="FFFFFF"/>
              </a:highlight>
              <a:latin typeface="Söhne"/>
            </a:endParaRPr>
          </a:p>
        </p:txBody>
      </p:sp>
      <p:pic>
        <p:nvPicPr>
          <p:cNvPr id="7" name="Picture 6">
            <a:extLst>
              <a:ext uri="{FF2B5EF4-FFF2-40B4-BE49-F238E27FC236}">
                <a16:creationId xmlns:a16="http://schemas.microsoft.com/office/drawing/2014/main" id="{442A1F35-A85E-3BED-D946-77680DD63294}"/>
              </a:ext>
            </a:extLst>
          </p:cNvPr>
          <p:cNvPicPr>
            <a:picLocks noChangeAspect="1"/>
          </p:cNvPicPr>
          <p:nvPr/>
        </p:nvPicPr>
        <p:blipFill>
          <a:blip r:embed="rId2"/>
          <a:stretch>
            <a:fillRect/>
          </a:stretch>
        </p:blipFill>
        <p:spPr>
          <a:xfrm>
            <a:off x="9431078" y="1544063"/>
            <a:ext cx="2649947" cy="2704027"/>
          </a:xfrm>
          <a:prstGeom prst="rect">
            <a:avLst/>
          </a:prstGeom>
        </p:spPr>
      </p:pic>
      <p:sp>
        <p:nvSpPr>
          <p:cNvPr id="8" name="TextBox 23">
            <a:extLst>
              <a:ext uri="{FF2B5EF4-FFF2-40B4-BE49-F238E27FC236}">
                <a16:creationId xmlns:a16="http://schemas.microsoft.com/office/drawing/2014/main" id="{DFEC84C1-0B03-7E14-88BC-9512511218C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801071C4-EFE6-A8FC-0561-910CEDD3087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8683188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997C41-79E4-8C71-CC31-BD2212AA6936}"/>
              </a:ext>
            </a:extLst>
          </p:cNvPr>
          <p:cNvSpPr>
            <a:spLocks noGrp="1"/>
          </p:cNvSpPr>
          <p:nvPr>
            <p:ph type="title"/>
          </p:nvPr>
        </p:nvSpPr>
        <p:spPr>
          <a:xfrm>
            <a:off x="888649" y="-240271"/>
            <a:ext cx="10515600" cy="1325563"/>
          </a:xfrm>
        </p:spPr>
        <p:txBody>
          <a:bodyPr/>
          <a:lstStyle/>
          <a:p>
            <a:pPr algn="ctr"/>
            <a:r>
              <a:rPr lang="en-US" dirty="0"/>
              <a:t>Risk Assessment</a:t>
            </a:r>
          </a:p>
        </p:txBody>
      </p:sp>
      <p:sp>
        <p:nvSpPr>
          <p:cNvPr id="3" name="Content Placeholder 2">
            <a:extLst>
              <a:ext uri="{FF2B5EF4-FFF2-40B4-BE49-F238E27FC236}">
                <a16:creationId xmlns:a16="http://schemas.microsoft.com/office/drawing/2014/main" id="{7FFC840C-338F-50CB-D178-566A722CFE01}"/>
              </a:ext>
            </a:extLst>
          </p:cNvPr>
          <p:cNvSpPr>
            <a:spLocks noGrp="1"/>
          </p:cNvSpPr>
          <p:nvPr>
            <p:ph idx="1"/>
          </p:nvPr>
        </p:nvSpPr>
        <p:spPr>
          <a:xfrm>
            <a:off x="113683" y="820210"/>
            <a:ext cx="9496976" cy="5776082"/>
          </a:xfrm>
        </p:spPr>
        <p:txBody>
          <a:bodyPr>
            <a:normAutofit fontScale="77500" lnSpcReduction="20000"/>
          </a:bodyPr>
          <a:lstStyle/>
          <a:p>
            <a:pPr algn="l">
              <a:buFont typeface="+mj-lt"/>
              <a:buAutoNum type="arabicPeriod"/>
            </a:pPr>
            <a:r>
              <a:rPr lang="en-US" b="1" i="0" dirty="0">
                <a:solidFill>
                  <a:srgbClr val="0D0D0D"/>
                </a:solidFill>
                <a:effectLst/>
                <a:highlight>
                  <a:srgbClr val="FFFFFF"/>
                </a:highlight>
                <a:latin typeface="Söhne"/>
              </a:rPr>
              <a:t>Understanding the System Description Preparation</a:t>
            </a:r>
            <a:r>
              <a:rPr lang="en-US" b="0" i="0" dirty="0">
                <a:solidFill>
                  <a:srgbClr val="0D0D0D"/>
                </a:solidFill>
                <a:effectLst/>
                <a:highlight>
                  <a:srgbClr val="FFFFFF"/>
                </a:highlight>
                <a:latin typeface="Söhne"/>
              </a:rPr>
              <a:t>: The auditor needs to understand how the organization prepares its system description. </a:t>
            </a:r>
          </a:p>
          <a:p>
            <a:pPr lvl="1">
              <a:buFont typeface="+mj-lt"/>
              <a:buAutoNum type="arabicPeriod"/>
            </a:pPr>
            <a:r>
              <a:rPr lang="en-US" b="0" i="0" dirty="0">
                <a:solidFill>
                  <a:srgbClr val="0D0D0D"/>
                </a:solidFill>
                <a:effectLst/>
                <a:highlight>
                  <a:srgbClr val="FFFFFF"/>
                </a:highlight>
                <a:latin typeface="Söhne"/>
              </a:rPr>
              <a:t>This includes understanding how control objectives are determined. The risk here is that if the description is inaccurate or incomplete, subsequent assessments of control design and effectiveness may also be flawed.</a:t>
            </a:r>
          </a:p>
          <a:p>
            <a:pPr algn="l">
              <a:buFont typeface="+mj-lt"/>
              <a:buAutoNum type="arabicPeriod"/>
            </a:pPr>
            <a:r>
              <a:rPr lang="en-US" b="1" i="0" dirty="0">
                <a:solidFill>
                  <a:srgbClr val="0D0D0D"/>
                </a:solidFill>
                <a:effectLst/>
                <a:highlight>
                  <a:srgbClr val="FFFFFF"/>
                </a:highlight>
                <a:latin typeface="Söhne"/>
              </a:rPr>
              <a:t>Assessing Control Design Suitability</a:t>
            </a:r>
            <a:r>
              <a:rPr lang="en-US" b="0" i="0" dirty="0">
                <a:solidFill>
                  <a:srgbClr val="0D0D0D"/>
                </a:solidFill>
                <a:effectLst/>
                <a:highlight>
                  <a:srgbClr val="FFFFFF"/>
                </a:highlight>
                <a:latin typeface="Söhne"/>
              </a:rPr>
              <a:t>: The auditor evaluates whether the controls, as designed, are capable of meeting the control objectives effectively.</a:t>
            </a:r>
          </a:p>
          <a:p>
            <a:pPr lvl="1">
              <a:buFont typeface="+mj-lt"/>
              <a:buAutoNum type="arabicPeriod"/>
            </a:pPr>
            <a:r>
              <a:rPr lang="en-US" b="0" i="0" dirty="0">
                <a:solidFill>
                  <a:srgbClr val="0D0D0D"/>
                </a:solidFill>
                <a:effectLst/>
                <a:highlight>
                  <a:srgbClr val="FFFFFF"/>
                </a:highlight>
                <a:latin typeface="Söhne"/>
              </a:rPr>
              <a:t> This involves looking at whether the controls are appropriate for the risks they are meant to mitigate and whether they are integrated adequately into the organization's overall system.</a:t>
            </a:r>
          </a:p>
          <a:p>
            <a:pPr algn="l">
              <a:buFont typeface="+mj-lt"/>
              <a:buAutoNum type="arabicPeriod"/>
            </a:pPr>
            <a:r>
              <a:rPr lang="en-US" b="1" i="0" dirty="0">
                <a:solidFill>
                  <a:srgbClr val="0D0D0D"/>
                </a:solidFill>
                <a:effectLst/>
                <a:highlight>
                  <a:srgbClr val="FFFFFF"/>
                </a:highlight>
                <a:latin typeface="Söhne"/>
              </a:rPr>
              <a:t>Evaluating Operational Effectiveness of Controls (Type 2 Only)</a:t>
            </a:r>
            <a:r>
              <a:rPr lang="en-US" b="0" i="0" dirty="0">
                <a:solidFill>
                  <a:srgbClr val="0D0D0D"/>
                </a:solidFill>
                <a:effectLst/>
                <a:highlight>
                  <a:srgbClr val="FFFFFF"/>
                </a:highlight>
                <a:latin typeface="Söhne"/>
              </a:rPr>
              <a:t>: For Type 2 engagements, the auditor also assesses whether these controls have been operating effectively over the specified period. </a:t>
            </a:r>
          </a:p>
          <a:p>
            <a:pPr lvl="1">
              <a:buFont typeface="+mj-lt"/>
              <a:buAutoNum type="arabicPeriod"/>
            </a:pPr>
            <a:r>
              <a:rPr lang="en-US" b="0" i="0" dirty="0">
                <a:solidFill>
                  <a:srgbClr val="0D0D0D"/>
                </a:solidFill>
                <a:effectLst/>
                <a:highlight>
                  <a:srgbClr val="FFFFFF"/>
                </a:highlight>
                <a:latin typeface="Söhne"/>
              </a:rPr>
              <a:t>This is not just about whether the controls exist, but whether they function effectively in practice consistently throughout the period in question.</a:t>
            </a:r>
          </a:p>
          <a:p>
            <a:pPr algn="l"/>
            <a:r>
              <a:rPr lang="en-US" b="0" i="0" dirty="0">
                <a:solidFill>
                  <a:srgbClr val="0D0D0D"/>
                </a:solidFill>
                <a:effectLst/>
                <a:highlight>
                  <a:srgbClr val="FFFFFF"/>
                </a:highlight>
                <a:latin typeface="Söhne"/>
              </a:rPr>
              <a:t>By thoroughly performing these steps, the auditor can </a:t>
            </a:r>
            <a:r>
              <a:rPr lang="en-US" b="0" i="0" dirty="0">
                <a:solidFill>
                  <a:srgbClr val="0D0D0D"/>
                </a:solidFill>
                <a:effectLst/>
                <a:highlight>
                  <a:srgbClr val="FFFF00"/>
                </a:highlight>
                <a:latin typeface="Söhne"/>
              </a:rPr>
              <a:t>identify potential weaknesses </a:t>
            </a:r>
            <a:r>
              <a:rPr lang="en-US" b="0" i="0" dirty="0">
                <a:solidFill>
                  <a:srgbClr val="0D0D0D"/>
                </a:solidFill>
                <a:effectLst/>
                <a:highlight>
                  <a:srgbClr val="FFFFFF"/>
                </a:highlight>
                <a:latin typeface="Söhne"/>
              </a:rPr>
              <a:t>in the design or operation of controls that could lead to material misstatements in the service organization's description of its system. </a:t>
            </a:r>
          </a:p>
          <a:p>
            <a:pPr algn="l"/>
            <a:r>
              <a:rPr lang="en-US" b="0" i="0" dirty="0">
                <a:solidFill>
                  <a:srgbClr val="0D0D0D"/>
                </a:solidFill>
                <a:effectLst/>
                <a:highlight>
                  <a:srgbClr val="FFFFFF"/>
                </a:highlight>
                <a:latin typeface="Söhne"/>
              </a:rPr>
              <a:t>This detailed understanding allows the auditor to tailor audit procedures that are responsive to the specific risks identified, ensuring a robust and reliable audit process.</a:t>
            </a:r>
          </a:p>
          <a:p>
            <a:endParaRPr lang="en-US" dirty="0"/>
          </a:p>
        </p:txBody>
      </p:sp>
      <p:pic>
        <p:nvPicPr>
          <p:cNvPr id="4" name="Picture 3">
            <a:extLst>
              <a:ext uri="{FF2B5EF4-FFF2-40B4-BE49-F238E27FC236}">
                <a16:creationId xmlns:a16="http://schemas.microsoft.com/office/drawing/2014/main" id="{39691FE2-DC43-BFD1-444F-827B2791DCC7}"/>
              </a:ext>
            </a:extLst>
          </p:cNvPr>
          <p:cNvPicPr>
            <a:picLocks noChangeAspect="1"/>
          </p:cNvPicPr>
          <p:nvPr/>
        </p:nvPicPr>
        <p:blipFill>
          <a:blip r:embed="rId2"/>
          <a:stretch>
            <a:fillRect/>
          </a:stretch>
        </p:blipFill>
        <p:spPr>
          <a:xfrm>
            <a:off x="9542053" y="1619738"/>
            <a:ext cx="2649947" cy="2704027"/>
          </a:xfrm>
          <a:prstGeom prst="rect">
            <a:avLst/>
          </a:prstGeom>
        </p:spPr>
      </p:pic>
      <p:sp>
        <p:nvSpPr>
          <p:cNvPr id="5" name="TextBox 23">
            <a:extLst>
              <a:ext uri="{FF2B5EF4-FFF2-40B4-BE49-F238E27FC236}">
                <a16:creationId xmlns:a16="http://schemas.microsoft.com/office/drawing/2014/main" id="{C7CB24BC-23DA-544F-A714-87E8779E7935}"/>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D6A5A09F-6230-6589-E70B-BB3E97C1B160}"/>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85794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0F3A-7C05-CEB1-23E1-45508D3087C8}"/>
              </a:ext>
            </a:extLst>
          </p:cNvPr>
          <p:cNvSpPr>
            <a:spLocks noGrp="1"/>
          </p:cNvSpPr>
          <p:nvPr>
            <p:ph type="title"/>
          </p:nvPr>
        </p:nvSpPr>
        <p:spPr>
          <a:xfrm>
            <a:off x="763772" y="-283296"/>
            <a:ext cx="10515600" cy="1325563"/>
          </a:xfrm>
        </p:spPr>
        <p:txBody>
          <a:bodyPr/>
          <a:lstStyle/>
          <a:p>
            <a:pPr algn="ctr"/>
            <a:r>
              <a:rPr lang="en-US" dirty="0"/>
              <a:t>Risks Identification</a:t>
            </a:r>
          </a:p>
        </p:txBody>
      </p:sp>
      <p:sp>
        <p:nvSpPr>
          <p:cNvPr id="3" name="Content Placeholder 2">
            <a:extLst>
              <a:ext uri="{FF2B5EF4-FFF2-40B4-BE49-F238E27FC236}">
                <a16:creationId xmlns:a16="http://schemas.microsoft.com/office/drawing/2014/main" id="{23D1811D-76C9-1543-C516-CFC050EE1503}"/>
              </a:ext>
            </a:extLst>
          </p:cNvPr>
          <p:cNvSpPr>
            <a:spLocks noGrp="1"/>
          </p:cNvSpPr>
          <p:nvPr>
            <p:ph idx="1"/>
          </p:nvPr>
        </p:nvSpPr>
        <p:spPr>
          <a:xfrm>
            <a:off x="-1" y="744450"/>
            <a:ext cx="9850295" cy="5769862"/>
          </a:xfrm>
        </p:spPr>
        <p:txBody>
          <a:bodyPr>
            <a:normAutofit fontScale="77500" lnSpcReduction="20000"/>
          </a:bodyPr>
          <a:lstStyle/>
          <a:p>
            <a:pPr algn="l">
              <a:buFont typeface="+mj-lt"/>
              <a:buAutoNum type="arabicPeriod"/>
            </a:pPr>
            <a:r>
              <a:rPr lang="en-US" b="1" i="0" dirty="0">
                <a:solidFill>
                  <a:srgbClr val="0D0D0D"/>
                </a:solidFill>
                <a:effectLst/>
                <a:highlight>
                  <a:srgbClr val="FFFFFF"/>
                </a:highlight>
                <a:latin typeface="Söhne"/>
              </a:rPr>
              <a:t>Acts from Within and Outside the Organization</a:t>
            </a:r>
            <a:r>
              <a:rPr lang="en-US" b="0" i="0" dirty="0">
                <a:solidFill>
                  <a:srgbClr val="0D0D0D"/>
                </a:solidFill>
                <a:effectLst/>
                <a:highlight>
                  <a:srgbClr val="FFFFFF"/>
                </a:highlight>
                <a:latin typeface="Söhne"/>
              </a:rPr>
              <a:t>: This includes both deliberate actions (such as fraud or sabotage) and accidental events (like human errors) that can disrupt the system's operations or compromise data integrity.</a:t>
            </a:r>
          </a:p>
          <a:p>
            <a:pPr algn="l">
              <a:buFont typeface="+mj-lt"/>
              <a:buAutoNum type="arabicPeriod"/>
            </a:pPr>
            <a:r>
              <a:rPr lang="en-US" b="1" i="0" dirty="0">
                <a:solidFill>
                  <a:srgbClr val="0D0D0D"/>
                </a:solidFill>
                <a:effectLst/>
                <a:highlight>
                  <a:srgbClr val="FFFFFF"/>
                </a:highlight>
                <a:latin typeface="Söhne"/>
              </a:rPr>
              <a:t>Threats and Vulnerabilities</a:t>
            </a:r>
            <a:r>
              <a:rPr lang="en-US" b="0" i="0" dirty="0">
                <a:solidFill>
                  <a:srgbClr val="0D0D0D"/>
                </a:solidFill>
                <a:effectLst/>
                <a:highlight>
                  <a:srgbClr val="FFFFFF"/>
                </a:highlight>
                <a:latin typeface="Söhne"/>
              </a:rPr>
              <a:t>: This refers to identified potential dangers and weaknesses within the system that could be exploited to cause harm or disruption.</a:t>
            </a:r>
          </a:p>
          <a:p>
            <a:pPr algn="l">
              <a:buFont typeface="+mj-lt"/>
              <a:buAutoNum type="arabicPeriod"/>
            </a:pPr>
            <a:r>
              <a:rPr lang="en-US" b="1" i="0" dirty="0">
                <a:solidFill>
                  <a:srgbClr val="0D0D0D"/>
                </a:solidFill>
                <a:effectLst/>
                <a:highlight>
                  <a:srgbClr val="FFFFFF"/>
                </a:highlight>
                <a:latin typeface="Söhne"/>
              </a:rPr>
              <a:t>Use of Subservice Organizations</a:t>
            </a:r>
            <a:r>
              <a:rPr lang="en-US" b="0" i="0" dirty="0">
                <a:solidFill>
                  <a:srgbClr val="0D0D0D"/>
                </a:solidFill>
                <a:effectLst/>
                <a:highlight>
                  <a:srgbClr val="FFFFFF"/>
                </a:highlight>
                <a:latin typeface="Söhne"/>
              </a:rPr>
              <a:t>: Many service organizations outsource certain functions to third parties. </a:t>
            </a:r>
          </a:p>
          <a:p>
            <a:pPr lvl="1">
              <a:buFont typeface="Wingdings" panose="05000000000000000000" pitchFamily="2" charset="2"/>
              <a:buChar char="ü"/>
            </a:pPr>
            <a:r>
              <a:rPr lang="en-US" b="0" i="0" dirty="0">
                <a:solidFill>
                  <a:srgbClr val="0D0D0D"/>
                </a:solidFill>
                <a:effectLst/>
                <a:highlight>
                  <a:srgbClr val="FFFFFF"/>
                </a:highlight>
                <a:latin typeface="Söhne"/>
              </a:rPr>
              <a:t>This risk category concerns those subservice organizations that handle sensitive information on behalf of the primary service organization. </a:t>
            </a:r>
          </a:p>
          <a:p>
            <a:pPr lvl="1">
              <a:buFont typeface="Wingdings" panose="05000000000000000000" pitchFamily="2" charset="2"/>
              <a:buChar char="ü"/>
            </a:pPr>
            <a:r>
              <a:rPr lang="en-US" b="0" i="0" dirty="0">
                <a:solidFill>
                  <a:srgbClr val="0D0D0D"/>
                </a:solidFill>
                <a:effectLst/>
                <a:highlight>
                  <a:srgbClr val="FFFFFF"/>
                </a:highlight>
                <a:latin typeface="Söhne"/>
              </a:rPr>
              <a:t>The security and integrity of the data managed by these third parties are crucial, as any breach or failure in their systems could directly impact the main service organization.</a:t>
            </a:r>
          </a:p>
          <a:p>
            <a:pPr algn="l">
              <a:buFont typeface="+mj-lt"/>
              <a:buAutoNum type="arabicPeriod"/>
            </a:pPr>
            <a:r>
              <a:rPr lang="en-US" b="1" i="0" dirty="0">
                <a:solidFill>
                  <a:srgbClr val="0D0D0D"/>
                </a:solidFill>
                <a:effectLst/>
                <a:highlight>
                  <a:srgbClr val="FFFFFF"/>
                </a:highlight>
                <a:latin typeface="Söhne"/>
              </a:rPr>
              <a:t>Employee Access</a:t>
            </a:r>
            <a:r>
              <a:rPr lang="en-US" b="0" i="0" dirty="0">
                <a:solidFill>
                  <a:srgbClr val="0D0D0D"/>
                </a:solidFill>
                <a:effectLst/>
                <a:highlight>
                  <a:srgbClr val="FFFFFF"/>
                </a:highlight>
                <a:latin typeface="Söhne"/>
              </a:rPr>
              <a:t>: The type of personnel who have access to sensitive systems and information can be a significant risk factor. </a:t>
            </a:r>
          </a:p>
          <a:p>
            <a:pPr lvl="1">
              <a:buFont typeface="Wingdings" panose="05000000000000000000" pitchFamily="2" charset="2"/>
              <a:buChar char="ü"/>
            </a:pPr>
            <a:r>
              <a:rPr lang="en-US" b="0" i="0" dirty="0">
                <a:solidFill>
                  <a:srgbClr val="0D0D0D"/>
                </a:solidFill>
                <a:effectLst/>
                <a:highlight>
                  <a:srgbClr val="FFFFFF"/>
                </a:highlight>
                <a:latin typeface="Söhne"/>
              </a:rPr>
              <a:t>Ensuring that only authorized and adequately trained employees can access these systems is essential for maintaining security.</a:t>
            </a:r>
          </a:p>
          <a:p>
            <a:pPr algn="l">
              <a:buFont typeface="+mj-lt"/>
              <a:buAutoNum type="arabicPeriod"/>
            </a:pPr>
            <a:r>
              <a:rPr lang="en-US" b="1" i="0" dirty="0">
                <a:solidFill>
                  <a:srgbClr val="0D0D0D"/>
                </a:solidFill>
                <a:effectLst/>
                <a:highlight>
                  <a:srgbClr val="FFFFFF"/>
                </a:highlight>
                <a:latin typeface="Söhne"/>
              </a:rPr>
              <a:t>Lack of CUECs or CSOCs</a:t>
            </a:r>
            <a:r>
              <a:rPr lang="en-US" b="0" i="0" dirty="0">
                <a:solidFill>
                  <a:srgbClr val="0D0D0D"/>
                </a:solidFill>
                <a:effectLst/>
                <a:highlight>
                  <a:srgbClr val="FFFFFF"/>
                </a:highlight>
                <a:latin typeface="Söhne"/>
              </a:rPr>
              <a:t>: CUECs (Complementary User Entity Controls) and CSOCs (Complementary Subservice Organization Controls) are controls that are expected to be implemented by the user entities or the subservice organizations, respectively.</a:t>
            </a:r>
          </a:p>
          <a:p>
            <a:pPr lvl="1">
              <a:buFont typeface="Wingdings" panose="05000000000000000000" pitchFamily="2" charset="2"/>
              <a:buChar char="ü"/>
            </a:pPr>
            <a:r>
              <a:rPr lang="en-US" b="0" i="0" dirty="0">
                <a:solidFill>
                  <a:srgbClr val="0D0D0D"/>
                </a:solidFill>
                <a:effectLst/>
                <a:highlight>
                  <a:srgbClr val="FFFFFF"/>
                </a:highlight>
                <a:latin typeface="Söhne"/>
              </a:rPr>
              <a:t> If these necessary controls are missing, it increases the risk that the service organization’s controls will not function as intended.</a:t>
            </a:r>
          </a:p>
          <a:p>
            <a:endParaRPr lang="en-US" dirty="0"/>
          </a:p>
        </p:txBody>
      </p:sp>
      <p:pic>
        <p:nvPicPr>
          <p:cNvPr id="5" name="Picture 4">
            <a:extLst>
              <a:ext uri="{FF2B5EF4-FFF2-40B4-BE49-F238E27FC236}">
                <a16:creationId xmlns:a16="http://schemas.microsoft.com/office/drawing/2014/main" id="{A740BE40-AC92-8E05-465D-F568F848A2CD}"/>
              </a:ext>
            </a:extLst>
          </p:cNvPr>
          <p:cNvPicPr>
            <a:picLocks noChangeAspect="1"/>
          </p:cNvPicPr>
          <p:nvPr/>
        </p:nvPicPr>
        <p:blipFill>
          <a:blip r:embed="rId2"/>
          <a:stretch>
            <a:fillRect/>
          </a:stretch>
        </p:blipFill>
        <p:spPr>
          <a:xfrm>
            <a:off x="9794904" y="1652226"/>
            <a:ext cx="2460014" cy="2387662"/>
          </a:xfrm>
          <a:prstGeom prst="rect">
            <a:avLst/>
          </a:prstGeom>
        </p:spPr>
      </p:pic>
      <p:sp>
        <p:nvSpPr>
          <p:cNvPr id="6" name="TextBox 23">
            <a:extLst>
              <a:ext uri="{FF2B5EF4-FFF2-40B4-BE49-F238E27FC236}">
                <a16:creationId xmlns:a16="http://schemas.microsoft.com/office/drawing/2014/main" id="{9CB2E4C8-5F2F-ABB9-5D05-492E77C77A1F}"/>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277FF43E-63CC-C74E-BD0B-4B89F3E54C7D}"/>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485467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739F63-7F7B-CAC2-AD8D-9C06E7F7EE56}"/>
              </a:ext>
            </a:extLst>
          </p:cNvPr>
          <p:cNvSpPr>
            <a:spLocks noGrp="1"/>
          </p:cNvSpPr>
          <p:nvPr>
            <p:ph type="title"/>
          </p:nvPr>
        </p:nvSpPr>
        <p:spPr>
          <a:xfrm>
            <a:off x="674643" y="-214386"/>
            <a:ext cx="10515600" cy="1325563"/>
          </a:xfrm>
        </p:spPr>
        <p:txBody>
          <a:bodyPr/>
          <a:lstStyle/>
          <a:p>
            <a:pPr algn="ctr"/>
            <a:r>
              <a:rPr lang="en-US" dirty="0"/>
              <a:t>Inherent Risks</a:t>
            </a:r>
          </a:p>
        </p:txBody>
      </p:sp>
      <p:sp>
        <p:nvSpPr>
          <p:cNvPr id="3" name="Content Placeholder 2">
            <a:extLst>
              <a:ext uri="{FF2B5EF4-FFF2-40B4-BE49-F238E27FC236}">
                <a16:creationId xmlns:a16="http://schemas.microsoft.com/office/drawing/2014/main" id="{0FC6A635-F753-9862-8E76-77613A8701A1}"/>
              </a:ext>
            </a:extLst>
          </p:cNvPr>
          <p:cNvSpPr>
            <a:spLocks noGrp="1"/>
          </p:cNvSpPr>
          <p:nvPr>
            <p:ph idx="1"/>
          </p:nvPr>
        </p:nvSpPr>
        <p:spPr>
          <a:xfrm>
            <a:off x="-69369" y="758367"/>
            <a:ext cx="8813607" cy="5587299"/>
          </a:xfrm>
        </p:spPr>
        <p:txBody>
          <a:bodyPr>
            <a:normAutofit fontScale="55000" lnSpcReduction="20000"/>
          </a:bodyPr>
          <a:lstStyle/>
          <a:p>
            <a:pPr algn="l"/>
            <a:r>
              <a:rPr lang="en-US" sz="3800" b="0" i="0" dirty="0">
                <a:solidFill>
                  <a:srgbClr val="0D0D0D"/>
                </a:solidFill>
                <a:effectLst/>
                <a:highlight>
                  <a:srgbClr val="FFFFFF"/>
                </a:highlight>
                <a:latin typeface="Söhne"/>
              </a:rPr>
              <a:t>Inherent risks—these are risks that exist before any controls are put into place. </a:t>
            </a:r>
          </a:p>
          <a:p>
            <a:pPr algn="l"/>
            <a:r>
              <a:rPr lang="en-US" sz="3800" b="0" i="0" dirty="0">
                <a:solidFill>
                  <a:srgbClr val="0D0D0D"/>
                </a:solidFill>
                <a:effectLst/>
                <a:highlight>
                  <a:srgbClr val="FFFFFF"/>
                </a:highlight>
                <a:latin typeface="Söhne"/>
              </a:rPr>
              <a:t>These inherent risks directly impact how the system is described and how effective the organization's controls are.</a:t>
            </a:r>
          </a:p>
          <a:p>
            <a:pPr algn="l">
              <a:buFont typeface="+mj-lt"/>
              <a:buAutoNum type="arabicPeriod"/>
            </a:pPr>
            <a:r>
              <a:rPr lang="en-US" sz="3800" b="1" i="0" dirty="0">
                <a:solidFill>
                  <a:srgbClr val="0D0D0D"/>
                </a:solidFill>
                <a:effectLst/>
                <a:highlight>
                  <a:srgbClr val="FFFFFF"/>
                </a:highlight>
                <a:latin typeface="Söhne"/>
              </a:rPr>
              <a:t>Changes in the Operating Environment</a:t>
            </a:r>
            <a:r>
              <a:rPr lang="en-US" sz="3800" b="0" i="0" dirty="0">
                <a:solidFill>
                  <a:srgbClr val="0D0D0D"/>
                </a:solidFill>
                <a:effectLst/>
                <a:highlight>
                  <a:srgbClr val="FFFFFF"/>
                </a:highlight>
                <a:latin typeface="Söhne"/>
              </a:rPr>
              <a:t>: Updates to laws, regulations, or industry standards might necessitate modifications to existing controls or the introduction of new ones to stay compliant and secure.</a:t>
            </a:r>
          </a:p>
          <a:p>
            <a:pPr algn="l">
              <a:buFont typeface="+mj-lt"/>
              <a:buAutoNum type="arabicPeriod"/>
            </a:pPr>
            <a:r>
              <a:rPr lang="en-US" sz="3800" b="1" i="0" dirty="0">
                <a:solidFill>
                  <a:srgbClr val="0D0D0D"/>
                </a:solidFill>
                <a:effectLst/>
                <a:highlight>
                  <a:srgbClr val="FFFFFF"/>
                </a:highlight>
                <a:latin typeface="Söhne"/>
              </a:rPr>
              <a:t>New Personnel</a:t>
            </a:r>
            <a:r>
              <a:rPr lang="en-US" sz="3800" b="0" i="0" dirty="0">
                <a:solidFill>
                  <a:srgbClr val="0D0D0D"/>
                </a:solidFill>
                <a:effectLst/>
                <a:highlight>
                  <a:srgbClr val="FFFFFF"/>
                </a:highlight>
                <a:latin typeface="Söhne"/>
              </a:rPr>
              <a:t>: Hiring new staff who are responsible for executing manual controls can increase the likelihood of errors or inconsistencies in control operations, especially if these individuals are not yet fully trained or experienced.</a:t>
            </a:r>
          </a:p>
          <a:p>
            <a:pPr algn="l">
              <a:buFont typeface="+mj-lt"/>
              <a:buAutoNum type="arabicPeriod"/>
            </a:pPr>
            <a:r>
              <a:rPr lang="en-US" sz="3800" b="1" i="0" dirty="0">
                <a:solidFill>
                  <a:srgbClr val="0D0D0D"/>
                </a:solidFill>
                <a:effectLst/>
                <a:highlight>
                  <a:srgbClr val="FFFFFF"/>
                </a:highlight>
                <a:latin typeface="Söhne"/>
              </a:rPr>
              <a:t>New or Revamped Information Systems</a:t>
            </a:r>
            <a:r>
              <a:rPr lang="en-US" sz="3800" b="0" i="0" dirty="0">
                <a:solidFill>
                  <a:srgbClr val="0D0D0D"/>
                </a:solidFill>
                <a:effectLst/>
                <a:highlight>
                  <a:srgbClr val="FFFFFF"/>
                </a:highlight>
                <a:latin typeface="Söhne"/>
              </a:rPr>
              <a:t>: Introducing new IT systems or significantly modifying existing ones can disrupt how controls are executed and interact with user entities, possibly leading to gaps in control effectiveness.</a:t>
            </a:r>
          </a:p>
          <a:p>
            <a:pPr algn="l">
              <a:buFont typeface="+mj-lt"/>
              <a:buAutoNum type="arabicPeriod"/>
            </a:pPr>
            <a:r>
              <a:rPr lang="en-US" sz="3800" b="1" i="0" dirty="0">
                <a:solidFill>
                  <a:srgbClr val="0D0D0D"/>
                </a:solidFill>
                <a:effectLst/>
                <a:highlight>
                  <a:srgbClr val="FFFFFF"/>
                </a:highlight>
                <a:latin typeface="Söhne"/>
              </a:rPr>
              <a:t>Rapid Growth</a:t>
            </a:r>
            <a:r>
              <a:rPr lang="en-US" sz="3800" b="0" i="0" dirty="0">
                <a:solidFill>
                  <a:srgbClr val="0D0D0D"/>
                </a:solidFill>
                <a:effectLst/>
                <a:highlight>
                  <a:srgbClr val="FFFFFF"/>
                </a:highlight>
                <a:latin typeface="Söhne"/>
              </a:rPr>
              <a:t>: An organization that experiences a quick increase in its customer base may find that its existing controls are no longer adequate to handle the larger scale of operations, potentially reducing control effectiveness.</a:t>
            </a:r>
          </a:p>
          <a:p>
            <a:endParaRPr lang="en-US" dirty="0"/>
          </a:p>
        </p:txBody>
      </p:sp>
      <p:sp>
        <p:nvSpPr>
          <p:cNvPr id="5" name="Rectangle 2">
            <a:extLst>
              <a:ext uri="{FF2B5EF4-FFF2-40B4-BE49-F238E27FC236}">
                <a16:creationId xmlns:a16="http://schemas.microsoft.com/office/drawing/2014/main" id="{5649E873-5D9D-A829-1D73-034F6AF471D2}"/>
              </a:ext>
            </a:extLst>
          </p:cNvPr>
          <p:cNvSpPr>
            <a:spLocks noChangeArrowheads="1"/>
          </p:cNvSpPr>
          <p:nvPr/>
        </p:nvSpPr>
        <p:spPr bwMode="auto">
          <a:xfrm>
            <a:off x="0" y="0"/>
            <a:ext cx="2882900" cy="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000" b="0" i="0" u="none" strike="noStrike" cap="none" normalizeH="0" baseline="0">
                <a:ln>
                  <a:noFill/>
                </a:ln>
                <a:solidFill>
                  <a:schemeClr val="tx1"/>
                </a:solidFill>
                <a:effectLst/>
                <a:latin typeface="Söhne"/>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pic>
        <p:nvPicPr>
          <p:cNvPr id="6" name="Picture 5">
            <a:extLst>
              <a:ext uri="{FF2B5EF4-FFF2-40B4-BE49-F238E27FC236}">
                <a16:creationId xmlns:a16="http://schemas.microsoft.com/office/drawing/2014/main" id="{A331108D-3DBC-544B-8585-5C4FFEB35FCD}"/>
              </a:ext>
            </a:extLst>
          </p:cNvPr>
          <p:cNvPicPr>
            <a:picLocks noChangeAspect="1"/>
          </p:cNvPicPr>
          <p:nvPr/>
        </p:nvPicPr>
        <p:blipFill>
          <a:blip r:embed="rId2"/>
          <a:stretch>
            <a:fillRect/>
          </a:stretch>
        </p:blipFill>
        <p:spPr>
          <a:xfrm>
            <a:off x="8886262" y="1584168"/>
            <a:ext cx="3305738" cy="2889048"/>
          </a:xfrm>
          <a:prstGeom prst="rect">
            <a:avLst/>
          </a:prstGeom>
        </p:spPr>
      </p:pic>
      <p:sp>
        <p:nvSpPr>
          <p:cNvPr id="7" name="TextBox 23">
            <a:extLst>
              <a:ext uri="{FF2B5EF4-FFF2-40B4-BE49-F238E27FC236}">
                <a16:creationId xmlns:a16="http://schemas.microsoft.com/office/drawing/2014/main" id="{40DDF52B-3A0B-517A-0379-5CC8EF625BA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8" name="Content Placeholder 5">
            <a:extLst>
              <a:ext uri="{FF2B5EF4-FFF2-40B4-BE49-F238E27FC236}">
                <a16:creationId xmlns:a16="http://schemas.microsoft.com/office/drawing/2014/main" id="{0C75025E-C8A2-B510-7F68-059630DDD4A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762810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8B8773-EE94-09AC-0404-EEC3F66222DD}"/>
              </a:ext>
            </a:extLst>
          </p:cNvPr>
          <p:cNvSpPr>
            <a:spLocks noGrp="1"/>
          </p:cNvSpPr>
          <p:nvPr>
            <p:ph type="title"/>
          </p:nvPr>
        </p:nvSpPr>
        <p:spPr>
          <a:xfrm>
            <a:off x="907568" y="-151984"/>
            <a:ext cx="10515600" cy="1325563"/>
          </a:xfrm>
        </p:spPr>
        <p:txBody>
          <a:bodyPr/>
          <a:lstStyle/>
          <a:p>
            <a:pPr algn="ctr"/>
            <a:r>
              <a:rPr lang="en-US" dirty="0"/>
              <a:t>Inherent Risk</a:t>
            </a:r>
          </a:p>
        </p:txBody>
      </p:sp>
      <p:sp>
        <p:nvSpPr>
          <p:cNvPr id="3" name="Content Placeholder 2">
            <a:extLst>
              <a:ext uri="{FF2B5EF4-FFF2-40B4-BE49-F238E27FC236}">
                <a16:creationId xmlns:a16="http://schemas.microsoft.com/office/drawing/2014/main" id="{38FF558F-D522-A2A5-A62A-3F7E50B9359C}"/>
              </a:ext>
            </a:extLst>
          </p:cNvPr>
          <p:cNvSpPr>
            <a:spLocks noGrp="1"/>
          </p:cNvSpPr>
          <p:nvPr>
            <p:ph idx="1"/>
          </p:nvPr>
        </p:nvSpPr>
        <p:spPr>
          <a:xfrm>
            <a:off x="169742" y="785101"/>
            <a:ext cx="8716520" cy="5445432"/>
          </a:xfrm>
        </p:spPr>
        <p:txBody>
          <a:bodyPr>
            <a:normAutofit fontScale="77500" lnSpcReduction="20000"/>
          </a:bodyPr>
          <a:lstStyle/>
          <a:p>
            <a:pPr marL="514350" indent="-514350" algn="l">
              <a:buFont typeface="+mj-lt"/>
              <a:buAutoNum type="arabicPeriod" startAt="5"/>
            </a:pPr>
            <a:r>
              <a:rPr lang="en-US" b="1" i="0" dirty="0">
                <a:solidFill>
                  <a:srgbClr val="0D0D0D"/>
                </a:solidFill>
                <a:effectLst/>
                <a:highlight>
                  <a:srgbClr val="FFFFFF"/>
                </a:highlight>
                <a:latin typeface="Söhne"/>
              </a:rPr>
              <a:t>New Technology</a:t>
            </a:r>
            <a:r>
              <a:rPr lang="en-US" b="0" i="0" dirty="0">
                <a:solidFill>
                  <a:srgbClr val="0D0D0D"/>
                </a:solidFill>
                <a:effectLst/>
                <a:highlight>
                  <a:srgbClr val="FFFFFF"/>
                </a:highlight>
                <a:latin typeface="Söhne"/>
              </a:rPr>
              <a:t>: Implementing new software or technologies that perform tasks differently from previous solutions can alter how user entities interact with the system, possibly requiring adjustments to controls.</a:t>
            </a:r>
          </a:p>
          <a:p>
            <a:pPr marL="514350" indent="-514350" algn="l">
              <a:buFont typeface="+mj-lt"/>
              <a:buAutoNum type="arabicPeriod" startAt="5"/>
            </a:pPr>
            <a:r>
              <a:rPr lang="en-US" b="1" i="0" dirty="0">
                <a:solidFill>
                  <a:srgbClr val="0D0D0D"/>
                </a:solidFill>
                <a:effectLst/>
                <a:highlight>
                  <a:srgbClr val="FFFFFF"/>
                </a:highlight>
                <a:latin typeface="Söhne"/>
              </a:rPr>
              <a:t>New Business Models, Products, or Activities</a:t>
            </a:r>
            <a:r>
              <a:rPr lang="en-US" b="0" i="0" dirty="0">
                <a:solidFill>
                  <a:srgbClr val="0D0D0D"/>
                </a:solidFill>
                <a:effectLst/>
                <a:highlight>
                  <a:srgbClr val="FFFFFF"/>
                </a:highlight>
                <a:latin typeface="Söhne"/>
              </a:rPr>
              <a:t>: Diversifying into new business areas can divert resources and focus from established controls, affecting their effectiveness.</a:t>
            </a:r>
          </a:p>
          <a:p>
            <a:pPr marL="514350" indent="-514350" algn="l">
              <a:buFont typeface="+mj-lt"/>
              <a:buAutoNum type="arabicPeriod" startAt="5"/>
            </a:pPr>
            <a:r>
              <a:rPr lang="en-US" b="1" i="0" dirty="0">
                <a:solidFill>
                  <a:srgbClr val="0D0D0D"/>
                </a:solidFill>
                <a:effectLst/>
                <a:highlight>
                  <a:srgbClr val="FFFFFF"/>
                </a:highlight>
                <a:latin typeface="Söhne"/>
              </a:rPr>
              <a:t>Corporate Restructurings</a:t>
            </a:r>
            <a:r>
              <a:rPr lang="en-US" b="0" i="0" dirty="0">
                <a:solidFill>
                  <a:srgbClr val="0D0D0D"/>
                </a:solidFill>
                <a:effectLst/>
                <a:highlight>
                  <a:srgbClr val="FFFFFF"/>
                </a:highlight>
                <a:latin typeface="Söhne"/>
              </a:rPr>
              <a:t>: Changes in ownership or organizational structure can lead to shifts in reporting lines and responsibilities, impacting how controls are managed and executed.</a:t>
            </a:r>
          </a:p>
          <a:p>
            <a:pPr marL="514350" indent="-514350" algn="l">
              <a:buFont typeface="+mj-lt"/>
              <a:buAutoNum type="arabicPeriod" startAt="5"/>
            </a:pPr>
            <a:r>
              <a:rPr lang="en-US" b="1" i="0" dirty="0">
                <a:solidFill>
                  <a:srgbClr val="0D0D0D"/>
                </a:solidFill>
                <a:effectLst/>
                <a:highlight>
                  <a:srgbClr val="FFFFFF"/>
                </a:highlight>
                <a:latin typeface="Söhne"/>
              </a:rPr>
              <a:t>Expanded Foreign Operations</a:t>
            </a:r>
            <a:r>
              <a:rPr lang="en-US" b="0" i="0" dirty="0">
                <a:solidFill>
                  <a:srgbClr val="0D0D0D"/>
                </a:solidFill>
                <a:effectLst/>
                <a:highlight>
                  <a:srgbClr val="FFFFFF"/>
                </a:highlight>
                <a:latin typeface="Söhne"/>
              </a:rPr>
              <a:t>: Employing staff in overseas locations can introduce challenges in managing controls effectively across different cultural and regulatory environments.</a:t>
            </a:r>
          </a:p>
          <a:p>
            <a:pPr marL="514350" indent="-514350" algn="l">
              <a:buFont typeface="+mj-lt"/>
              <a:buAutoNum type="arabicPeriod" startAt="5"/>
            </a:pPr>
            <a:r>
              <a:rPr lang="en-US" b="1" i="0" dirty="0">
                <a:solidFill>
                  <a:srgbClr val="0D0D0D"/>
                </a:solidFill>
                <a:effectLst/>
                <a:highlight>
                  <a:srgbClr val="FFFFFF"/>
                </a:highlight>
                <a:latin typeface="Söhne"/>
              </a:rPr>
              <a:t>New Accounting Standards</a:t>
            </a:r>
            <a:r>
              <a:rPr lang="en-US" b="0" i="0" dirty="0">
                <a:solidFill>
                  <a:srgbClr val="0D0D0D"/>
                </a:solidFill>
                <a:effectLst/>
                <a:highlight>
                  <a:srgbClr val="FFFFFF"/>
                </a:highlight>
                <a:latin typeface="Söhne"/>
              </a:rPr>
              <a:t>: The adoption of new accounting rules often requires updates to software systems and controls to ensure compliance and accurate reporting.</a:t>
            </a:r>
          </a:p>
          <a:p>
            <a:pPr marL="514350" indent="-514350" algn="l">
              <a:buFont typeface="+mj-lt"/>
              <a:buAutoNum type="arabicPeriod" startAt="5"/>
            </a:pPr>
            <a:r>
              <a:rPr lang="en-US" b="1" i="0" dirty="0">
                <a:solidFill>
                  <a:srgbClr val="0D0D0D"/>
                </a:solidFill>
                <a:effectLst/>
                <a:highlight>
                  <a:srgbClr val="FFFFFF"/>
                </a:highlight>
                <a:latin typeface="Söhne"/>
              </a:rPr>
              <a:t>Changes in Economic Conditions</a:t>
            </a:r>
            <a:r>
              <a:rPr lang="en-US" b="0" i="0" dirty="0">
                <a:solidFill>
                  <a:srgbClr val="0D0D0D"/>
                </a:solidFill>
                <a:effectLst/>
                <a:highlight>
                  <a:srgbClr val="FFFFFF"/>
                </a:highlight>
                <a:latin typeface="Söhne"/>
              </a:rPr>
              <a:t>: Economic downturns or fluctuations can affect the scope and nature of services offered by an organization, which might necessitate adjustments to controls to align with the changed business environment</a:t>
            </a:r>
          </a:p>
        </p:txBody>
      </p:sp>
      <p:pic>
        <p:nvPicPr>
          <p:cNvPr id="4" name="Picture 3">
            <a:extLst>
              <a:ext uri="{FF2B5EF4-FFF2-40B4-BE49-F238E27FC236}">
                <a16:creationId xmlns:a16="http://schemas.microsoft.com/office/drawing/2014/main" id="{97079EE4-8716-D2EC-6C04-7B8182569FE3}"/>
              </a:ext>
            </a:extLst>
          </p:cNvPr>
          <p:cNvPicPr>
            <a:picLocks noChangeAspect="1"/>
          </p:cNvPicPr>
          <p:nvPr/>
        </p:nvPicPr>
        <p:blipFill>
          <a:blip r:embed="rId2"/>
          <a:stretch>
            <a:fillRect/>
          </a:stretch>
        </p:blipFill>
        <p:spPr>
          <a:xfrm>
            <a:off x="8886262" y="1584168"/>
            <a:ext cx="3305738" cy="2889048"/>
          </a:xfrm>
          <a:prstGeom prst="rect">
            <a:avLst/>
          </a:prstGeom>
        </p:spPr>
      </p:pic>
      <p:sp>
        <p:nvSpPr>
          <p:cNvPr id="5" name="TextBox 23">
            <a:extLst>
              <a:ext uri="{FF2B5EF4-FFF2-40B4-BE49-F238E27FC236}">
                <a16:creationId xmlns:a16="http://schemas.microsoft.com/office/drawing/2014/main" id="{3859E114-670D-A20B-708B-3D9EB30C5F4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05F35364-011B-0A65-AE3C-120D2921E79B}"/>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143148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CA37C0-EEDD-89C9-7807-0ADFC9DE58C0}"/>
              </a:ext>
            </a:extLst>
          </p:cNvPr>
          <p:cNvSpPr>
            <a:spLocks noGrp="1"/>
          </p:cNvSpPr>
          <p:nvPr>
            <p:ph type="title"/>
          </p:nvPr>
        </p:nvSpPr>
        <p:spPr>
          <a:xfrm>
            <a:off x="923260" y="-134605"/>
            <a:ext cx="10515600" cy="1325563"/>
          </a:xfrm>
        </p:spPr>
        <p:txBody>
          <a:bodyPr/>
          <a:lstStyle/>
          <a:p>
            <a:pPr algn="ctr"/>
            <a:r>
              <a:rPr lang="en-US" dirty="0"/>
              <a:t>Internal Audit Function</a:t>
            </a:r>
          </a:p>
        </p:txBody>
      </p:sp>
      <p:sp>
        <p:nvSpPr>
          <p:cNvPr id="3" name="Content Placeholder 2">
            <a:extLst>
              <a:ext uri="{FF2B5EF4-FFF2-40B4-BE49-F238E27FC236}">
                <a16:creationId xmlns:a16="http://schemas.microsoft.com/office/drawing/2014/main" id="{4E00E90A-69CD-27D5-EDF6-874740347525}"/>
              </a:ext>
            </a:extLst>
          </p:cNvPr>
          <p:cNvSpPr>
            <a:spLocks noGrp="1"/>
          </p:cNvSpPr>
          <p:nvPr>
            <p:ph idx="1"/>
          </p:nvPr>
        </p:nvSpPr>
        <p:spPr>
          <a:xfrm>
            <a:off x="43837" y="868694"/>
            <a:ext cx="8144539" cy="5611849"/>
          </a:xfrm>
        </p:spPr>
        <p:txBody>
          <a:bodyPr>
            <a:normAutofit fontScale="92500" lnSpcReduction="10000"/>
          </a:bodyPr>
          <a:lstStyle/>
          <a:p>
            <a:r>
              <a:rPr lang="en-US" dirty="0"/>
              <a:t>When a service organization has an internal audit function, it's important for the service auditor to incorporate an understanding of this function into their overall risk assessment. </a:t>
            </a:r>
          </a:p>
          <a:p>
            <a:r>
              <a:rPr lang="en-US" b="0" i="0" dirty="0">
                <a:solidFill>
                  <a:srgbClr val="0D0D0D"/>
                </a:solidFill>
                <a:effectLst/>
                <a:highlight>
                  <a:srgbClr val="FFFFFF"/>
                </a:highlight>
                <a:latin typeface="Söhne"/>
              </a:rPr>
              <a:t>The auditor must grasp the responsibilities, scope, and objectives of the internal audit function.</a:t>
            </a:r>
          </a:p>
          <a:p>
            <a:pPr lvl="1"/>
            <a:r>
              <a:rPr lang="en-US" b="0" i="0" dirty="0">
                <a:solidFill>
                  <a:srgbClr val="0D0D0D"/>
                </a:solidFill>
                <a:effectLst/>
                <a:highlight>
                  <a:srgbClr val="FFFFFF"/>
                </a:highlight>
                <a:latin typeface="Söhne"/>
              </a:rPr>
              <a:t> It's essential to know how it integrates into the organization, including its place in the hierarchy, which shows its reporting lines and any potential constraints or influences it may encounter.</a:t>
            </a:r>
            <a:endParaRPr lang="en-US" dirty="0"/>
          </a:p>
          <a:p>
            <a:r>
              <a:rPr lang="en-US" b="0" i="0" dirty="0">
                <a:solidFill>
                  <a:srgbClr val="0D0D0D"/>
                </a:solidFill>
                <a:effectLst/>
                <a:highlight>
                  <a:srgbClr val="FFFFFF"/>
                </a:highlight>
                <a:latin typeface="Söhne"/>
              </a:rPr>
              <a:t>The auditor should understand the internal audit team's current and planned activities, including the types of audits and their scope within the organization. </a:t>
            </a:r>
          </a:p>
          <a:p>
            <a:pPr lvl="1"/>
            <a:r>
              <a:rPr lang="en-US" b="0" i="0" dirty="0">
                <a:solidFill>
                  <a:srgbClr val="0D0D0D"/>
                </a:solidFill>
                <a:effectLst/>
                <a:highlight>
                  <a:srgbClr val="FFFFFF"/>
                </a:highlight>
                <a:latin typeface="Söhne"/>
              </a:rPr>
              <a:t>This understanding aids in assessing how these activities impact the overall control environment and how they can inform the auditor's evaluation of control effectiveness.</a:t>
            </a:r>
            <a:endParaRPr lang="en-US" dirty="0"/>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92AD826A-9595-D56C-0200-47AAD9178625}"/>
              </a:ext>
            </a:extLst>
          </p:cNvPr>
          <p:cNvPicPr>
            <a:picLocks noChangeAspect="1"/>
          </p:cNvPicPr>
          <p:nvPr/>
        </p:nvPicPr>
        <p:blipFill>
          <a:blip r:embed="rId2"/>
          <a:stretch>
            <a:fillRect/>
          </a:stretch>
        </p:blipFill>
        <p:spPr>
          <a:xfrm>
            <a:off x="7964740" y="1310430"/>
            <a:ext cx="4303242" cy="3267876"/>
          </a:xfrm>
          <a:prstGeom prst="rect">
            <a:avLst/>
          </a:prstGeom>
        </p:spPr>
      </p:pic>
      <p:sp>
        <p:nvSpPr>
          <p:cNvPr id="6" name="TextBox 23">
            <a:extLst>
              <a:ext uri="{FF2B5EF4-FFF2-40B4-BE49-F238E27FC236}">
                <a16:creationId xmlns:a16="http://schemas.microsoft.com/office/drawing/2014/main" id="{39889873-1F0D-1D34-B741-EB5AE3D98B40}"/>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0FA50AA6-3515-7600-8F56-02538E893358}"/>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214135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1A3BD-ECBC-518C-1231-2273BBA3F318}"/>
              </a:ext>
            </a:extLst>
          </p:cNvPr>
          <p:cNvSpPr>
            <a:spLocks noGrp="1"/>
          </p:cNvSpPr>
          <p:nvPr>
            <p:ph type="title"/>
          </p:nvPr>
        </p:nvSpPr>
        <p:spPr>
          <a:xfrm>
            <a:off x="933893" y="-341940"/>
            <a:ext cx="10515600" cy="1325563"/>
          </a:xfrm>
        </p:spPr>
        <p:txBody>
          <a:bodyPr/>
          <a:lstStyle/>
          <a:p>
            <a:pPr algn="ctr"/>
            <a:r>
              <a:rPr lang="en-US" dirty="0"/>
              <a:t>Tools for the Auditors</a:t>
            </a:r>
          </a:p>
        </p:txBody>
      </p:sp>
      <p:sp>
        <p:nvSpPr>
          <p:cNvPr id="3" name="Content Placeholder 2">
            <a:extLst>
              <a:ext uri="{FF2B5EF4-FFF2-40B4-BE49-F238E27FC236}">
                <a16:creationId xmlns:a16="http://schemas.microsoft.com/office/drawing/2014/main" id="{E3107219-F0BA-712B-3BC4-A4A4CF5740AD}"/>
              </a:ext>
            </a:extLst>
          </p:cNvPr>
          <p:cNvSpPr>
            <a:spLocks noGrp="1"/>
          </p:cNvSpPr>
          <p:nvPr>
            <p:ph idx="1"/>
          </p:nvPr>
        </p:nvSpPr>
        <p:spPr>
          <a:xfrm>
            <a:off x="-56756" y="659122"/>
            <a:ext cx="9415167" cy="5785822"/>
          </a:xfrm>
        </p:spPr>
        <p:txBody>
          <a:bodyPr>
            <a:normAutofit fontScale="92500" lnSpcReduction="10000"/>
          </a:bodyPr>
          <a:lstStyle/>
          <a:p>
            <a:r>
              <a:rPr lang="en-US" dirty="0"/>
              <a:t>To conduct a thorough risk assessment, a service auditor may employ a variety of procedures to gain a deep understanding of the service organization's systems. </a:t>
            </a:r>
          </a:p>
          <a:p>
            <a:r>
              <a:rPr lang="en-US" dirty="0"/>
              <a:t>Conducting Inquiries: The auditor engages in discussions with various stakeholders within the organization, including management, those charged with governance, and potentially other knowledgeable employees. </a:t>
            </a:r>
          </a:p>
          <a:p>
            <a:pPr lvl="1"/>
            <a:r>
              <a:rPr lang="en-US" dirty="0"/>
              <a:t>The auditor uses their judgment to determine who might provide insights into the control environment, operational challenges, and risk areas.</a:t>
            </a:r>
          </a:p>
          <a:p>
            <a:r>
              <a:rPr lang="en-US" dirty="0"/>
              <a:t>Observing and Inspecting: The auditor may observe operational processes firsthand to understand how activities are carried out and how controls are applied in real-time. </a:t>
            </a:r>
          </a:p>
          <a:p>
            <a:pPr lvl="1"/>
            <a:r>
              <a:rPr lang="en-US" dirty="0"/>
              <a:t>Additionally, the auditor inspects documents, reports, and both printed and electronic transaction records to verify the accuracy of information and the operational effectiveness of controls.</a:t>
            </a:r>
          </a:p>
          <a:p>
            <a:endParaRPr lang="en-US" dirty="0"/>
          </a:p>
          <a:p>
            <a:endParaRPr lang="en-US" dirty="0"/>
          </a:p>
          <a:p>
            <a:endParaRPr lang="en-US" dirty="0"/>
          </a:p>
          <a:p>
            <a:endParaRPr lang="en-US" dirty="0"/>
          </a:p>
          <a:p>
            <a:endParaRPr lang="en-US" dirty="0"/>
          </a:p>
          <a:p>
            <a:endParaRPr lang="en-US" dirty="0"/>
          </a:p>
        </p:txBody>
      </p:sp>
      <p:pic>
        <p:nvPicPr>
          <p:cNvPr id="5" name="Picture 4">
            <a:extLst>
              <a:ext uri="{FF2B5EF4-FFF2-40B4-BE49-F238E27FC236}">
                <a16:creationId xmlns:a16="http://schemas.microsoft.com/office/drawing/2014/main" id="{5F48464D-6E8D-A31D-BD4C-82E5C68F08C6}"/>
              </a:ext>
            </a:extLst>
          </p:cNvPr>
          <p:cNvPicPr>
            <a:picLocks noChangeAspect="1"/>
          </p:cNvPicPr>
          <p:nvPr/>
        </p:nvPicPr>
        <p:blipFill>
          <a:blip r:embed="rId2"/>
          <a:stretch>
            <a:fillRect/>
          </a:stretch>
        </p:blipFill>
        <p:spPr>
          <a:xfrm>
            <a:off x="9577841" y="1783142"/>
            <a:ext cx="2614159" cy="2254413"/>
          </a:xfrm>
          <a:prstGeom prst="rect">
            <a:avLst/>
          </a:prstGeom>
        </p:spPr>
      </p:pic>
      <p:sp>
        <p:nvSpPr>
          <p:cNvPr id="6" name="TextBox 23">
            <a:extLst>
              <a:ext uri="{FF2B5EF4-FFF2-40B4-BE49-F238E27FC236}">
                <a16:creationId xmlns:a16="http://schemas.microsoft.com/office/drawing/2014/main" id="{099219A7-E899-46B9-8E50-32E449F86E0C}"/>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3FF4AEBB-0782-7D71-F61B-2D39D6F4E4C7}"/>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3879452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1A3BD-ECBC-518C-1231-2273BBA3F318}"/>
              </a:ext>
            </a:extLst>
          </p:cNvPr>
          <p:cNvSpPr>
            <a:spLocks noGrp="1"/>
          </p:cNvSpPr>
          <p:nvPr>
            <p:ph type="title"/>
          </p:nvPr>
        </p:nvSpPr>
        <p:spPr>
          <a:xfrm>
            <a:off x="933893" y="-341940"/>
            <a:ext cx="10515600" cy="1325563"/>
          </a:xfrm>
        </p:spPr>
        <p:txBody>
          <a:bodyPr/>
          <a:lstStyle/>
          <a:p>
            <a:pPr algn="ctr"/>
            <a:r>
              <a:rPr lang="en-US" dirty="0"/>
              <a:t>Tools for the Auditors</a:t>
            </a:r>
          </a:p>
        </p:txBody>
      </p:sp>
      <p:sp>
        <p:nvSpPr>
          <p:cNvPr id="3" name="Content Placeholder 2">
            <a:extLst>
              <a:ext uri="{FF2B5EF4-FFF2-40B4-BE49-F238E27FC236}">
                <a16:creationId xmlns:a16="http://schemas.microsoft.com/office/drawing/2014/main" id="{E3107219-F0BA-712B-3BC4-A4A4CF5740AD}"/>
              </a:ext>
            </a:extLst>
          </p:cNvPr>
          <p:cNvSpPr>
            <a:spLocks noGrp="1"/>
          </p:cNvSpPr>
          <p:nvPr>
            <p:ph idx="1"/>
          </p:nvPr>
        </p:nvSpPr>
        <p:spPr>
          <a:xfrm>
            <a:off x="37213" y="719838"/>
            <a:ext cx="11982893" cy="6329548"/>
          </a:xfrm>
        </p:spPr>
        <p:txBody>
          <a:bodyPr>
            <a:normAutofit fontScale="92500" lnSpcReduction="10000"/>
          </a:bodyPr>
          <a:lstStyle/>
          <a:p>
            <a:r>
              <a:rPr lang="en-US" dirty="0"/>
              <a:t>Inspecting Agreements: Reviewing agreements between the service organization and its clients or business partners is crucial. </a:t>
            </a:r>
          </a:p>
          <a:p>
            <a:pPr lvl="1"/>
            <a:r>
              <a:rPr lang="en-US" dirty="0"/>
              <a:t>This helps the auditor understand the commitments the organization has made, the expectations of user entities, and any specific control requirements these agreements may impose.</a:t>
            </a:r>
          </a:p>
          <a:p>
            <a:r>
              <a:rPr lang="en-US" dirty="0"/>
              <a:t>Reperforming Controls: To validate the effectiveness of a control, the auditor may reperform it themselves. </a:t>
            </a:r>
          </a:p>
          <a:p>
            <a:pPr lvl="1"/>
            <a:r>
              <a:rPr lang="en-US" dirty="0"/>
              <a:t>This direct testing ensures that the control is functioning as intended and is capable of producing the correct outcomes.</a:t>
            </a:r>
          </a:p>
          <a:p>
            <a:r>
              <a:rPr lang="en-US" dirty="0"/>
              <a:t>Reviewing External Reports: The auditor reads reports from regulators, internal auditors, or other specialists that can provide external perspectives on the organization’s risks and controls. </a:t>
            </a:r>
          </a:p>
          <a:p>
            <a:pPr lvl="1"/>
            <a:r>
              <a:rPr lang="en-US" dirty="0"/>
              <a:t>These reports often highlight areas of concern or commendation that are critical for the auditor’s risk assessment.</a:t>
            </a:r>
          </a:p>
          <a:p>
            <a:r>
              <a:rPr lang="en-US" dirty="0"/>
              <a:t>By combining these methods, the service auditor can form a comprehensive view of the service organization's control environment and assess areas of potential risk more effectively. </a:t>
            </a:r>
          </a:p>
          <a:p>
            <a:pPr marL="0" indent="0">
              <a:buNone/>
            </a:pPr>
            <a:endParaRPr lang="en-US" dirty="0"/>
          </a:p>
          <a:p>
            <a:endParaRPr lang="en-US" dirty="0"/>
          </a:p>
          <a:p>
            <a:endParaRPr lang="en-US" dirty="0"/>
          </a:p>
          <a:p>
            <a:endParaRPr lang="en-US" dirty="0"/>
          </a:p>
          <a:p>
            <a:endParaRPr lang="en-US" dirty="0"/>
          </a:p>
          <a:p>
            <a:endParaRPr lang="en-US" dirty="0"/>
          </a:p>
          <a:p>
            <a:endParaRPr lang="en-US" dirty="0"/>
          </a:p>
        </p:txBody>
      </p:sp>
      <p:sp>
        <p:nvSpPr>
          <p:cNvPr id="4" name="TextBox 23">
            <a:extLst>
              <a:ext uri="{FF2B5EF4-FFF2-40B4-BE49-F238E27FC236}">
                <a16:creationId xmlns:a16="http://schemas.microsoft.com/office/drawing/2014/main" id="{51F8181F-4ECF-D452-615A-F2709D21D4E4}"/>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FA75ECE0-432F-706B-38A2-EFED84BE9FF7}"/>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26963705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680B-C302-9F39-AF87-BA890EBB6238}"/>
              </a:ext>
            </a:extLst>
          </p:cNvPr>
          <p:cNvSpPr>
            <a:spLocks noGrp="1"/>
          </p:cNvSpPr>
          <p:nvPr>
            <p:ph type="title"/>
          </p:nvPr>
        </p:nvSpPr>
        <p:spPr>
          <a:xfrm>
            <a:off x="838200" y="-161186"/>
            <a:ext cx="10515600" cy="1325563"/>
          </a:xfrm>
        </p:spPr>
        <p:txBody>
          <a:bodyPr/>
          <a:lstStyle/>
          <a:p>
            <a:pPr algn="ctr"/>
            <a:r>
              <a:rPr lang="en-US" dirty="0"/>
              <a:t>Auditing Methods</a:t>
            </a:r>
          </a:p>
        </p:txBody>
      </p:sp>
      <p:sp>
        <p:nvSpPr>
          <p:cNvPr id="3" name="Content Placeholder 2">
            <a:extLst>
              <a:ext uri="{FF2B5EF4-FFF2-40B4-BE49-F238E27FC236}">
                <a16:creationId xmlns:a16="http://schemas.microsoft.com/office/drawing/2014/main" id="{FE604D70-825F-80F1-C05E-D3234D1FD09A}"/>
              </a:ext>
            </a:extLst>
          </p:cNvPr>
          <p:cNvSpPr>
            <a:spLocks noGrp="1"/>
          </p:cNvSpPr>
          <p:nvPr>
            <p:ph idx="1"/>
          </p:nvPr>
        </p:nvSpPr>
        <p:spPr>
          <a:xfrm>
            <a:off x="0" y="1042907"/>
            <a:ext cx="8380949" cy="5683102"/>
          </a:xfrm>
        </p:spPr>
        <p:txBody>
          <a:bodyPr>
            <a:normAutofit/>
          </a:bodyPr>
          <a:lstStyle/>
          <a:p>
            <a:pPr algn="l"/>
            <a:r>
              <a:rPr lang="en-US" b="0" i="0" dirty="0">
                <a:solidFill>
                  <a:srgbClr val="0D0D0D"/>
                </a:solidFill>
                <a:effectLst/>
                <a:highlight>
                  <a:srgbClr val="FFFFFF"/>
                </a:highlight>
                <a:latin typeface="Söhne"/>
              </a:rPr>
              <a:t>Service auditors employ various methods to conduct risk assessments during SOC engagements, which are vital for understanding and evaluating the service organization's control environment. </a:t>
            </a:r>
          </a:p>
          <a:p>
            <a:pPr algn="l">
              <a:buFont typeface="+mj-lt"/>
              <a:buAutoNum type="arabicPeriod"/>
            </a:pPr>
            <a:r>
              <a:rPr lang="en-US" b="1" i="0" dirty="0">
                <a:solidFill>
                  <a:srgbClr val="0D0D0D"/>
                </a:solidFill>
                <a:effectLst/>
                <a:highlight>
                  <a:srgbClr val="FFFFFF"/>
                </a:highlight>
                <a:latin typeface="Söhne"/>
              </a:rPr>
              <a:t>Performing Walk-throughs</a:t>
            </a:r>
            <a:r>
              <a:rPr lang="en-US" b="0" i="0" dirty="0">
                <a:solidFill>
                  <a:srgbClr val="0D0D0D"/>
                </a:solidFill>
                <a:effectLst/>
                <a:highlight>
                  <a:srgbClr val="FFFFFF"/>
                </a:highlight>
                <a:latin typeface="Söhne"/>
              </a:rPr>
              <a:t>: Walk-throughs are practical exercises where the auditor traces a few transactions from initiation through to the system outputs. </a:t>
            </a:r>
          </a:p>
          <a:p>
            <a:pPr lvl="1">
              <a:buFont typeface="Wingdings" panose="05000000000000000000" pitchFamily="2" charset="2"/>
              <a:buChar char="ü"/>
            </a:pPr>
            <a:r>
              <a:rPr lang="en-US" b="0" i="0" dirty="0">
                <a:solidFill>
                  <a:srgbClr val="0D0D0D"/>
                </a:solidFill>
                <a:effectLst/>
                <a:highlight>
                  <a:srgbClr val="FFFFFF"/>
                </a:highlight>
                <a:latin typeface="Söhne"/>
              </a:rPr>
              <a:t>This process helps auditors observe the actual application of controls and the accuracy of system descriptions.</a:t>
            </a:r>
          </a:p>
          <a:p>
            <a:pPr lvl="1">
              <a:buFont typeface="Wingdings" panose="05000000000000000000" pitchFamily="2" charset="2"/>
              <a:buChar char="ü"/>
            </a:pPr>
            <a:r>
              <a:rPr lang="en-US" b="0" i="0" dirty="0">
                <a:solidFill>
                  <a:srgbClr val="0D0D0D"/>
                </a:solidFill>
                <a:effectLst/>
                <a:highlight>
                  <a:srgbClr val="FFFFFF"/>
                </a:highlight>
                <a:latin typeface="Söhne"/>
              </a:rPr>
              <a:t> Walk-throughs often reveal discrepancies between how controls are described by management and how they function in practice.</a:t>
            </a:r>
          </a:p>
          <a:p>
            <a:endParaRPr lang="en-US" dirty="0"/>
          </a:p>
        </p:txBody>
      </p:sp>
      <p:pic>
        <p:nvPicPr>
          <p:cNvPr id="7" name="Picture 6">
            <a:extLst>
              <a:ext uri="{FF2B5EF4-FFF2-40B4-BE49-F238E27FC236}">
                <a16:creationId xmlns:a16="http://schemas.microsoft.com/office/drawing/2014/main" id="{E92D8488-C88C-02A9-7FBD-4525D3D7B9F6}"/>
              </a:ext>
            </a:extLst>
          </p:cNvPr>
          <p:cNvPicPr>
            <a:picLocks noChangeAspect="1"/>
          </p:cNvPicPr>
          <p:nvPr/>
        </p:nvPicPr>
        <p:blipFill>
          <a:blip r:embed="rId2"/>
          <a:stretch>
            <a:fillRect/>
          </a:stretch>
        </p:blipFill>
        <p:spPr>
          <a:xfrm>
            <a:off x="8914867" y="1164377"/>
            <a:ext cx="3323828" cy="4586884"/>
          </a:xfrm>
          <a:prstGeom prst="rect">
            <a:avLst/>
          </a:prstGeom>
        </p:spPr>
      </p:pic>
      <p:sp>
        <p:nvSpPr>
          <p:cNvPr id="8" name="TextBox 23">
            <a:extLst>
              <a:ext uri="{FF2B5EF4-FFF2-40B4-BE49-F238E27FC236}">
                <a16:creationId xmlns:a16="http://schemas.microsoft.com/office/drawing/2014/main" id="{4F13E394-A35D-993D-7A9C-F6AF03B360F2}"/>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9" name="Content Placeholder 5">
            <a:extLst>
              <a:ext uri="{FF2B5EF4-FFF2-40B4-BE49-F238E27FC236}">
                <a16:creationId xmlns:a16="http://schemas.microsoft.com/office/drawing/2014/main" id="{EEC4EF6E-D83D-1B07-3A19-1D6EB56C855A}"/>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1768808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89680B-C302-9F39-AF87-BA890EBB6238}"/>
              </a:ext>
            </a:extLst>
          </p:cNvPr>
          <p:cNvSpPr>
            <a:spLocks noGrp="1"/>
          </p:cNvSpPr>
          <p:nvPr>
            <p:ph type="title"/>
          </p:nvPr>
        </p:nvSpPr>
        <p:spPr>
          <a:xfrm>
            <a:off x="907312" y="-320675"/>
            <a:ext cx="10515600" cy="1325563"/>
          </a:xfrm>
        </p:spPr>
        <p:txBody>
          <a:bodyPr/>
          <a:lstStyle/>
          <a:p>
            <a:pPr algn="ctr"/>
            <a:r>
              <a:rPr lang="en-US" dirty="0"/>
              <a:t>Auditing Methods</a:t>
            </a:r>
          </a:p>
        </p:txBody>
      </p:sp>
      <p:sp>
        <p:nvSpPr>
          <p:cNvPr id="3" name="Content Placeholder 2">
            <a:extLst>
              <a:ext uri="{FF2B5EF4-FFF2-40B4-BE49-F238E27FC236}">
                <a16:creationId xmlns:a16="http://schemas.microsoft.com/office/drawing/2014/main" id="{FE604D70-825F-80F1-C05E-D3234D1FD09A}"/>
              </a:ext>
            </a:extLst>
          </p:cNvPr>
          <p:cNvSpPr>
            <a:spLocks noGrp="1"/>
          </p:cNvSpPr>
          <p:nvPr>
            <p:ph idx="1"/>
          </p:nvPr>
        </p:nvSpPr>
        <p:spPr>
          <a:xfrm>
            <a:off x="0" y="653439"/>
            <a:ext cx="9014222" cy="6154111"/>
          </a:xfrm>
        </p:spPr>
        <p:txBody>
          <a:bodyPr>
            <a:normAutofit fontScale="85000" lnSpcReduction="20000"/>
          </a:bodyPr>
          <a:lstStyle/>
          <a:p>
            <a:pPr algn="l">
              <a:buFont typeface="+mj-lt"/>
              <a:buAutoNum type="arabicPeriod"/>
            </a:pPr>
            <a:r>
              <a:rPr lang="en-US" b="1" i="0" dirty="0">
                <a:solidFill>
                  <a:srgbClr val="0D0D0D"/>
                </a:solidFill>
                <a:effectLst/>
                <a:highlight>
                  <a:srgbClr val="FFFFFF"/>
                </a:highlight>
                <a:latin typeface="Söhne"/>
              </a:rPr>
              <a:t>Concurrent Procedures</a:t>
            </a:r>
            <a:r>
              <a:rPr lang="en-US" b="0" i="0" dirty="0">
                <a:solidFill>
                  <a:srgbClr val="0D0D0D"/>
                </a:solidFill>
                <a:effectLst/>
                <a:highlight>
                  <a:srgbClr val="FFFFFF"/>
                </a:highlight>
                <a:latin typeface="Söhne"/>
              </a:rPr>
              <a:t>: While gathering information about the service organization's system, auditors often perform risk assessment procedures simultaneously. </a:t>
            </a:r>
          </a:p>
          <a:p>
            <a:pPr lvl="1">
              <a:buFont typeface="+mj-lt"/>
              <a:buAutoNum type="arabicPeriod"/>
            </a:pPr>
            <a:r>
              <a:rPr lang="en-US" b="0" i="0" dirty="0">
                <a:solidFill>
                  <a:srgbClr val="0D0D0D"/>
                </a:solidFill>
                <a:effectLst/>
                <a:highlight>
                  <a:srgbClr val="FFFFFF"/>
                </a:highlight>
                <a:latin typeface="Söhne"/>
              </a:rPr>
              <a:t>This involves verifying that the system description adheres to description criteria and assessing whether the controls are both appropriately designed and effectively operational to achieve the specified control objectives.</a:t>
            </a:r>
          </a:p>
          <a:p>
            <a:pPr lvl="1">
              <a:buFont typeface="+mj-lt"/>
              <a:buAutoNum type="arabicPeriod"/>
            </a:pPr>
            <a:r>
              <a:rPr lang="en-US" b="0" i="0" dirty="0">
                <a:solidFill>
                  <a:srgbClr val="0D0D0D"/>
                </a:solidFill>
                <a:effectLst/>
                <a:highlight>
                  <a:srgbClr val="FFFFFF"/>
                </a:highlight>
                <a:latin typeface="Söhne"/>
              </a:rPr>
              <a:t> By doing this concurrently, auditors can efficiently identify areas of risk while also evaluating the controls' design and operational effectiveness.</a:t>
            </a:r>
          </a:p>
          <a:p>
            <a:pPr algn="l">
              <a:buFont typeface="+mj-lt"/>
              <a:buAutoNum type="arabicPeriod"/>
            </a:pPr>
            <a:r>
              <a:rPr lang="en-US" b="1" i="0" dirty="0">
                <a:solidFill>
                  <a:srgbClr val="0D0D0D"/>
                </a:solidFill>
                <a:effectLst/>
                <a:highlight>
                  <a:srgbClr val="FFFFFF"/>
                </a:highlight>
                <a:latin typeface="Söhne"/>
              </a:rPr>
              <a:t>Identifying Fraud and Compliance Risks</a:t>
            </a:r>
            <a:r>
              <a:rPr lang="en-US" b="0" i="0" dirty="0">
                <a:solidFill>
                  <a:srgbClr val="0D0D0D"/>
                </a:solidFill>
                <a:effectLst/>
                <a:highlight>
                  <a:srgbClr val="FFFFFF"/>
                </a:highlight>
                <a:latin typeface="Söhne"/>
              </a:rPr>
              <a:t>: A crucial part of the risk assessment is identifying the potential for fraud or noncompliance with laws and regulations. </a:t>
            </a:r>
          </a:p>
          <a:p>
            <a:pPr lvl="1">
              <a:buFont typeface="+mj-lt"/>
              <a:buAutoNum type="arabicPeriod"/>
            </a:pPr>
            <a:r>
              <a:rPr lang="en-US" b="0" i="0" dirty="0">
                <a:solidFill>
                  <a:srgbClr val="0D0D0D"/>
                </a:solidFill>
                <a:effectLst/>
                <a:highlight>
                  <a:srgbClr val="FFFFFF"/>
                </a:highlight>
                <a:latin typeface="Söhne"/>
              </a:rPr>
              <a:t>This includes evaluating the risk of management override of controls, which could lead to unauthorized actions or misstatements. </a:t>
            </a:r>
          </a:p>
          <a:p>
            <a:pPr lvl="1">
              <a:buFont typeface="+mj-lt"/>
              <a:buAutoNum type="arabicPeriod"/>
            </a:pPr>
            <a:r>
              <a:rPr lang="en-US" b="0" i="0" dirty="0">
                <a:solidFill>
                  <a:srgbClr val="0D0D0D"/>
                </a:solidFill>
                <a:effectLst/>
                <a:highlight>
                  <a:srgbClr val="FFFFFF"/>
                </a:highlight>
                <a:latin typeface="Söhne"/>
              </a:rPr>
              <a:t>Auditors also look for signs of asset misappropriation (such as embezzlement or theft) and the creation of false or misleading documents or records. These assessments are essential for ensuring the integrity of the financial reporting and compliance with applicable regulations.</a:t>
            </a:r>
          </a:p>
          <a:p>
            <a:pPr algn="l"/>
            <a:r>
              <a:rPr lang="en-US" b="0" i="0" dirty="0">
                <a:solidFill>
                  <a:srgbClr val="0D0D0D"/>
                </a:solidFill>
                <a:effectLst/>
                <a:highlight>
                  <a:srgbClr val="FFFFFF"/>
                </a:highlight>
                <a:latin typeface="Söhne"/>
              </a:rPr>
              <a:t>Overall, these methods help service auditors build a detailed understanding of the organization’s control environment and identify significant risks that could impact the reliability and accuracy of the SOC report. </a:t>
            </a:r>
          </a:p>
          <a:p>
            <a:endParaRPr lang="en-US" dirty="0"/>
          </a:p>
        </p:txBody>
      </p:sp>
      <p:pic>
        <p:nvPicPr>
          <p:cNvPr id="5" name="Picture 4">
            <a:extLst>
              <a:ext uri="{FF2B5EF4-FFF2-40B4-BE49-F238E27FC236}">
                <a16:creationId xmlns:a16="http://schemas.microsoft.com/office/drawing/2014/main" id="{914A4D8C-1F97-54A7-D678-930E2C4D2F58}"/>
              </a:ext>
            </a:extLst>
          </p:cNvPr>
          <p:cNvPicPr>
            <a:picLocks noChangeAspect="1"/>
          </p:cNvPicPr>
          <p:nvPr/>
        </p:nvPicPr>
        <p:blipFill>
          <a:blip r:embed="rId2"/>
          <a:stretch>
            <a:fillRect/>
          </a:stretch>
        </p:blipFill>
        <p:spPr>
          <a:xfrm>
            <a:off x="8997307" y="867294"/>
            <a:ext cx="3228364" cy="4455143"/>
          </a:xfrm>
          <a:prstGeom prst="rect">
            <a:avLst/>
          </a:prstGeom>
        </p:spPr>
      </p:pic>
      <p:sp>
        <p:nvSpPr>
          <p:cNvPr id="6" name="TextBox 23">
            <a:extLst>
              <a:ext uri="{FF2B5EF4-FFF2-40B4-BE49-F238E27FC236}">
                <a16:creationId xmlns:a16="http://schemas.microsoft.com/office/drawing/2014/main" id="{730849DA-6FF5-650E-0945-1C93E649A126}"/>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CEA79705-D947-96FE-535B-B350AB574C25}"/>
              </a:ext>
            </a:extLst>
          </p:cNvPr>
          <p:cNvPicPr>
            <a:picLocks noChangeAspect="1"/>
          </p:cNvPicPr>
          <p:nvPr/>
        </p:nvPicPr>
        <p:blipFill>
          <a:blip r:embed="rId3"/>
          <a:stretch>
            <a:fillRect/>
          </a:stretch>
        </p:blipFill>
        <p:spPr>
          <a:xfrm>
            <a:off x="0" y="6345666"/>
            <a:ext cx="2998817" cy="482040"/>
          </a:xfrm>
          <a:prstGeom prst="rect">
            <a:avLst/>
          </a:prstGeom>
        </p:spPr>
      </p:pic>
    </p:spTree>
    <p:extLst>
      <p:ext uri="{BB962C8B-B14F-4D97-AF65-F5344CB8AC3E}">
        <p14:creationId xmlns:p14="http://schemas.microsoft.com/office/powerpoint/2010/main" val="2145094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8267BD-450E-94FA-0365-25E8C767FDF2}"/>
              </a:ext>
            </a:extLst>
          </p:cNvPr>
          <p:cNvSpPr>
            <a:spLocks noGrp="1"/>
          </p:cNvSpPr>
          <p:nvPr>
            <p:ph type="title"/>
          </p:nvPr>
        </p:nvSpPr>
        <p:spPr>
          <a:xfrm>
            <a:off x="802990" y="-139371"/>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D982F347-C8C3-7607-7E91-96267AAB123A}"/>
              </a:ext>
            </a:extLst>
          </p:cNvPr>
          <p:cNvSpPr>
            <a:spLocks noGrp="1"/>
          </p:cNvSpPr>
          <p:nvPr>
            <p:ph idx="1"/>
          </p:nvPr>
        </p:nvSpPr>
        <p:spPr>
          <a:xfrm>
            <a:off x="138737" y="1040524"/>
            <a:ext cx="11830444" cy="5136439"/>
          </a:xfrm>
        </p:spPr>
        <p:txBody>
          <a:bodyPr>
            <a:normAutofit fontScale="85000" lnSpcReduction="20000"/>
          </a:bodyPr>
          <a:lstStyle/>
          <a:p>
            <a:pPr marL="0" indent="0">
              <a:buNone/>
            </a:pPr>
            <a:r>
              <a:rPr lang="en-US" dirty="0"/>
              <a:t>During a SOC engagement, an auditor observes that a new piece of software technology has been implemented. What should be the auditor’s immediate next step?</a:t>
            </a:r>
          </a:p>
          <a:p>
            <a:pPr marL="0" indent="0">
              <a:buNone/>
            </a:pPr>
            <a:r>
              <a:rPr lang="en-US" dirty="0"/>
              <a:t>a) Assess whether existing controls adequately address risks associated with the new technology.</a:t>
            </a:r>
            <a:br>
              <a:rPr lang="en-US" dirty="0"/>
            </a:br>
            <a:r>
              <a:rPr lang="en-US" dirty="0"/>
              <a:t>b) Recommend discontinuation of the old software immediately.</a:t>
            </a:r>
            <a:br>
              <a:rPr lang="en-US" dirty="0"/>
            </a:br>
            <a:r>
              <a:rPr lang="en-US" dirty="0"/>
              <a:t>c) Increase the IT budget to accommodate further technological upgrades.</a:t>
            </a:r>
            <a:br>
              <a:rPr lang="en-US" dirty="0"/>
            </a:br>
            <a:r>
              <a:rPr lang="en-US" dirty="0"/>
              <a:t>d) Conduct a cost-benefit analysis of the new software.</a:t>
            </a:r>
          </a:p>
          <a:p>
            <a:r>
              <a:rPr lang="en-US" b="1" dirty="0"/>
              <a:t>Correct Answer: a</a:t>
            </a:r>
            <a:endParaRPr lang="en-US" dirty="0"/>
          </a:p>
          <a:p>
            <a:r>
              <a:rPr lang="en-US" b="1" dirty="0"/>
              <a:t>Choice a</a:t>
            </a:r>
            <a:r>
              <a:rPr lang="en-US" dirty="0"/>
              <a:t> is correct because the auditor needs to assess if current controls are still effective with the introduction of new technology.</a:t>
            </a:r>
          </a:p>
          <a:p>
            <a:r>
              <a:rPr lang="en-US" b="1" dirty="0"/>
              <a:t>Choice b</a:t>
            </a:r>
            <a:r>
              <a:rPr lang="en-US" dirty="0"/>
              <a:t> is incorrect because recommending software changes without assessment is not within the auditor's scope.</a:t>
            </a:r>
          </a:p>
          <a:p>
            <a:r>
              <a:rPr lang="en-US" b="1" dirty="0"/>
              <a:t>Choice c</a:t>
            </a:r>
            <a:r>
              <a:rPr lang="en-US" dirty="0"/>
              <a:t> is incorrect because budgeting decisions are outside the auditor's responsibilities.</a:t>
            </a:r>
          </a:p>
          <a:p>
            <a:r>
              <a:rPr lang="en-US" b="1" dirty="0"/>
              <a:t>Choice d</a:t>
            </a:r>
            <a:r>
              <a:rPr lang="en-US" dirty="0"/>
              <a:t> is incorrect as performing a cost-benefit analysis of the new software is typically not a role of the auditor in this context.</a:t>
            </a:r>
          </a:p>
          <a:p>
            <a:endParaRPr lang="en-US" dirty="0"/>
          </a:p>
        </p:txBody>
      </p:sp>
      <p:sp>
        <p:nvSpPr>
          <p:cNvPr id="4" name="TextBox 23">
            <a:extLst>
              <a:ext uri="{FF2B5EF4-FFF2-40B4-BE49-F238E27FC236}">
                <a16:creationId xmlns:a16="http://schemas.microsoft.com/office/drawing/2014/main" id="{E962AD44-E6AD-9D0E-4929-D24C7E0ED0FB}"/>
              </a:ext>
            </a:extLst>
          </p:cNvPr>
          <p:cNvSpPr txBox="1">
            <a:spLocks noChangeArrowheads="1"/>
          </p:cNvSpPr>
          <p:nvPr/>
        </p:nvSpPr>
        <p:spPr bwMode="auto">
          <a:xfrm>
            <a:off x="2397583" y="6345666"/>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B0167002-D1E2-4C09-832E-281059767DA0}"/>
              </a:ext>
            </a:extLst>
          </p:cNvPr>
          <p:cNvPicPr>
            <a:picLocks noChangeAspect="1"/>
          </p:cNvPicPr>
          <p:nvPr/>
        </p:nvPicPr>
        <p:blipFill>
          <a:blip r:embed="rId2"/>
          <a:stretch>
            <a:fillRect/>
          </a:stretch>
        </p:blipFill>
        <p:spPr>
          <a:xfrm>
            <a:off x="0" y="6345666"/>
            <a:ext cx="2998817" cy="482040"/>
          </a:xfrm>
          <a:prstGeom prst="rect">
            <a:avLst/>
          </a:prstGeom>
        </p:spPr>
      </p:pic>
    </p:spTree>
    <p:extLst>
      <p:ext uri="{BB962C8B-B14F-4D97-AF65-F5344CB8AC3E}">
        <p14:creationId xmlns:p14="http://schemas.microsoft.com/office/powerpoint/2010/main" val="36823780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133</TotalTime>
  <Words>1935</Words>
  <Application>Microsoft Office PowerPoint</Application>
  <PresentationFormat>Widescreen</PresentationFormat>
  <Paragraphs>106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Risk Assessment</vt:lpstr>
      <vt:lpstr>Risk Assessment</vt:lpstr>
      <vt:lpstr>Risks Identification</vt:lpstr>
      <vt:lpstr>Inherent Risks</vt:lpstr>
      <vt:lpstr>Inherent Risk</vt:lpstr>
      <vt:lpstr>Internal Audit Function</vt:lpstr>
      <vt:lpstr>Tools for the Auditors</vt:lpstr>
      <vt:lpstr>Tools for the Auditors</vt:lpstr>
      <vt:lpstr>Auditing Methods</vt:lpstr>
      <vt:lpstr>Auditing Methods</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2024-04-27T14:03:31Z</dcterms:created>
  <dcterms:modified xsi:type="dcterms:W3CDTF">2024-05-04T09:15:13Z</dcterms:modified>
</cp:coreProperties>
</file>