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6" r:id="rId4"/>
    <p:sldId id="267" r:id="rId5"/>
    <p:sldId id="259" r:id="rId6"/>
    <p:sldId id="268" r:id="rId7"/>
    <p:sldId id="269" r:id="rId8"/>
    <p:sldId id="260" r:id="rId9"/>
    <p:sldId id="261"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73D7-0314-4710-A88C-1ADE5F46144F}" v="60" dt="2024-04-28T11:56:18.7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6671-0966-7416-F15B-0648D2ACC7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752CA5-624D-AB5F-02F9-AA64E4BE2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3B1D20-F1CE-19FC-AE9B-5091D1AF6158}"/>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1186E8C0-3163-D978-F298-72AE8AFC05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C67BA-262F-5365-13E9-0EA5B2360B68}"/>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870742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E85E-F40D-F6C8-B7CA-ED2C861806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60E47F-90CC-D1F0-C17B-D8CB3AD591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94030-006D-6359-FDFA-2155495CD0F6}"/>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E8659815-9BCC-342E-7FF9-A3C4FD8E0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8BC61-C33C-96B4-89F8-45501496C535}"/>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2034934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467A2-E8D6-74B3-DCE6-6E356EC3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420663-9876-0842-2F76-AB3F9D8974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5E9B9A-DC1B-CB23-AC96-8660E997EA83}"/>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B123611F-C3DC-2FA4-F04F-45EFE7922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4EFCC0-FB27-C7EE-9A44-94066CBC4699}"/>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3005338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5AE5-68E2-8DC3-401A-2253833451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9D2D1-D058-1085-175D-5405A44757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C73323-FF8A-3097-805B-33214196DB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3AE5F5-E29E-2140-C327-1DB87B441324}"/>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6" name="Footer Placeholder 5">
            <a:extLst>
              <a:ext uri="{FF2B5EF4-FFF2-40B4-BE49-F238E27FC236}">
                <a16:creationId xmlns:a16="http://schemas.microsoft.com/office/drawing/2014/main" id="{09D5CFB1-9A7F-3810-FA66-80F2125AE5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557C67-F1F7-26BF-3C4A-0A92FE9AEF95}"/>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872216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2C79-8417-6BE0-6DE3-9B0819F11C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64CF03-006D-3891-D7CB-DCCCA85F15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10EB7F-2835-738F-1FD9-7929F0D2A6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4B2B4F-8F21-A72F-2487-0291E98024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D37418-8995-BE94-AF34-A8258F09FE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946722-93A0-63BA-8EF5-E18B3CEFD2F5}"/>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8" name="Footer Placeholder 7">
            <a:extLst>
              <a:ext uri="{FF2B5EF4-FFF2-40B4-BE49-F238E27FC236}">
                <a16:creationId xmlns:a16="http://schemas.microsoft.com/office/drawing/2014/main" id="{89DF691C-02B9-3A15-FB8D-1C6FC654AF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48E991-3A5D-9821-0D1F-CC5B6434F678}"/>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1967656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6B04-7188-6DE3-0D9F-16C0E4B7BF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305A10-F4AF-6720-1532-1BF674069EF6}"/>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4" name="Footer Placeholder 3">
            <a:extLst>
              <a:ext uri="{FF2B5EF4-FFF2-40B4-BE49-F238E27FC236}">
                <a16:creationId xmlns:a16="http://schemas.microsoft.com/office/drawing/2014/main" id="{A2CD7635-7221-B4B0-E6F8-B133B7D54F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0F3107-6300-F0D2-41FD-5F8DC8B04C7F}"/>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419337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ED63BD-5B8A-5D49-82CE-572C0C0690C1}"/>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3" name="Footer Placeholder 2">
            <a:extLst>
              <a:ext uri="{FF2B5EF4-FFF2-40B4-BE49-F238E27FC236}">
                <a16:creationId xmlns:a16="http://schemas.microsoft.com/office/drawing/2014/main" id="{B70E469A-04B1-3267-D1F4-8D40C3AB52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18E04F-4891-0998-5FC5-21258066C49D}"/>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78530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6EB3-2BDF-F164-EC7A-193EBEA1D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B6D8D0-8455-903B-F554-B3D09B85F5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B20D21-2528-3524-428E-9F4993F07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45E3D-D8BD-B016-3108-06031E543427}"/>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6" name="Footer Placeholder 5">
            <a:extLst>
              <a:ext uri="{FF2B5EF4-FFF2-40B4-BE49-F238E27FC236}">
                <a16:creationId xmlns:a16="http://schemas.microsoft.com/office/drawing/2014/main" id="{52DFB4B0-4C72-315F-9A2C-5956B922E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3B36DD-EF3D-8F44-1DBC-5EE6D944E9F3}"/>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3813881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7BC62-A593-690E-7031-8268CF557B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98A9F2-1BF1-F45D-8266-5EECAFEFD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9E46FF-F143-5304-D250-270247B1C3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ECA292-D8D1-20E3-7CBA-E7BFA163EB8D}"/>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6" name="Footer Placeholder 5">
            <a:extLst>
              <a:ext uri="{FF2B5EF4-FFF2-40B4-BE49-F238E27FC236}">
                <a16:creationId xmlns:a16="http://schemas.microsoft.com/office/drawing/2014/main" id="{88293133-7476-28A6-2F2C-2F7517BD29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43358B-BD11-2A3B-39DA-669A9359F5C9}"/>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3044291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751BC-7BCF-D961-17E1-C541F84E90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7AA7D3-DF93-0E80-CB6C-36339ECB63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E7575-4185-E516-A68E-3AA332FF28C2}"/>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FE2F3B69-A35D-6AD9-9E10-855141B03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F3DF7E-241A-D43C-E807-6E2F9E72FC40}"/>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3260441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67F6BF-BA87-FFB8-5A80-09B45798C5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91F5B5-4FE1-5093-44CA-A39F138BFF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0B06C-8BC6-1493-6104-ED9772581E21}"/>
              </a:ext>
            </a:extLst>
          </p:cNvPr>
          <p:cNvSpPr>
            <a:spLocks noGrp="1"/>
          </p:cNvSpPr>
          <p:nvPr>
            <p:ph type="dt" sz="half" idx="10"/>
          </p:nvPr>
        </p:nvSpPr>
        <p:spPr/>
        <p:txBody>
          <a:body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15C75A71-7681-839C-5EF3-4AD6ED2A9C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7D624-2BC4-DC38-F5EC-44A70018318C}"/>
              </a:ext>
            </a:extLst>
          </p:cNvPr>
          <p:cNvSpPr>
            <a:spLocks noGrp="1"/>
          </p:cNvSpPr>
          <p:nvPr>
            <p:ph type="sldNum" sz="quarter" idx="12"/>
          </p:nvPr>
        </p:nvSpPr>
        <p:spPr/>
        <p:txBody>
          <a:bodyPr/>
          <a:lstStyle/>
          <a:p>
            <a:fld id="{816DE829-3846-4D54-BA99-FB9789D26257}" type="slidenum">
              <a:rPr lang="en-US" smtClean="0"/>
              <a:t>‹#›</a:t>
            </a:fld>
            <a:endParaRPr lang="en-US"/>
          </a:p>
        </p:txBody>
      </p:sp>
    </p:spTree>
    <p:extLst>
      <p:ext uri="{BB962C8B-B14F-4D97-AF65-F5344CB8AC3E}">
        <p14:creationId xmlns:p14="http://schemas.microsoft.com/office/powerpoint/2010/main" val="32099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1DDB3E-568F-8B7D-5A38-18991D17A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5C530B-5AC8-98B6-BB73-017B4A66CC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CBBF6C-9C82-D287-2CB4-8AB9451112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32E2FC-66FA-4B87-AB50-B8E031A5FB6F}" type="datetimeFigureOut">
              <a:rPr lang="en-US" smtClean="0"/>
              <a:t>10/2/2026</a:t>
            </a:fld>
            <a:endParaRPr lang="en-US"/>
          </a:p>
        </p:txBody>
      </p:sp>
      <p:sp>
        <p:nvSpPr>
          <p:cNvPr id="5" name="Footer Placeholder 4">
            <a:extLst>
              <a:ext uri="{FF2B5EF4-FFF2-40B4-BE49-F238E27FC236}">
                <a16:creationId xmlns:a16="http://schemas.microsoft.com/office/drawing/2014/main" id="{F3A39EDA-CFA7-1FA5-5162-C246956925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C30ECA-0131-5BD6-4C8E-D7FBEA6604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6DE829-3846-4D54-BA99-FB9789D26257}" type="slidenum">
              <a:rPr lang="en-US" smtClean="0"/>
              <a:t>‹#›</a:t>
            </a:fld>
            <a:endParaRPr lang="en-US"/>
          </a:p>
        </p:txBody>
      </p:sp>
    </p:spTree>
    <p:extLst>
      <p:ext uri="{BB962C8B-B14F-4D97-AF65-F5344CB8AC3E}">
        <p14:creationId xmlns:p14="http://schemas.microsoft.com/office/powerpoint/2010/main" val="795529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B73C-7EA2-D72E-6B0F-383A2954AAD4}"/>
              </a:ext>
            </a:extLst>
          </p:cNvPr>
          <p:cNvSpPr>
            <a:spLocks noGrp="1"/>
          </p:cNvSpPr>
          <p:nvPr>
            <p:ph type="title"/>
          </p:nvPr>
        </p:nvSpPr>
        <p:spPr>
          <a:xfrm>
            <a:off x="560646" y="-151733"/>
            <a:ext cx="11444177" cy="1325563"/>
          </a:xfrm>
        </p:spPr>
        <p:txBody>
          <a:bodyPr/>
          <a:lstStyle/>
          <a:p>
            <a:pPr algn="ctr"/>
            <a:r>
              <a:rPr lang="en-US" dirty="0"/>
              <a:t>Service Commitments</a:t>
            </a:r>
          </a:p>
        </p:txBody>
      </p:sp>
      <p:sp>
        <p:nvSpPr>
          <p:cNvPr id="3" name="Content Placeholder 2">
            <a:extLst>
              <a:ext uri="{FF2B5EF4-FFF2-40B4-BE49-F238E27FC236}">
                <a16:creationId xmlns:a16="http://schemas.microsoft.com/office/drawing/2014/main" id="{DC2DB233-430D-E3C4-4CDE-F5802A8F315B}"/>
              </a:ext>
            </a:extLst>
          </p:cNvPr>
          <p:cNvSpPr>
            <a:spLocks noGrp="1"/>
          </p:cNvSpPr>
          <p:nvPr>
            <p:ph idx="1"/>
          </p:nvPr>
        </p:nvSpPr>
        <p:spPr>
          <a:xfrm>
            <a:off x="50543" y="1135191"/>
            <a:ext cx="8242964" cy="5299947"/>
          </a:xfrm>
        </p:spPr>
        <p:txBody>
          <a:bodyPr>
            <a:normAutofit fontScale="92500" lnSpcReduction="10000"/>
          </a:bodyPr>
          <a:lstStyle/>
          <a:p>
            <a:pPr algn="l"/>
            <a:r>
              <a:rPr lang="en-US" b="0" i="0" dirty="0">
                <a:solidFill>
                  <a:srgbClr val="0D0D0D"/>
                </a:solidFill>
                <a:effectLst/>
                <a:highlight>
                  <a:srgbClr val="FFFFFF"/>
                </a:highlight>
                <a:latin typeface="Söhne"/>
              </a:rPr>
              <a:t>Prior session:  System!</a:t>
            </a:r>
          </a:p>
          <a:p>
            <a:r>
              <a:rPr lang="en-US" dirty="0"/>
              <a:t>The evaluation of a service organization's system of internal controls using the trust services criteria (SOC 2) is to assess whether the controls in place effectively support the achievement of the organization's business goals.</a:t>
            </a:r>
            <a:endParaRPr lang="en-US" b="0" i="0" dirty="0">
              <a:solidFill>
                <a:srgbClr val="0D0D0D"/>
              </a:solidFill>
              <a:effectLst/>
              <a:highlight>
                <a:srgbClr val="FFFFFF"/>
              </a:highlight>
              <a:latin typeface="Söhne"/>
            </a:endParaRPr>
          </a:p>
          <a:p>
            <a:pPr algn="l"/>
            <a:r>
              <a:rPr lang="en-US" b="0" i="0" dirty="0">
                <a:solidFill>
                  <a:srgbClr val="0D0D0D"/>
                </a:solidFill>
                <a:effectLst/>
                <a:highlight>
                  <a:srgbClr val="FFFFFF"/>
                </a:highlight>
                <a:latin typeface="Söhne"/>
              </a:rPr>
              <a:t>These goals typically involve meeting </a:t>
            </a:r>
            <a:r>
              <a:rPr lang="en-US" b="0" i="0" dirty="0">
                <a:solidFill>
                  <a:srgbClr val="0D0D0D"/>
                </a:solidFill>
                <a:effectLst/>
                <a:highlight>
                  <a:srgbClr val="FFFF00"/>
                </a:highlight>
                <a:latin typeface="Söhne"/>
              </a:rPr>
              <a:t>service commitments </a:t>
            </a:r>
            <a:r>
              <a:rPr lang="en-US" b="0" i="0" dirty="0">
                <a:solidFill>
                  <a:srgbClr val="0D0D0D"/>
                </a:solidFill>
                <a:effectLst/>
                <a:highlight>
                  <a:srgbClr val="FFFFFF"/>
                </a:highlight>
                <a:latin typeface="Söhne"/>
              </a:rPr>
              <a:t>to clients regarding the systems that deliver the services, as well as the necessary </a:t>
            </a:r>
            <a:r>
              <a:rPr lang="en-US" b="0" i="0" dirty="0">
                <a:solidFill>
                  <a:srgbClr val="0D0D0D"/>
                </a:solidFill>
                <a:effectLst/>
                <a:highlight>
                  <a:srgbClr val="FFFF00"/>
                </a:highlight>
                <a:latin typeface="Söhne"/>
              </a:rPr>
              <a:t>system requirements </a:t>
            </a:r>
            <a:r>
              <a:rPr lang="en-US" b="0" i="0" dirty="0">
                <a:solidFill>
                  <a:srgbClr val="0D0D0D"/>
                </a:solidFill>
                <a:effectLst/>
                <a:highlight>
                  <a:srgbClr val="FFFFFF"/>
                </a:highlight>
                <a:latin typeface="Söhne"/>
              </a:rPr>
              <a:t>to fulfill those commitments.</a:t>
            </a:r>
          </a:p>
          <a:p>
            <a:r>
              <a:rPr lang="en-US" b="1" dirty="0"/>
              <a:t>Service Commitments</a:t>
            </a:r>
            <a:r>
              <a:rPr lang="en-US" dirty="0"/>
              <a:t>: These are the promises or guarantees that a service organization makes to its clients regarding the performance and reliability of the services provided.</a:t>
            </a:r>
            <a:endParaRPr lang="en-US" b="0" i="0" dirty="0">
              <a:solidFill>
                <a:srgbClr val="0D0D0D"/>
              </a:solidFill>
              <a:effectLst/>
              <a:highlight>
                <a:srgbClr val="FFFFFF"/>
              </a:highlight>
              <a:latin typeface="Söhne"/>
            </a:endParaRPr>
          </a:p>
          <a:p>
            <a:pPr marL="0" indent="0" algn="l">
              <a:buNone/>
            </a:pPr>
            <a:endParaRPr lang="en-US" b="0" i="0" dirty="0">
              <a:solidFill>
                <a:srgbClr val="0D0D0D"/>
              </a:solidFill>
              <a:effectLst/>
              <a:highlight>
                <a:srgbClr val="FFFFFF"/>
              </a:highlight>
              <a:latin typeface="Söhne"/>
            </a:endParaRPr>
          </a:p>
        </p:txBody>
      </p:sp>
      <p:pic>
        <p:nvPicPr>
          <p:cNvPr id="5" name="Picture 4">
            <a:extLst>
              <a:ext uri="{FF2B5EF4-FFF2-40B4-BE49-F238E27FC236}">
                <a16:creationId xmlns:a16="http://schemas.microsoft.com/office/drawing/2014/main" id="{95700B09-A6B5-F499-8B21-2AD4A943DEB1}"/>
              </a:ext>
            </a:extLst>
          </p:cNvPr>
          <p:cNvPicPr>
            <a:picLocks noChangeAspect="1"/>
          </p:cNvPicPr>
          <p:nvPr/>
        </p:nvPicPr>
        <p:blipFill>
          <a:blip r:embed="rId2"/>
          <a:stretch>
            <a:fillRect/>
          </a:stretch>
        </p:blipFill>
        <p:spPr>
          <a:xfrm>
            <a:off x="8449153" y="787237"/>
            <a:ext cx="3742847" cy="5006052"/>
          </a:xfrm>
          <a:prstGeom prst="rect">
            <a:avLst/>
          </a:prstGeom>
        </p:spPr>
      </p:pic>
      <p:sp>
        <p:nvSpPr>
          <p:cNvPr id="6" name="TextBox 23">
            <a:extLst>
              <a:ext uri="{FF2B5EF4-FFF2-40B4-BE49-F238E27FC236}">
                <a16:creationId xmlns:a16="http://schemas.microsoft.com/office/drawing/2014/main" id="{987B3C23-65D6-A13B-77A1-C4444240514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07108A63-9499-4C7B-BCB3-F47137A13A8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3085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6A544-8020-DB04-8620-45CDBBB94D29}"/>
              </a:ext>
            </a:extLst>
          </p:cNvPr>
          <p:cNvSpPr>
            <a:spLocks noGrp="1"/>
          </p:cNvSpPr>
          <p:nvPr>
            <p:ph type="title"/>
          </p:nvPr>
        </p:nvSpPr>
        <p:spPr>
          <a:xfrm>
            <a:off x="774405" y="-102707"/>
            <a:ext cx="10515600" cy="1325563"/>
          </a:xfrm>
        </p:spPr>
        <p:txBody>
          <a:bodyPr/>
          <a:lstStyle/>
          <a:p>
            <a:pPr algn="ctr"/>
            <a:r>
              <a:rPr lang="en-US" b="0" i="0" dirty="0">
                <a:solidFill>
                  <a:srgbClr val="0D0D0D"/>
                </a:solidFill>
                <a:effectLst/>
                <a:highlight>
                  <a:srgbClr val="FFFFFF"/>
                </a:highlight>
                <a:latin typeface="Söhne"/>
              </a:rPr>
              <a:t>Service Commitments</a:t>
            </a:r>
            <a:endParaRPr lang="en-US" dirty="0"/>
          </a:p>
        </p:txBody>
      </p:sp>
      <p:sp>
        <p:nvSpPr>
          <p:cNvPr id="3" name="Content Placeholder 2">
            <a:extLst>
              <a:ext uri="{FF2B5EF4-FFF2-40B4-BE49-F238E27FC236}">
                <a16:creationId xmlns:a16="http://schemas.microsoft.com/office/drawing/2014/main" id="{31A97A0F-D4DF-8F7B-FD1F-0668ACFD1487}"/>
              </a:ext>
            </a:extLst>
          </p:cNvPr>
          <p:cNvSpPr>
            <a:spLocks noGrp="1"/>
          </p:cNvSpPr>
          <p:nvPr>
            <p:ph idx="1"/>
          </p:nvPr>
        </p:nvSpPr>
        <p:spPr>
          <a:xfrm>
            <a:off x="200246" y="990969"/>
            <a:ext cx="8797883" cy="5431096"/>
          </a:xfrm>
        </p:spPr>
        <p:txBody>
          <a:bodyPr>
            <a:normAutofit fontScale="92500" lnSpcReduction="10000"/>
          </a:bodyPr>
          <a:lstStyle/>
          <a:p>
            <a:pPr algn="l"/>
            <a:r>
              <a:rPr lang="en-US" b="0" i="0" dirty="0">
                <a:solidFill>
                  <a:srgbClr val="0D0D0D"/>
                </a:solidFill>
                <a:effectLst/>
                <a:highlight>
                  <a:srgbClr val="FFFFFF"/>
                </a:highlight>
                <a:latin typeface="Söhne"/>
              </a:rPr>
              <a:t>Service commitments are essential in defining the expectations and standards for the services an organization provides. </a:t>
            </a:r>
          </a:p>
          <a:p>
            <a:pPr algn="l"/>
            <a:r>
              <a:rPr lang="en-US" b="0" i="0" dirty="0">
                <a:solidFill>
                  <a:srgbClr val="0D0D0D"/>
                </a:solidFill>
                <a:effectLst/>
                <a:highlight>
                  <a:srgbClr val="FFFFFF"/>
                </a:highlight>
                <a:latin typeface="Söhne"/>
              </a:rPr>
              <a:t>Service commitments could be relevant across different sectors and systems:</a:t>
            </a:r>
          </a:p>
          <a:p>
            <a:pPr algn="l">
              <a:buFont typeface="+mj-lt"/>
              <a:buAutoNum type="arabicPeriod"/>
            </a:pPr>
            <a:r>
              <a:rPr lang="en-US" b="1" i="0" dirty="0">
                <a:solidFill>
                  <a:srgbClr val="0D0D0D"/>
                </a:solidFill>
                <a:effectLst/>
                <a:highlight>
                  <a:srgbClr val="FFFFFF"/>
                </a:highlight>
                <a:latin typeface="Söhne"/>
              </a:rPr>
              <a:t>Data Backup and Recovery Protocols:</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Commitment to perform regular data backups to prevent data loss.</a:t>
            </a:r>
          </a:p>
          <a:p>
            <a:pPr marL="742950" lvl="1" indent="-285750" algn="l">
              <a:buFont typeface="+mj-lt"/>
              <a:buAutoNum type="arabicPeriod"/>
            </a:pPr>
            <a:r>
              <a:rPr lang="en-US" b="0" i="0" dirty="0">
                <a:solidFill>
                  <a:srgbClr val="0D0D0D"/>
                </a:solidFill>
                <a:effectLst/>
                <a:highlight>
                  <a:srgbClr val="FFFFFF"/>
                </a:highlight>
                <a:latin typeface="Söhne"/>
              </a:rPr>
              <a:t>Clear guidelines on the frequency of backups, the types of data backed up, and the procedures for data recovery in the event of data corruption or loss.</a:t>
            </a:r>
          </a:p>
          <a:p>
            <a:pPr algn="l">
              <a:buFont typeface="+mj-lt"/>
              <a:buAutoNum type="arabicPeriod"/>
            </a:pPr>
            <a:r>
              <a:rPr lang="en-US" b="1" i="0" dirty="0">
                <a:solidFill>
                  <a:srgbClr val="0D0D0D"/>
                </a:solidFill>
                <a:effectLst/>
                <a:highlight>
                  <a:srgbClr val="FFFFFF"/>
                </a:highlight>
                <a:latin typeface="Söhne"/>
              </a:rPr>
              <a:t>Service Level Agreements (SLAs):</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Defined performance metrics such as uptime guarantees (e.g., 99.9% availability) and response times for customer service inquiries.</a:t>
            </a:r>
          </a:p>
          <a:p>
            <a:pPr marL="742950" lvl="1" indent="-285750" algn="l">
              <a:buFont typeface="+mj-lt"/>
              <a:buAutoNum type="arabicPeriod"/>
            </a:pPr>
            <a:r>
              <a:rPr lang="en-US" b="0" i="0" dirty="0">
                <a:solidFill>
                  <a:srgbClr val="0D0D0D"/>
                </a:solidFill>
                <a:effectLst/>
                <a:highlight>
                  <a:srgbClr val="FFFFFF"/>
                </a:highlight>
                <a:latin typeface="Söhne"/>
              </a:rPr>
              <a:t>Penalties for failing to meet these metrics, providing accountability and reassurance to clients.</a:t>
            </a:r>
          </a:p>
          <a:p>
            <a:endParaRPr lang="en-US" dirty="0"/>
          </a:p>
        </p:txBody>
      </p:sp>
      <p:pic>
        <p:nvPicPr>
          <p:cNvPr id="5" name="Picture 4">
            <a:extLst>
              <a:ext uri="{FF2B5EF4-FFF2-40B4-BE49-F238E27FC236}">
                <a16:creationId xmlns:a16="http://schemas.microsoft.com/office/drawing/2014/main" id="{1DE502D2-058F-F813-3D6D-7B324ABECA52}"/>
              </a:ext>
            </a:extLst>
          </p:cNvPr>
          <p:cNvPicPr>
            <a:picLocks noChangeAspect="1"/>
          </p:cNvPicPr>
          <p:nvPr/>
        </p:nvPicPr>
        <p:blipFill>
          <a:blip r:embed="rId2"/>
          <a:stretch>
            <a:fillRect/>
          </a:stretch>
        </p:blipFill>
        <p:spPr>
          <a:xfrm>
            <a:off x="9030469" y="3374247"/>
            <a:ext cx="2069035" cy="2723116"/>
          </a:xfrm>
          <a:prstGeom prst="rect">
            <a:avLst/>
          </a:prstGeom>
        </p:spPr>
      </p:pic>
      <p:pic>
        <p:nvPicPr>
          <p:cNvPr id="7" name="Picture 6">
            <a:extLst>
              <a:ext uri="{FF2B5EF4-FFF2-40B4-BE49-F238E27FC236}">
                <a16:creationId xmlns:a16="http://schemas.microsoft.com/office/drawing/2014/main" id="{103C6D87-D0B2-7187-821D-357E94D248BF}"/>
              </a:ext>
            </a:extLst>
          </p:cNvPr>
          <p:cNvPicPr>
            <a:picLocks noChangeAspect="1"/>
          </p:cNvPicPr>
          <p:nvPr/>
        </p:nvPicPr>
        <p:blipFill>
          <a:blip r:embed="rId3"/>
          <a:stretch>
            <a:fillRect/>
          </a:stretch>
        </p:blipFill>
        <p:spPr>
          <a:xfrm>
            <a:off x="8998130" y="990969"/>
            <a:ext cx="2133715" cy="2219925"/>
          </a:xfrm>
          <a:prstGeom prst="rect">
            <a:avLst/>
          </a:prstGeom>
        </p:spPr>
      </p:pic>
      <p:sp>
        <p:nvSpPr>
          <p:cNvPr id="8" name="TextBox 23">
            <a:extLst>
              <a:ext uri="{FF2B5EF4-FFF2-40B4-BE49-F238E27FC236}">
                <a16:creationId xmlns:a16="http://schemas.microsoft.com/office/drawing/2014/main" id="{718980AF-03F7-256C-B3A4-772CD3D1EF9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9F3D375E-6E37-9FE5-FACD-B124F345C5F5}"/>
              </a:ext>
            </a:extLst>
          </p:cNvPr>
          <p:cNvPicPr>
            <a:picLocks noChangeAspect="1"/>
          </p:cNvPicPr>
          <p:nvPr/>
        </p:nvPicPr>
        <p:blipFill>
          <a:blip r:embed="rId4"/>
          <a:stretch>
            <a:fillRect/>
          </a:stretch>
        </p:blipFill>
        <p:spPr>
          <a:xfrm>
            <a:off x="0" y="6345666"/>
            <a:ext cx="2998817" cy="482040"/>
          </a:xfrm>
          <a:prstGeom prst="rect">
            <a:avLst/>
          </a:prstGeom>
        </p:spPr>
      </p:pic>
    </p:spTree>
    <p:extLst>
      <p:ext uri="{BB962C8B-B14F-4D97-AF65-F5344CB8AC3E}">
        <p14:creationId xmlns:p14="http://schemas.microsoft.com/office/powerpoint/2010/main" val="160135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86D81-AED2-4259-24D2-25BBBE751063}"/>
              </a:ext>
            </a:extLst>
          </p:cNvPr>
          <p:cNvSpPr>
            <a:spLocks noGrp="1"/>
          </p:cNvSpPr>
          <p:nvPr>
            <p:ph type="title"/>
          </p:nvPr>
        </p:nvSpPr>
        <p:spPr>
          <a:xfrm>
            <a:off x="901995" y="-267070"/>
            <a:ext cx="10515600" cy="1325563"/>
          </a:xfrm>
        </p:spPr>
        <p:txBody>
          <a:bodyPr/>
          <a:lstStyle/>
          <a:p>
            <a:pPr algn="ctr"/>
            <a:r>
              <a:rPr lang="en-US" b="0" i="0" dirty="0">
                <a:solidFill>
                  <a:srgbClr val="0D0D0D"/>
                </a:solidFill>
                <a:effectLst/>
                <a:highlight>
                  <a:srgbClr val="FFFFFF"/>
                </a:highlight>
                <a:latin typeface="Söhne"/>
              </a:rPr>
              <a:t>Service Commitments</a:t>
            </a:r>
            <a:endParaRPr lang="en-US" dirty="0"/>
          </a:p>
        </p:txBody>
      </p:sp>
      <p:sp>
        <p:nvSpPr>
          <p:cNvPr id="3" name="Content Placeholder 2">
            <a:extLst>
              <a:ext uri="{FF2B5EF4-FFF2-40B4-BE49-F238E27FC236}">
                <a16:creationId xmlns:a16="http://schemas.microsoft.com/office/drawing/2014/main" id="{40E1E36A-16E6-DCA2-30FE-18BCD5DF43F4}"/>
              </a:ext>
            </a:extLst>
          </p:cNvPr>
          <p:cNvSpPr>
            <a:spLocks noGrp="1"/>
          </p:cNvSpPr>
          <p:nvPr>
            <p:ph idx="1"/>
          </p:nvPr>
        </p:nvSpPr>
        <p:spPr>
          <a:xfrm>
            <a:off x="163033" y="927174"/>
            <a:ext cx="9425094" cy="5319454"/>
          </a:xfrm>
        </p:spPr>
        <p:txBody>
          <a:bodyPr>
            <a:normAutofit/>
          </a:bodyPr>
          <a:lstStyle/>
          <a:p>
            <a:pPr marL="0" indent="0" algn="l">
              <a:buNone/>
            </a:pPr>
            <a:r>
              <a:rPr lang="en-US" b="1" i="0" dirty="0">
                <a:solidFill>
                  <a:srgbClr val="0D0D0D"/>
                </a:solidFill>
                <a:effectLst/>
                <a:highlight>
                  <a:srgbClr val="FFFFFF"/>
                </a:highlight>
                <a:latin typeface="Söhne"/>
              </a:rPr>
              <a:t>3. Quality Assurance Standards:</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Standards for testing and validation of software or system components to ensure they meet quality requirements before deployment.</a:t>
            </a:r>
          </a:p>
          <a:p>
            <a:pPr marL="742950" lvl="1" indent="-285750" algn="l">
              <a:buFont typeface="+mj-lt"/>
              <a:buAutoNum type="arabicPeriod"/>
            </a:pPr>
            <a:r>
              <a:rPr lang="en-US" b="0" i="0" dirty="0">
                <a:solidFill>
                  <a:srgbClr val="0D0D0D"/>
                </a:solidFill>
                <a:effectLst/>
                <a:highlight>
                  <a:srgbClr val="FFFFFF"/>
                </a:highlight>
                <a:latin typeface="Söhne"/>
              </a:rPr>
              <a:t>Commitments to continuous improvement and regular updates to maintain and enhance system quality.</a:t>
            </a:r>
          </a:p>
          <a:p>
            <a:pPr marL="0" indent="0" algn="l">
              <a:buNone/>
            </a:pPr>
            <a:r>
              <a:rPr lang="en-US" b="1" i="0" dirty="0">
                <a:solidFill>
                  <a:srgbClr val="0D0D0D"/>
                </a:solidFill>
                <a:effectLst/>
                <a:highlight>
                  <a:srgbClr val="FFFFFF"/>
                </a:highlight>
                <a:latin typeface="Söhne"/>
              </a:rPr>
              <a:t>4. User Access Controls:</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Specific policies regarding who can access certain levels of the system or data, including role-based access controls.</a:t>
            </a:r>
          </a:p>
          <a:p>
            <a:pPr marL="742950" lvl="1" indent="-285750" algn="l">
              <a:buFont typeface="+mj-lt"/>
              <a:buAutoNum type="arabicPeriod"/>
            </a:pPr>
            <a:r>
              <a:rPr lang="en-US" b="0" i="0" dirty="0">
                <a:solidFill>
                  <a:srgbClr val="0D0D0D"/>
                </a:solidFill>
                <a:effectLst/>
                <a:highlight>
                  <a:srgbClr val="FFFFFF"/>
                </a:highlight>
                <a:latin typeface="Söhne"/>
              </a:rPr>
              <a:t>Procedures for reviewing and updating access permissions to ensure they remain appropriate as roles or business needs change.</a:t>
            </a:r>
          </a:p>
          <a:p>
            <a:endParaRPr lang="en-US" dirty="0"/>
          </a:p>
        </p:txBody>
      </p:sp>
      <p:pic>
        <p:nvPicPr>
          <p:cNvPr id="5" name="Picture 4">
            <a:extLst>
              <a:ext uri="{FF2B5EF4-FFF2-40B4-BE49-F238E27FC236}">
                <a16:creationId xmlns:a16="http://schemas.microsoft.com/office/drawing/2014/main" id="{FF9C57B3-EB6F-382E-C47C-14E592064AC6}"/>
              </a:ext>
            </a:extLst>
          </p:cNvPr>
          <p:cNvPicPr>
            <a:picLocks noChangeAspect="1"/>
          </p:cNvPicPr>
          <p:nvPr/>
        </p:nvPicPr>
        <p:blipFill>
          <a:blip r:embed="rId2"/>
          <a:stretch>
            <a:fillRect/>
          </a:stretch>
        </p:blipFill>
        <p:spPr>
          <a:xfrm>
            <a:off x="9549473" y="927174"/>
            <a:ext cx="2213681" cy="2192598"/>
          </a:xfrm>
          <a:prstGeom prst="rect">
            <a:avLst/>
          </a:prstGeom>
        </p:spPr>
      </p:pic>
      <p:pic>
        <p:nvPicPr>
          <p:cNvPr id="7" name="Picture 6">
            <a:extLst>
              <a:ext uri="{FF2B5EF4-FFF2-40B4-BE49-F238E27FC236}">
                <a16:creationId xmlns:a16="http://schemas.microsoft.com/office/drawing/2014/main" id="{AC094FC7-124E-A688-DA77-2DF988ED7FE2}"/>
              </a:ext>
            </a:extLst>
          </p:cNvPr>
          <p:cNvPicPr>
            <a:picLocks noChangeAspect="1"/>
          </p:cNvPicPr>
          <p:nvPr/>
        </p:nvPicPr>
        <p:blipFill>
          <a:blip r:embed="rId3"/>
          <a:stretch>
            <a:fillRect/>
          </a:stretch>
        </p:blipFill>
        <p:spPr>
          <a:xfrm>
            <a:off x="9588127" y="3474555"/>
            <a:ext cx="2340820" cy="2238153"/>
          </a:xfrm>
          <a:prstGeom prst="rect">
            <a:avLst/>
          </a:prstGeom>
        </p:spPr>
      </p:pic>
      <p:sp>
        <p:nvSpPr>
          <p:cNvPr id="8" name="TextBox 23">
            <a:extLst>
              <a:ext uri="{FF2B5EF4-FFF2-40B4-BE49-F238E27FC236}">
                <a16:creationId xmlns:a16="http://schemas.microsoft.com/office/drawing/2014/main" id="{E72CF0D2-51B0-CFDC-BF59-3A1D879FD3E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E3DBB0CA-2E19-4697-43BB-A250A35C92EE}"/>
              </a:ext>
            </a:extLst>
          </p:cNvPr>
          <p:cNvPicPr>
            <a:picLocks noChangeAspect="1"/>
          </p:cNvPicPr>
          <p:nvPr/>
        </p:nvPicPr>
        <p:blipFill>
          <a:blip r:embed="rId4"/>
          <a:stretch>
            <a:fillRect/>
          </a:stretch>
        </p:blipFill>
        <p:spPr>
          <a:xfrm>
            <a:off x="0" y="6345666"/>
            <a:ext cx="2998817" cy="482040"/>
          </a:xfrm>
          <a:prstGeom prst="rect">
            <a:avLst/>
          </a:prstGeom>
        </p:spPr>
      </p:pic>
    </p:spTree>
    <p:extLst>
      <p:ext uri="{BB962C8B-B14F-4D97-AF65-F5344CB8AC3E}">
        <p14:creationId xmlns:p14="http://schemas.microsoft.com/office/powerpoint/2010/main" val="53362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8A744-2EC4-314E-60FB-E14E12C65C26}"/>
              </a:ext>
            </a:extLst>
          </p:cNvPr>
          <p:cNvSpPr>
            <a:spLocks noGrp="1"/>
          </p:cNvSpPr>
          <p:nvPr>
            <p:ph type="title"/>
          </p:nvPr>
        </p:nvSpPr>
        <p:spPr>
          <a:xfrm>
            <a:off x="731876" y="-239233"/>
            <a:ext cx="10515600" cy="1325563"/>
          </a:xfrm>
        </p:spPr>
        <p:txBody>
          <a:bodyPr/>
          <a:lstStyle/>
          <a:p>
            <a:pPr algn="ctr"/>
            <a:r>
              <a:rPr lang="en-US" b="0" i="0" dirty="0">
                <a:solidFill>
                  <a:srgbClr val="0D0D0D"/>
                </a:solidFill>
                <a:effectLst/>
                <a:highlight>
                  <a:srgbClr val="FFFFFF"/>
                </a:highlight>
                <a:latin typeface="Söhne"/>
              </a:rPr>
              <a:t>Service Commitments</a:t>
            </a:r>
            <a:endParaRPr lang="en-US" dirty="0"/>
          </a:p>
        </p:txBody>
      </p:sp>
      <p:sp>
        <p:nvSpPr>
          <p:cNvPr id="3" name="Content Placeholder 2">
            <a:extLst>
              <a:ext uri="{FF2B5EF4-FFF2-40B4-BE49-F238E27FC236}">
                <a16:creationId xmlns:a16="http://schemas.microsoft.com/office/drawing/2014/main" id="{A9546B4F-0024-BA45-0407-BE72D02C0EA9}"/>
              </a:ext>
            </a:extLst>
          </p:cNvPr>
          <p:cNvSpPr>
            <a:spLocks noGrp="1"/>
          </p:cNvSpPr>
          <p:nvPr>
            <p:ph idx="1"/>
          </p:nvPr>
        </p:nvSpPr>
        <p:spPr>
          <a:xfrm>
            <a:off x="178980" y="818706"/>
            <a:ext cx="8194160" cy="5076493"/>
          </a:xfrm>
        </p:spPr>
        <p:txBody>
          <a:bodyPr>
            <a:normAutofit fontScale="85000" lnSpcReduction="10000"/>
          </a:bodyPr>
          <a:lstStyle/>
          <a:p>
            <a:pPr marL="0" indent="0" algn="l">
              <a:buNone/>
            </a:pPr>
            <a:r>
              <a:rPr lang="en-US" b="1" i="0" dirty="0">
                <a:solidFill>
                  <a:srgbClr val="0D0D0D"/>
                </a:solidFill>
                <a:effectLst/>
                <a:highlight>
                  <a:srgbClr val="FFFFFF"/>
                </a:highlight>
                <a:latin typeface="Söhne"/>
              </a:rPr>
              <a:t>5. Incident Response and Management:</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Commitments to address and resolve system failures or security breaches within a stipulated timeframe.</a:t>
            </a:r>
          </a:p>
          <a:p>
            <a:pPr marL="742950" lvl="1" indent="-285750" algn="l">
              <a:buFont typeface="+mj-lt"/>
              <a:buAutoNum type="arabicPeriod"/>
            </a:pPr>
            <a:r>
              <a:rPr lang="en-US" b="0" i="0" dirty="0">
                <a:solidFill>
                  <a:srgbClr val="0D0D0D"/>
                </a:solidFill>
                <a:effectLst/>
                <a:highlight>
                  <a:srgbClr val="FFFFFF"/>
                </a:highlight>
                <a:latin typeface="Söhne"/>
              </a:rPr>
              <a:t>Protocols for notifying affected customers and stakeholders in the event of a security breach, including steps taken to mitigate damages.</a:t>
            </a:r>
          </a:p>
          <a:p>
            <a:pPr marL="0" indent="0" algn="l">
              <a:buNone/>
            </a:pPr>
            <a:r>
              <a:rPr lang="en-US" b="1" i="0" dirty="0">
                <a:solidFill>
                  <a:srgbClr val="0D0D0D"/>
                </a:solidFill>
                <a:effectLst/>
                <a:highlight>
                  <a:srgbClr val="FFFFFF"/>
                </a:highlight>
                <a:latin typeface="Söhne"/>
              </a:rPr>
              <a:t>6. Compliance with Regulatory Requirements:</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Assurances that all system operations comply with applicable laws and regulations, such as GDPR for data protection or HIPAA for healthcare information.</a:t>
            </a:r>
          </a:p>
          <a:p>
            <a:pPr marL="742950" lvl="1" indent="-285750" algn="l">
              <a:buFont typeface="+mj-lt"/>
              <a:buAutoNum type="arabicPeriod"/>
            </a:pPr>
            <a:r>
              <a:rPr lang="en-US" b="0" i="0" dirty="0">
                <a:solidFill>
                  <a:srgbClr val="0D0D0D"/>
                </a:solidFill>
                <a:effectLst/>
                <a:highlight>
                  <a:srgbClr val="FFFFFF"/>
                </a:highlight>
                <a:latin typeface="Söhne"/>
              </a:rPr>
              <a:t>Regular audits and updates to systems and procedures to maintain compliance as regulations change.</a:t>
            </a:r>
          </a:p>
          <a:p>
            <a:pPr marL="0" indent="0" algn="l">
              <a:buNone/>
            </a:pPr>
            <a:r>
              <a:rPr lang="en-US" b="1" i="0" dirty="0">
                <a:solidFill>
                  <a:srgbClr val="0D0D0D"/>
                </a:solidFill>
                <a:effectLst/>
                <a:highlight>
                  <a:srgbClr val="FFFFFF"/>
                </a:highlight>
                <a:latin typeface="Söhne"/>
              </a:rPr>
              <a:t>7. Sustainability and Environmental Impact:</a:t>
            </a:r>
            <a:endParaRPr lang="en-US" b="0" i="0" dirty="0">
              <a:solidFill>
                <a:srgbClr val="0D0D0D"/>
              </a:solidFill>
              <a:effectLst/>
              <a:highlight>
                <a:srgbClr val="FFFFFF"/>
              </a:highlight>
              <a:latin typeface="Söhne"/>
            </a:endParaRPr>
          </a:p>
          <a:p>
            <a:pPr marL="742950" lvl="1" indent="-285750" algn="l">
              <a:buFont typeface="+mj-lt"/>
              <a:buAutoNum type="arabicPeriod"/>
            </a:pPr>
            <a:r>
              <a:rPr lang="en-US" b="0" i="0" dirty="0">
                <a:solidFill>
                  <a:srgbClr val="0D0D0D"/>
                </a:solidFill>
                <a:effectLst/>
                <a:highlight>
                  <a:srgbClr val="FFFFFF"/>
                </a:highlight>
                <a:latin typeface="Söhne"/>
              </a:rPr>
              <a:t>Commitments to minimize the environmental impact of operations, such as using energy-efficient data centers or offsetting carbon emissions.</a:t>
            </a:r>
          </a:p>
          <a:p>
            <a:pPr marL="742950" lvl="1" indent="-285750" algn="l">
              <a:buFont typeface="+mj-lt"/>
              <a:buAutoNum type="arabicPeriod"/>
            </a:pPr>
            <a:r>
              <a:rPr lang="en-US" b="0" i="0" dirty="0">
                <a:solidFill>
                  <a:srgbClr val="0D0D0D"/>
                </a:solidFill>
                <a:effectLst/>
                <a:highlight>
                  <a:srgbClr val="FFFFFF"/>
                </a:highlight>
                <a:latin typeface="Söhne"/>
              </a:rPr>
              <a:t>Policies for sustainable sourcing and waste management in physical operations.</a:t>
            </a:r>
          </a:p>
          <a:p>
            <a:endParaRPr lang="en-US" dirty="0"/>
          </a:p>
        </p:txBody>
      </p:sp>
      <p:pic>
        <p:nvPicPr>
          <p:cNvPr id="5" name="Picture 4">
            <a:extLst>
              <a:ext uri="{FF2B5EF4-FFF2-40B4-BE49-F238E27FC236}">
                <a16:creationId xmlns:a16="http://schemas.microsoft.com/office/drawing/2014/main" id="{729DD971-6164-B7B7-C2A6-FFF324166EB9}"/>
              </a:ext>
            </a:extLst>
          </p:cNvPr>
          <p:cNvPicPr>
            <a:picLocks noChangeAspect="1"/>
          </p:cNvPicPr>
          <p:nvPr/>
        </p:nvPicPr>
        <p:blipFill>
          <a:blip r:embed="rId2"/>
          <a:stretch>
            <a:fillRect/>
          </a:stretch>
        </p:blipFill>
        <p:spPr>
          <a:xfrm>
            <a:off x="9087620" y="641826"/>
            <a:ext cx="2432755" cy="2432755"/>
          </a:xfrm>
          <a:prstGeom prst="rect">
            <a:avLst/>
          </a:prstGeom>
        </p:spPr>
      </p:pic>
      <p:pic>
        <p:nvPicPr>
          <p:cNvPr id="7" name="Picture 6">
            <a:extLst>
              <a:ext uri="{FF2B5EF4-FFF2-40B4-BE49-F238E27FC236}">
                <a16:creationId xmlns:a16="http://schemas.microsoft.com/office/drawing/2014/main" id="{A9F8509A-0BB2-51D8-C59C-A82903BEE478}"/>
              </a:ext>
            </a:extLst>
          </p:cNvPr>
          <p:cNvPicPr>
            <a:picLocks noChangeAspect="1"/>
          </p:cNvPicPr>
          <p:nvPr/>
        </p:nvPicPr>
        <p:blipFill>
          <a:blip r:embed="rId3"/>
          <a:stretch>
            <a:fillRect/>
          </a:stretch>
        </p:blipFill>
        <p:spPr>
          <a:xfrm>
            <a:off x="9055775" y="3005347"/>
            <a:ext cx="2496443" cy="2829301"/>
          </a:xfrm>
          <a:prstGeom prst="rect">
            <a:avLst/>
          </a:prstGeom>
        </p:spPr>
      </p:pic>
      <p:sp>
        <p:nvSpPr>
          <p:cNvPr id="8" name="TextBox 23">
            <a:extLst>
              <a:ext uri="{FF2B5EF4-FFF2-40B4-BE49-F238E27FC236}">
                <a16:creationId xmlns:a16="http://schemas.microsoft.com/office/drawing/2014/main" id="{27BCE4B1-5C87-32DC-2551-31F40593F58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7B85E9F3-2E70-C370-2BC1-994DA6632ABF}"/>
              </a:ext>
            </a:extLst>
          </p:cNvPr>
          <p:cNvPicPr>
            <a:picLocks noChangeAspect="1"/>
          </p:cNvPicPr>
          <p:nvPr/>
        </p:nvPicPr>
        <p:blipFill>
          <a:blip r:embed="rId4"/>
          <a:stretch>
            <a:fillRect/>
          </a:stretch>
        </p:blipFill>
        <p:spPr>
          <a:xfrm>
            <a:off x="0" y="6345666"/>
            <a:ext cx="2998817" cy="482040"/>
          </a:xfrm>
          <a:prstGeom prst="rect">
            <a:avLst/>
          </a:prstGeom>
        </p:spPr>
      </p:pic>
    </p:spTree>
    <p:extLst>
      <p:ext uri="{BB962C8B-B14F-4D97-AF65-F5344CB8AC3E}">
        <p14:creationId xmlns:p14="http://schemas.microsoft.com/office/powerpoint/2010/main" val="42645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6062-0C1A-A033-7794-3C1E00379635}"/>
              </a:ext>
            </a:extLst>
          </p:cNvPr>
          <p:cNvSpPr>
            <a:spLocks noGrp="1"/>
          </p:cNvSpPr>
          <p:nvPr>
            <p:ph type="title"/>
          </p:nvPr>
        </p:nvSpPr>
        <p:spPr>
          <a:xfrm>
            <a:off x="758455" y="-54861"/>
            <a:ext cx="10515600" cy="1325563"/>
          </a:xfrm>
        </p:spPr>
        <p:txBody>
          <a:bodyPr/>
          <a:lstStyle/>
          <a:p>
            <a:pPr algn="ctr"/>
            <a:r>
              <a:rPr lang="en-US" dirty="0"/>
              <a:t>Management Responsibilities</a:t>
            </a:r>
          </a:p>
        </p:txBody>
      </p:sp>
      <p:sp>
        <p:nvSpPr>
          <p:cNvPr id="3" name="Content Placeholder 2">
            <a:extLst>
              <a:ext uri="{FF2B5EF4-FFF2-40B4-BE49-F238E27FC236}">
                <a16:creationId xmlns:a16="http://schemas.microsoft.com/office/drawing/2014/main" id="{2836D006-E785-A3EF-2521-30B8D26BEA30}"/>
              </a:ext>
            </a:extLst>
          </p:cNvPr>
          <p:cNvSpPr>
            <a:spLocks noGrp="1"/>
          </p:cNvSpPr>
          <p:nvPr>
            <p:ph idx="1"/>
          </p:nvPr>
        </p:nvSpPr>
        <p:spPr>
          <a:xfrm>
            <a:off x="326088" y="995722"/>
            <a:ext cx="7653648" cy="5462994"/>
          </a:xfrm>
        </p:spPr>
        <p:txBody>
          <a:bodyPr>
            <a:normAutofit fontScale="92500" lnSpcReduction="10000"/>
          </a:bodyPr>
          <a:lstStyle/>
          <a:p>
            <a:pPr algn="l"/>
            <a:r>
              <a:rPr lang="en-US" b="0" i="0" dirty="0">
                <a:solidFill>
                  <a:srgbClr val="0D0D0D"/>
                </a:solidFill>
                <a:effectLst/>
                <a:highlight>
                  <a:srgbClr val="FFFFFF"/>
                </a:highlight>
                <a:latin typeface="Söhne"/>
              </a:rPr>
              <a:t>The management of a service organization has several critical responsibilities related to their service commitments and system requirements. </a:t>
            </a:r>
          </a:p>
          <a:p>
            <a:pPr algn="l"/>
            <a:r>
              <a:rPr lang="en-US" b="0" i="0" dirty="0">
                <a:solidFill>
                  <a:srgbClr val="0D0D0D"/>
                </a:solidFill>
                <a:effectLst/>
                <a:highlight>
                  <a:srgbClr val="FFFFFF"/>
                </a:highlight>
                <a:latin typeface="Söhne"/>
              </a:rPr>
              <a:t>Primarily, they are responsible for ensuring these commitments and requirements are met effectively. </a:t>
            </a:r>
          </a:p>
          <a:p>
            <a:pPr algn="l"/>
            <a:r>
              <a:rPr lang="en-US" b="0" i="0" dirty="0">
                <a:solidFill>
                  <a:srgbClr val="0D0D0D"/>
                </a:solidFill>
                <a:effectLst/>
                <a:highlight>
                  <a:srgbClr val="FFFFFF"/>
                </a:highlight>
                <a:latin typeface="Söhne"/>
              </a:rPr>
              <a:t>Moreover, they are tasked with clearly </a:t>
            </a:r>
            <a:r>
              <a:rPr lang="en-US" b="0" i="0" dirty="0">
                <a:solidFill>
                  <a:srgbClr val="0D0D0D"/>
                </a:solidFill>
                <a:effectLst/>
                <a:highlight>
                  <a:srgbClr val="FFFF00"/>
                </a:highlight>
                <a:latin typeface="Söhne"/>
              </a:rPr>
              <a:t>documenting these principal system </a:t>
            </a:r>
            <a:r>
              <a:rPr lang="en-US" b="0" i="0" dirty="0">
                <a:solidFill>
                  <a:srgbClr val="0D0D0D"/>
                </a:solidFill>
                <a:effectLst/>
                <a:highlight>
                  <a:srgbClr val="FFFFFF"/>
                </a:highlight>
                <a:latin typeface="Söhne"/>
              </a:rPr>
              <a:t>requirements and service commitments in the system description. </a:t>
            </a:r>
          </a:p>
          <a:p>
            <a:pPr algn="l"/>
            <a:r>
              <a:rPr lang="en-US" b="0" i="0" dirty="0">
                <a:solidFill>
                  <a:srgbClr val="0D0D0D"/>
                </a:solidFill>
                <a:effectLst/>
                <a:highlight>
                  <a:srgbClr val="FFFFFF"/>
                </a:highlight>
                <a:latin typeface="Söhne"/>
              </a:rPr>
              <a:t>This</a:t>
            </a:r>
            <a:r>
              <a:rPr lang="en-US" b="0" i="0" dirty="0">
                <a:solidFill>
                  <a:srgbClr val="0D0D0D"/>
                </a:solidFill>
                <a:effectLst/>
                <a:highlight>
                  <a:srgbClr val="FFFF00"/>
                </a:highlight>
                <a:latin typeface="Söhne"/>
              </a:rPr>
              <a:t> documentation </a:t>
            </a:r>
            <a:r>
              <a:rPr lang="en-US" b="0" i="0" dirty="0">
                <a:solidFill>
                  <a:srgbClr val="0D0D0D"/>
                </a:solidFill>
                <a:effectLst/>
                <a:highlight>
                  <a:srgbClr val="FFFFFF"/>
                </a:highlight>
                <a:latin typeface="Söhne"/>
              </a:rPr>
              <a:t>is crucial as it helps users of SOC 2 reports understand how the organization's controls are designed, operate, and how both management and the service auditor assess these controls for their design and operational effectiveness in a Type 2 SOC 2 report.</a:t>
            </a:r>
          </a:p>
          <a:p>
            <a:endParaRPr lang="en-US" dirty="0"/>
          </a:p>
        </p:txBody>
      </p:sp>
      <p:pic>
        <p:nvPicPr>
          <p:cNvPr id="5" name="Picture 4">
            <a:extLst>
              <a:ext uri="{FF2B5EF4-FFF2-40B4-BE49-F238E27FC236}">
                <a16:creationId xmlns:a16="http://schemas.microsoft.com/office/drawing/2014/main" id="{B532BCA5-A3FC-CDFC-1017-19D13389DA7E}"/>
              </a:ext>
            </a:extLst>
          </p:cNvPr>
          <p:cNvPicPr>
            <a:picLocks noChangeAspect="1"/>
          </p:cNvPicPr>
          <p:nvPr/>
        </p:nvPicPr>
        <p:blipFill>
          <a:blip r:embed="rId2"/>
          <a:stretch>
            <a:fillRect/>
          </a:stretch>
        </p:blipFill>
        <p:spPr>
          <a:xfrm>
            <a:off x="8220181" y="1510373"/>
            <a:ext cx="3874609" cy="3385920"/>
          </a:xfrm>
          <a:prstGeom prst="rect">
            <a:avLst/>
          </a:prstGeom>
        </p:spPr>
      </p:pic>
      <p:sp>
        <p:nvSpPr>
          <p:cNvPr id="6" name="TextBox 23">
            <a:extLst>
              <a:ext uri="{FF2B5EF4-FFF2-40B4-BE49-F238E27FC236}">
                <a16:creationId xmlns:a16="http://schemas.microsoft.com/office/drawing/2014/main" id="{A8939BC9-CDBC-CDE2-E49B-865D6DD7B8D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33D6BC8-1913-7121-92D8-19D3FD6EF28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0277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DA32-4412-B15F-C71D-6DC249E77963}"/>
              </a:ext>
            </a:extLst>
          </p:cNvPr>
          <p:cNvSpPr>
            <a:spLocks noGrp="1"/>
          </p:cNvSpPr>
          <p:nvPr>
            <p:ph type="title"/>
          </p:nvPr>
        </p:nvSpPr>
        <p:spPr>
          <a:xfrm>
            <a:off x="604283" y="-240931"/>
            <a:ext cx="10515600" cy="1325563"/>
          </a:xfrm>
        </p:spPr>
        <p:txBody>
          <a:bodyPr/>
          <a:lstStyle/>
          <a:p>
            <a:pPr algn="ctr"/>
            <a:r>
              <a:rPr lang="en-US" dirty="0"/>
              <a:t>User Entity &amp; Service Commitments </a:t>
            </a:r>
          </a:p>
        </p:txBody>
      </p:sp>
      <p:sp>
        <p:nvSpPr>
          <p:cNvPr id="3" name="Content Placeholder 2">
            <a:extLst>
              <a:ext uri="{FF2B5EF4-FFF2-40B4-BE49-F238E27FC236}">
                <a16:creationId xmlns:a16="http://schemas.microsoft.com/office/drawing/2014/main" id="{F1116BB9-EA28-9EE6-DF17-9B8E69E30A34}"/>
              </a:ext>
            </a:extLst>
          </p:cNvPr>
          <p:cNvSpPr>
            <a:spLocks noGrp="1"/>
          </p:cNvSpPr>
          <p:nvPr>
            <p:ph idx="1"/>
          </p:nvPr>
        </p:nvSpPr>
        <p:spPr>
          <a:xfrm>
            <a:off x="226828" y="900593"/>
            <a:ext cx="7811386" cy="5399198"/>
          </a:xfrm>
        </p:spPr>
        <p:txBody>
          <a:bodyPr>
            <a:normAutofit fontScale="92500" lnSpcReduction="10000"/>
          </a:bodyPr>
          <a:lstStyle/>
          <a:p>
            <a:r>
              <a:rPr lang="en-US" dirty="0"/>
              <a:t>Service commitments can vary based on the specific needs of different user entities. </a:t>
            </a:r>
          </a:p>
          <a:p>
            <a:r>
              <a:rPr lang="en-US" dirty="0"/>
              <a:t>Thus, not all service commitments need to be disclosed to every user entity. </a:t>
            </a:r>
          </a:p>
          <a:p>
            <a:r>
              <a:rPr lang="en-US" dirty="0"/>
              <a:t>Instead, management should focus on disclosing those commitments that address the common needs of a broader audience of SOC 2 report users. </a:t>
            </a:r>
          </a:p>
          <a:p>
            <a:r>
              <a:rPr lang="en-US" dirty="0"/>
              <a:t>This selective disclosure ensures that the information provided is relevant and useful without overwhelming the users with unnecessary details. </a:t>
            </a:r>
          </a:p>
          <a:p>
            <a:r>
              <a:rPr lang="en-US" dirty="0"/>
              <a:t>This approach helps in maintaining clarity and relevance in the information provided to stakeholders and auditors, aiding them in their evaluation of the service organization's compliance and operational integrity.</a:t>
            </a:r>
          </a:p>
          <a:p>
            <a:endParaRPr lang="en-US" dirty="0"/>
          </a:p>
        </p:txBody>
      </p:sp>
      <p:pic>
        <p:nvPicPr>
          <p:cNvPr id="5" name="Picture 4">
            <a:extLst>
              <a:ext uri="{FF2B5EF4-FFF2-40B4-BE49-F238E27FC236}">
                <a16:creationId xmlns:a16="http://schemas.microsoft.com/office/drawing/2014/main" id="{E92D9F46-59F1-3BE2-0775-BFB5A64FEA70}"/>
              </a:ext>
            </a:extLst>
          </p:cNvPr>
          <p:cNvPicPr>
            <a:picLocks noChangeAspect="1"/>
          </p:cNvPicPr>
          <p:nvPr/>
        </p:nvPicPr>
        <p:blipFill>
          <a:blip r:embed="rId2"/>
          <a:stretch>
            <a:fillRect/>
          </a:stretch>
        </p:blipFill>
        <p:spPr>
          <a:xfrm>
            <a:off x="7843669" y="1084632"/>
            <a:ext cx="4348331" cy="4467790"/>
          </a:xfrm>
          <a:prstGeom prst="rect">
            <a:avLst/>
          </a:prstGeom>
        </p:spPr>
      </p:pic>
      <p:sp>
        <p:nvSpPr>
          <p:cNvPr id="6" name="TextBox 23">
            <a:extLst>
              <a:ext uri="{FF2B5EF4-FFF2-40B4-BE49-F238E27FC236}">
                <a16:creationId xmlns:a16="http://schemas.microsoft.com/office/drawing/2014/main" id="{C8FBC507-83D9-8B27-8AD1-7C6985CB5A0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76A8928-0484-ADC0-B344-5F880E3F182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02857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982A-A18A-9F6E-DB2A-6E6ECEF977ED}"/>
              </a:ext>
            </a:extLst>
          </p:cNvPr>
          <p:cNvSpPr>
            <a:spLocks noGrp="1"/>
          </p:cNvSpPr>
          <p:nvPr>
            <p:ph type="title"/>
          </p:nvPr>
        </p:nvSpPr>
        <p:spPr>
          <a:xfrm>
            <a:off x="838200" y="-347256"/>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1D50850C-78AC-8F99-EF10-83D0D3D33427}"/>
              </a:ext>
            </a:extLst>
          </p:cNvPr>
          <p:cNvSpPr>
            <a:spLocks noGrp="1"/>
          </p:cNvSpPr>
          <p:nvPr>
            <p:ph idx="1"/>
          </p:nvPr>
        </p:nvSpPr>
        <p:spPr>
          <a:xfrm>
            <a:off x="110088" y="863695"/>
            <a:ext cx="7882698" cy="5321484"/>
          </a:xfrm>
        </p:spPr>
        <p:txBody>
          <a:bodyPr>
            <a:normAutofit fontScale="85000" lnSpcReduction="20000"/>
          </a:bodyPr>
          <a:lstStyle/>
          <a:p>
            <a:pPr algn="l"/>
            <a:r>
              <a:rPr lang="en-US" b="0" i="0" dirty="0">
                <a:solidFill>
                  <a:srgbClr val="0D0D0D"/>
                </a:solidFill>
                <a:effectLst/>
                <a:highlight>
                  <a:srgbClr val="FFFFFF"/>
                </a:highlight>
                <a:latin typeface="Söhne"/>
              </a:rPr>
              <a:t>When evaluating the adequacy of the disclosures in a SOC 2 report, the service auditor must assess whether the information presented is sufficiently detailed and relevant for the report's users. </a:t>
            </a:r>
          </a:p>
          <a:p>
            <a:pPr algn="l">
              <a:buFont typeface="+mj-lt"/>
              <a:buAutoNum type="arabicPeriod"/>
            </a:pPr>
            <a:r>
              <a:rPr lang="en-US" b="1" i="0" dirty="0">
                <a:solidFill>
                  <a:srgbClr val="0D0D0D"/>
                </a:solidFill>
                <a:effectLst/>
                <a:highlight>
                  <a:srgbClr val="FFFFFF"/>
                </a:highlight>
                <a:latin typeface="Söhne"/>
              </a:rPr>
              <a:t>Detail and Clarity of Service Commitments</a:t>
            </a:r>
            <a:r>
              <a:rPr lang="en-US" b="0" i="0" dirty="0">
                <a:solidFill>
                  <a:srgbClr val="0D0D0D"/>
                </a:solidFill>
                <a:effectLst/>
                <a:highlight>
                  <a:srgbClr val="FFFFFF"/>
                </a:highlight>
                <a:latin typeface="Söhne"/>
              </a:rPr>
              <a:t>: The auditor should verify if the service commitments and system requirements are described in enough detail.</a:t>
            </a:r>
          </a:p>
          <a:p>
            <a:pPr lvl="1">
              <a:buFont typeface="Wingdings" panose="05000000000000000000" pitchFamily="2" charset="2"/>
              <a:buChar char="ü"/>
            </a:pPr>
            <a:r>
              <a:rPr lang="en-US" b="0" i="0" dirty="0">
                <a:solidFill>
                  <a:srgbClr val="0D0D0D"/>
                </a:solidFill>
                <a:effectLst/>
                <a:highlight>
                  <a:srgbClr val="FFFFFF"/>
                </a:highlight>
                <a:latin typeface="Söhne"/>
              </a:rPr>
              <a:t> This detail is crucial for users to understand the connections between the implemented controls, the service commitments, and the system requirements. </a:t>
            </a:r>
          </a:p>
          <a:p>
            <a:pPr lvl="1">
              <a:buFont typeface="Wingdings" panose="05000000000000000000" pitchFamily="2" charset="2"/>
              <a:buChar char="ü"/>
            </a:pPr>
            <a:r>
              <a:rPr lang="en-US" b="0" i="0" dirty="0">
                <a:solidFill>
                  <a:srgbClr val="0D0D0D"/>
                </a:solidFill>
                <a:effectLst/>
                <a:highlight>
                  <a:srgbClr val="FFFFFF"/>
                </a:highlight>
                <a:latin typeface="Söhne"/>
              </a:rPr>
              <a:t>Users should be able to see how controls support the service's objectives and comply with the specified requirements.</a:t>
            </a:r>
          </a:p>
          <a:p>
            <a:pPr algn="l">
              <a:buFont typeface="+mj-lt"/>
              <a:buAutoNum type="arabicPeriod"/>
            </a:pPr>
            <a:r>
              <a:rPr lang="en-US" b="1" i="0" dirty="0">
                <a:solidFill>
                  <a:srgbClr val="0D0D0D"/>
                </a:solidFill>
                <a:effectLst/>
                <a:highlight>
                  <a:srgbClr val="FFFFFF"/>
                </a:highlight>
                <a:latin typeface="Söhne"/>
              </a:rPr>
              <a:t>Relevance and Summarization of Service Commitments</a:t>
            </a:r>
            <a:r>
              <a:rPr lang="en-US" b="0" i="0" dirty="0">
                <a:solidFill>
                  <a:srgbClr val="0D0D0D"/>
                </a:solidFill>
                <a:effectLst/>
                <a:highlight>
                  <a:srgbClr val="FFFFFF"/>
                </a:highlight>
                <a:latin typeface="Söhne"/>
              </a:rPr>
              <a:t>: The description should effectively summarize the principal service commitments, especially those that are common among the report's users. </a:t>
            </a:r>
          </a:p>
          <a:p>
            <a:pPr lvl="1">
              <a:buFont typeface="Wingdings" panose="05000000000000000000" pitchFamily="2" charset="2"/>
              <a:buChar char="ü"/>
            </a:pPr>
            <a:r>
              <a:rPr lang="en-US" b="0" i="0" dirty="0">
                <a:solidFill>
                  <a:srgbClr val="0D0D0D"/>
                </a:solidFill>
                <a:effectLst/>
                <a:highlight>
                  <a:srgbClr val="FFFFFF"/>
                </a:highlight>
                <a:latin typeface="Söhne"/>
              </a:rPr>
              <a:t>This is particularly important when the SOC 2 report is intended for a broad audience. The summarization helps users quickly grasp which aspects of the service are relevant and assured through the described controls.</a:t>
            </a:r>
          </a:p>
          <a:p>
            <a:endParaRPr lang="en-US" dirty="0"/>
          </a:p>
        </p:txBody>
      </p:sp>
      <p:pic>
        <p:nvPicPr>
          <p:cNvPr id="5" name="Picture 4">
            <a:extLst>
              <a:ext uri="{FF2B5EF4-FFF2-40B4-BE49-F238E27FC236}">
                <a16:creationId xmlns:a16="http://schemas.microsoft.com/office/drawing/2014/main" id="{77D74172-CAAF-09FC-8D11-F4187F78E714}"/>
              </a:ext>
            </a:extLst>
          </p:cNvPr>
          <p:cNvPicPr>
            <a:picLocks noChangeAspect="1"/>
          </p:cNvPicPr>
          <p:nvPr/>
        </p:nvPicPr>
        <p:blipFill>
          <a:blip r:embed="rId2"/>
          <a:stretch>
            <a:fillRect/>
          </a:stretch>
        </p:blipFill>
        <p:spPr>
          <a:xfrm>
            <a:off x="7992786" y="1661851"/>
            <a:ext cx="4041498" cy="2525935"/>
          </a:xfrm>
          <a:prstGeom prst="rect">
            <a:avLst/>
          </a:prstGeom>
        </p:spPr>
      </p:pic>
      <p:sp>
        <p:nvSpPr>
          <p:cNvPr id="6" name="TextBox 23">
            <a:extLst>
              <a:ext uri="{FF2B5EF4-FFF2-40B4-BE49-F238E27FC236}">
                <a16:creationId xmlns:a16="http://schemas.microsoft.com/office/drawing/2014/main" id="{08D2CFB8-6E57-A2A8-7CC8-E88700B3A78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4BF03CE-53B1-BB21-0920-D148D9D2B892}"/>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05576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982A-A18A-9F6E-DB2A-6E6ECEF977ED}"/>
              </a:ext>
            </a:extLst>
          </p:cNvPr>
          <p:cNvSpPr>
            <a:spLocks noGrp="1"/>
          </p:cNvSpPr>
          <p:nvPr>
            <p:ph type="title"/>
          </p:nvPr>
        </p:nvSpPr>
        <p:spPr>
          <a:xfrm>
            <a:off x="838200" y="-347256"/>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1D50850C-78AC-8F99-EF10-83D0D3D33427}"/>
              </a:ext>
            </a:extLst>
          </p:cNvPr>
          <p:cNvSpPr>
            <a:spLocks noGrp="1"/>
          </p:cNvSpPr>
          <p:nvPr>
            <p:ph idx="1"/>
          </p:nvPr>
        </p:nvSpPr>
        <p:spPr>
          <a:xfrm>
            <a:off x="157716" y="882614"/>
            <a:ext cx="7750267" cy="5347918"/>
          </a:xfrm>
        </p:spPr>
        <p:txBody>
          <a:bodyPr>
            <a:normAutofit fontScale="92500" lnSpcReduction="10000"/>
          </a:bodyPr>
          <a:lstStyle/>
          <a:p>
            <a:pPr algn="l">
              <a:buFont typeface="+mj-lt"/>
              <a:buAutoNum type="arabicPeriod"/>
            </a:pPr>
            <a:r>
              <a:rPr lang="en-US" b="1" i="0" dirty="0">
                <a:solidFill>
                  <a:srgbClr val="0D0D0D"/>
                </a:solidFill>
                <a:effectLst/>
                <a:highlight>
                  <a:srgbClr val="FFFFFF"/>
                </a:highlight>
                <a:latin typeface="Söhne"/>
              </a:rPr>
              <a:t>Descriptive and Comprehensive Control Information</a:t>
            </a:r>
            <a:r>
              <a:rPr lang="en-US" b="0" i="0" dirty="0">
                <a:solidFill>
                  <a:srgbClr val="0D0D0D"/>
                </a:solidFill>
                <a:effectLst/>
                <a:highlight>
                  <a:srgbClr val="FFFFFF"/>
                </a:highlight>
                <a:latin typeface="Söhne"/>
              </a:rPr>
              <a:t>: Beyond stating which controls have been implemented, the description should provide enough detail about each control to help users, such as user entities and business partners, understand how these controls impact their interactions with the service organization.</a:t>
            </a:r>
          </a:p>
          <a:p>
            <a:pPr lvl="1">
              <a:buFont typeface="Wingdings" panose="05000000000000000000" pitchFamily="2" charset="2"/>
              <a:buChar char="ü"/>
            </a:pPr>
            <a:r>
              <a:rPr lang="en-US" b="0" i="0" dirty="0">
                <a:solidFill>
                  <a:srgbClr val="0D0D0D"/>
                </a:solidFill>
                <a:effectLst/>
                <a:highlight>
                  <a:srgbClr val="FFFFFF"/>
                </a:highlight>
                <a:latin typeface="Söhne"/>
              </a:rPr>
              <a:t> Detailed descriptions help users assess the reliability of the service organization in terms of operational practices and risk management.</a:t>
            </a:r>
          </a:p>
          <a:p>
            <a:pPr algn="l"/>
            <a:r>
              <a:rPr lang="en-US" b="0" i="0" dirty="0">
                <a:solidFill>
                  <a:srgbClr val="0D0D0D"/>
                </a:solidFill>
                <a:effectLst/>
                <a:highlight>
                  <a:srgbClr val="FFFFFF"/>
                </a:highlight>
                <a:latin typeface="Söhne"/>
              </a:rPr>
              <a:t>In essence, the auditor's role involves ensuring that the SOC 2 report's disclosures are thorough, relevant, and comprehensible, enabling users to make informed decisions about their reliance on the service organization’s controls and services.</a:t>
            </a:r>
          </a:p>
          <a:p>
            <a:endParaRPr lang="en-US" dirty="0"/>
          </a:p>
        </p:txBody>
      </p:sp>
      <p:pic>
        <p:nvPicPr>
          <p:cNvPr id="5" name="Picture 4">
            <a:extLst>
              <a:ext uri="{FF2B5EF4-FFF2-40B4-BE49-F238E27FC236}">
                <a16:creationId xmlns:a16="http://schemas.microsoft.com/office/drawing/2014/main" id="{D96ADF55-5574-3C76-1EC9-FCDDA8715A86}"/>
              </a:ext>
            </a:extLst>
          </p:cNvPr>
          <p:cNvPicPr>
            <a:picLocks noChangeAspect="1"/>
          </p:cNvPicPr>
          <p:nvPr/>
        </p:nvPicPr>
        <p:blipFill>
          <a:blip r:embed="rId2"/>
          <a:stretch>
            <a:fillRect/>
          </a:stretch>
        </p:blipFill>
        <p:spPr>
          <a:xfrm>
            <a:off x="7811168" y="1800590"/>
            <a:ext cx="4223116" cy="2639446"/>
          </a:xfrm>
          <a:prstGeom prst="rect">
            <a:avLst/>
          </a:prstGeom>
        </p:spPr>
      </p:pic>
      <p:sp>
        <p:nvSpPr>
          <p:cNvPr id="6" name="TextBox 23">
            <a:extLst>
              <a:ext uri="{FF2B5EF4-FFF2-40B4-BE49-F238E27FC236}">
                <a16:creationId xmlns:a16="http://schemas.microsoft.com/office/drawing/2014/main" id="{49F26ACE-0C4B-A4B2-C337-09CC99761B5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4BC3B14-FC50-464C-0871-A4F9173D541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8409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8A5A-B67C-7E09-A97A-9F881070BC66}"/>
              </a:ext>
            </a:extLst>
          </p:cNvPr>
          <p:cNvSpPr>
            <a:spLocks noGrp="1"/>
          </p:cNvSpPr>
          <p:nvPr>
            <p:ph type="title"/>
          </p:nvPr>
        </p:nvSpPr>
        <p:spPr>
          <a:xfrm>
            <a:off x="503274" y="-256880"/>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F9AB97ED-30B1-659B-E8FA-819ADCA3E204}"/>
              </a:ext>
            </a:extLst>
          </p:cNvPr>
          <p:cNvSpPr>
            <a:spLocks noGrp="1"/>
          </p:cNvSpPr>
          <p:nvPr>
            <p:ph idx="1"/>
          </p:nvPr>
        </p:nvSpPr>
        <p:spPr>
          <a:xfrm>
            <a:off x="274673" y="1068682"/>
            <a:ext cx="11637751" cy="5136625"/>
          </a:xfrm>
        </p:spPr>
        <p:txBody>
          <a:bodyPr>
            <a:normAutofit fontScale="85000" lnSpcReduction="10000"/>
          </a:bodyPr>
          <a:lstStyle/>
          <a:p>
            <a:pPr algn="l"/>
            <a:r>
              <a:rPr lang="en-US" b="1" i="0" dirty="0" err="1">
                <a:solidFill>
                  <a:srgbClr val="0D0D0D"/>
                </a:solidFill>
                <a:effectLst/>
                <a:highlight>
                  <a:srgbClr val="FFFFFF"/>
                </a:highlight>
                <a:latin typeface="Söhne"/>
              </a:rPr>
              <a:t>MediTech</a:t>
            </a:r>
            <a:r>
              <a:rPr lang="en-US" b="1" i="0" dirty="0">
                <a:solidFill>
                  <a:srgbClr val="0D0D0D"/>
                </a:solidFill>
                <a:effectLst/>
                <a:highlight>
                  <a:srgbClr val="FFFFFF"/>
                </a:highlight>
                <a:latin typeface="Söhne"/>
              </a:rPr>
              <a:t> Solutions Inc.</a:t>
            </a:r>
            <a:r>
              <a:rPr lang="en-US" b="0" i="0" dirty="0">
                <a:solidFill>
                  <a:srgbClr val="0D0D0D"/>
                </a:solidFill>
                <a:effectLst/>
                <a:highlight>
                  <a:srgbClr val="FFFFFF"/>
                </a:highlight>
                <a:latin typeface="Söhne"/>
              </a:rPr>
              <a:t> is a provider of electronic health record (EHR) systems that allows healthcare providers to manage patient data securely. </a:t>
            </a:r>
          </a:p>
          <a:p>
            <a:pPr algn="l"/>
            <a:r>
              <a:rPr lang="en-US" b="1" i="0" dirty="0">
                <a:solidFill>
                  <a:srgbClr val="0D0D0D"/>
                </a:solidFill>
                <a:effectLst/>
                <a:highlight>
                  <a:srgbClr val="FFFFFF"/>
                </a:highlight>
                <a:latin typeface="Söhne"/>
              </a:rPr>
              <a:t>Hospital Network </a:t>
            </a:r>
            <a:r>
              <a:rPr lang="en-US" b="1" i="0" dirty="0" err="1">
                <a:solidFill>
                  <a:srgbClr val="0D0D0D"/>
                </a:solidFill>
                <a:effectLst/>
                <a:highlight>
                  <a:srgbClr val="FFFFFF"/>
                </a:highlight>
                <a:latin typeface="Söhne"/>
              </a:rPr>
              <a:t>HealthGroup</a:t>
            </a:r>
            <a:r>
              <a:rPr lang="en-US" b="0" i="0" dirty="0">
                <a:solidFill>
                  <a:srgbClr val="0D0D0D"/>
                </a:solidFill>
                <a:effectLst/>
                <a:highlight>
                  <a:srgbClr val="FFFFFF"/>
                </a:highlight>
                <a:latin typeface="Söhne"/>
              </a:rPr>
              <a:t> partners with </a:t>
            </a:r>
            <a:r>
              <a:rPr lang="en-US" b="0" i="0" dirty="0" err="1">
                <a:solidFill>
                  <a:srgbClr val="0D0D0D"/>
                </a:solidFill>
                <a:effectLst/>
                <a:highlight>
                  <a:srgbClr val="FFFFFF"/>
                </a:highlight>
                <a:latin typeface="Söhne"/>
              </a:rPr>
              <a:t>MediTech</a:t>
            </a:r>
            <a:r>
              <a:rPr lang="en-US" b="0" i="0" dirty="0">
                <a:solidFill>
                  <a:srgbClr val="0D0D0D"/>
                </a:solidFill>
                <a:effectLst/>
                <a:highlight>
                  <a:srgbClr val="FFFFFF"/>
                </a:highlight>
                <a:latin typeface="Söhne"/>
              </a:rPr>
              <a:t> because of the company's robust security measures and its compliance with the trust services criterion of </a:t>
            </a:r>
            <a:r>
              <a:rPr lang="en-US" b="1" i="0" dirty="0">
                <a:solidFill>
                  <a:srgbClr val="0D0D0D"/>
                </a:solidFill>
                <a:effectLst/>
                <a:highlight>
                  <a:srgbClr val="FFFFFF"/>
                </a:highlight>
                <a:latin typeface="Söhne"/>
              </a:rPr>
              <a:t>Security</a:t>
            </a:r>
            <a:r>
              <a:rPr lang="en-US" b="0" i="0" dirty="0">
                <a:solidFill>
                  <a:srgbClr val="0D0D0D"/>
                </a:solidFill>
                <a:effectLst/>
                <a:highlight>
                  <a:srgbClr val="FFFFFF"/>
                </a:highlight>
                <a:latin typeface="Söhne"/>
              </a:rPr>
              <a:t>. </a:t>
            </a:r>
          </a:p>
          <a:p>
            <a:pPr algn="l"/>
            <a:r>
              <a:rPr lang="en-US" b="0" i="0" dirty="0">
                <a:solidFill>
                  <a:srgbClr val="0D0D0D"/>
                </a:solidFill>
                <a:effectLst/>
                <a:highlight>
                  <a:srgbClr val="FFFFFF"/>
                </a:highlight>
                <a:latin typeface="Söhne"/>
              </a:rPr>
              <a:t>To ensure these critical elements are maintained, </a:t>
            </a:r>
            <a:r>
              <a:rPr lang="en-US" b="0" i="0" dirty="0" err="1">
                <a:solidFill>
                  <a:srgbClr val="0D0D0D"/>
                </a:solidFill>
                <a:effectLst/>
                <a:highlight>
                  <a:srgbClr val="FFFFFF"/>
                </a:highlight>
                <a:latin typeface="Söhne"/>
              </a:rPr>
              <a:t>HealthGroup</a:t>
            </a:r>
            <a:r>
              <a:rPr lang="en-US" b="0" i="0" dirty="0">
                <a:solidFill>
                  <a:srgbClr val="0D0D0D"/>
                </a:solidFill>
                <a:effectLst/>
                <a:highlight>
                  <a:srgbClr val="FFFFFF"/>
                </a:highlight>
                <a:latin typeface="Söhne"/>
              </a:rPr>
              <a:t> stipulates the following service requirements in its service-level agreement with </a:t>
            </a:r>
            <a:r>
              <a:rPr lang="en-US" b="0" i="0" dirty="0" err="1">
                <a:solidFill>
                  <a:srgbClr val="0D0D0D"/>
                </a:solidFill>
                <a:effectLst/>
                <a:highlight>
                  <a:srgbClr val="FFFFFF"/>
                </a:highlight>
                <a:latin typeface="Söhne"/>
              </a:rPr>
              <a:t>MediTech</a:t>
            </a:r>
            <a:r>
              <a:rPr lang="en-US" b="0" i="0" dirty="0">
                <a:solidFill>
                  <a:srgbClr val="0D0D0D"/>
                </a:solidFill>
                <a:effectLst/>
                <a:highlight>
                  <a:srgbClr val="FFFFFF"/>
                </a:highlight>
                <a:latin typeface="Söhne"/>
              </a:rPr>
              <a:t>:</a:t>
            </a:r>
          </a:p>
          <a:p>
            <a:pPr lvl="1">
              <a:buFont typeface="+mj-lt"/>
              <a:buAutoNum type="arabicPeriod"/>
            </a:pPr>
            <a:r>
              <a:rPr lang="en-US" b="1" i="0" dirty="0" err="1">
                <a:solidFill>
                  <a:srgbClr val="0D0D0D"/>
                </a:solidFill>
                <a:effectLst/>
                <a:highlight>
                  <a:srgbClr val="FFFFFF"/>
                </a:highlight>
                <a:latin typeface="Söhne"/>
              </a:rPr>
              <a:t>MediTech</a:t>
            </a:r>
            <a:r>
              <a:rPr lang="en-US" b="1" i="0" dirty="0">
                <a:solidFill>
                  <a:srgbClr val="0D0D0D"/>
                </a:solidFill>
                <a:effectLst/>
                <a:highlight>
                  <a:srgbClr val="FFFFFF"/>
                </a:highlight>
                <a:latin typeface="Söhne"/>
              </a:rPr>
              <a:t> will implement multifactor authentication for all users accessing the EHR system</a:t>
            </a:r>
            <a:r>
              <a:rPr lang="en-US" b="0" i="0" dirty="0">
                <a:solidFill>
                  <a:srgbClr val="0D0D0D"/>
                </a:solidFill>
                <a:effectLst/>
                <a:highlight>
                  <a:srgbClr val="FFFFFF"/>
                </a:highlight>
                <a:latin typeface="Söhne"/>
              </a:rPr>
              <a:t> to enhance security measures and ensure that only authorized personnel can access patient data.</a:t>
            </a:r>
          </a:p>
          <a:p>
            <a:pPr lvl="1">
              <a:buFont typeface="+mj-lt"/>
              <a:buAutoNum type="arabicPeriod"/>
            </a:pPr>
            <a:r>
              <a:rPr lang="en-US" b="1" i="0" dirty="0" err="1">
                <a:solidFill>
                  <a:srgbClr val="0D0D0D"/>
                </a:solidFill>
                <a:effectLst/>
                <a:highlight>
                  <a:srgbClr val="FFFFFF"/>
                </a:highlight>
                <a:latin typeface="Söhne"/>
              </a:rPr>
              <a:t>MediTech</a:t>
            </a:r>
            <a:r>
              <a:rPr lang="en-US" b="1" i="0" dirty="0">
                <a:solidFill>
                  <a:srgbClr val="0D0D0D"/>
                </a:solidFill>
                <a:effectLst/>
                <a:highlight>
                  <a:srgbClr val="FFFFFF"/>
                </a:highlight>
                <a:latin typeface="Söhne"/>
              </a:rPr>
              <a:t> will conduct regular security audits every six months</a:t>
            </a:r>
            <a:r>
              <a:rPr lang="en-US" b="0" i="0" dirty="0">
                <a:solidFill>
                  <a:srgbClr val="0D0D0D"/>
                </a:solidFill>
                <a:effectLst/>
                <a:highlight>
                  <a:srgbClr val="FFFFFF"/>
                </a:highlight>
                <a:latin typeface="Söhne"/>
              </a:rPr>
              <a:t> to identify and rectify potential vulnerabilities within the system, thereby maintaining the integrity and security of the data.</a:t>
            </a:r>
          </a:p>
          <a:p>
            <a:pPr lvl="1">
              <a:buFont typeface="+mj-lt"/>
              <a:buAutoNum type="arabicPeriod"/>
            </a:pPr>
            <a:r>
              <a:rPr lang="en-US" b="1" i="0" dirty="0" err="1">
                <a:solidFill>
                  <a:srgbClr val="0D0D0D"/>
                </a:solidFill>
                <a:effectLst/>
                <a:highlight>
                  <a:srgbClr val="FFFFFF"/>
                </a:highlight>
                <a:latin typeface="Söhne"/>
              </a:rPr>
              <a:t>MediTech</a:t>
            </a:r>
            <a:r>
              <a:rPr lang="en-US" b="1" i="0" dirty="0">
                <a:solidFill>
                  <a:srgbClr val="0D0D0D"/>
                </a:solidFill>
                <a:effectLst/>
                <a:highlight>
                  <a:srgbClr val="FFFFFF"/>
                </a:highlight>
                <a:latin typeface="Söhne"/>
              </a:rPr>
              <a:t> will provide real-time data encryption for all stored and transmitted patient information</a:t>
            </a:r>
            <a:r>
              <a:rPr lang="en-US" b="0" i="0" dirty="0">
                <a:solidFill>
                  <a:srgbClr val="0D0D0D"/>
                </a:solidFill>
                <a:effectLst/>
                <a:highlight>
                  <a:srgbClr val="FFFFFF"/>
                </a:highlight>
                <a:latin typeface="Söhne"/>
              </a:rPr>
              <a:t> to protect the privacy and security of patient data against unauthorized access or breaches.</a:t>
            </a:r>
          </a:p>
          <a:p>
            <a:pPr algn="l"/>
            <a:r>
              <a:rPr lang="en-US" b="0" i="0" dirty="0">
                <a:solidFill>
                  <a:srgbClr val="0D0D0D"/>
                </a:solidFill>
                <a:effectLst/>
                <a:highlight>
                  <a:srgbClr val="FFFFFF"/>
                </a:highlight>
                <a:latin typeface="Söhne"/>
              </a:rPr>
              <a:t>These stipulations are designed to protect patient data and ensure compliance with regulatory requirements, mirroring the focus on specific trust services criteria.</a:t>
            </a:r>
            <a:endParaRPr lang="en-US" dirty="0"/>
          </a:p>
        </p:txBody>
      </p:sp>
      <p:sp>
        <p:nvSpPr>
          <p:cNvPr id="4" name="TextBox 23">
            <a:extLst>
              <a:ext uri="{FF2B5EF4-FFF2-40B4-BE49-F238E27FC236}">
                <a16:creationId xmlns:a16="http://schemas.microsoft.com/office/drawing/2014/main" id="{CFFE60AC-1F6D-7017-FCAA-88261478A1B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81202FB-0D89-9C96-A9BF-28DC75085FC3}"/>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402225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AFD2-E9B7-F3C5-F2F3-769841BA7926}"/>
              </a:ext>
            </a:extLst>
          </p:cNvPr>
          <p:cNvSpPr>
            <a:spLocks noGrp="1"/>
          </p:cNvSpPr>
          <p:nvPr>
            <p:ph type="title"/>
          </p:nvPr>
        </p:nvSpPr>
        <p:spPr>
          <a:xfrm>
            <a:off x="768832" y="-88922"/>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EB539D8B-CAB1-D4A7-0F2E-3EA51F493BF7}"/>
              </a:ext>
            </a:extLst>
          </p:cNvPr>
          <p:cNvSpPr>
            <a:spLocks noGrp="1"/>
          </p:cNvSpPr>
          <p:nvPr>
            <p:ph idx="1"/>
          </p:nvPr>
        </p:nvSpPr>
        <p:spPr>
          <a:xfrm>
            <a:off x="157655" y="1046830"/>
            <a:ext cx="11767382" cy="5130133"/>
          </a:xfrm>
        </p:spPr>
        <p:txBody>
          <a:bodyPr>
            <a:normAutofit fontScale="77500" lnSpcReduction="20000"/>
          </a:bodyPr>
          <a:lstStyle/>
          <a:p>
            <a:pPr marL="0" indent="0" algn="l">
              <a:buNone/>
            </a:pPr>
            <a:r>
              <a:rPr lang="en-US" b="0" i="0" dirty="0">
                <a:solidFill>
                  <a:srgbClr val="0D0D0D"/>
                </a:solidFill>
                <a:effectLst/>
                <a:highlight>
                  <a:srgbClr val="FFFFFF"/>
                </a:highlight>
                <a:latin typeface="Söhne"/>
              </a:rPr>
              <a:t>Which of the following is NOT a typical service commitment in a service-level agreement for a payment processing system?</a:t>
            </a:r>
          </a:p>
          <a:p>
            <a:pPr marL="0" indent="0" algn="l">
              <a:buNone/>
            </a:pPr>
            <a:r>
              <a:rPr lang="en-US" b="0" i="0" dirty="0">
                <a:solidFill>
                  <a:srgbClr val="0D0D0D"/>
                </a:solidFill>
                <a:effectLst/>
                <a:highlight>
                  <a:srgbClr val="FFFFFF"/>
                </a:highlight>
                <a:latin typeface="Söhne"/>
              </a:rPr>
              <a:t>a) Transaction processing within 24 hours </a:t>
            </a:r>
          </a:p>
          <a:p>
            <a:pPr marL="0" indent="0" algn="l">
              <a:buNone/>
            </a:pPr>
            <a:r>
              <a:rPr lang="en-US" b="0" i="0" dirty="0">
                <a:solidFill>
                  <a:srgbClr val="0D0D0D"/>
                </a:solidFill>
                <a:effectLst/>
                <a:highlight>
                  <a:srgbClr val="FFFFFF"/>
                </a:highlight>
                <a:latin typeface="Söhne"/>
              </a:rPr>
              <a:t>b) Compliance with international data security standards </a:t>
            </a:r>
          </a:p>
          <a:p>
            <a:pPr marL="0" indent="0" algn="l">
              <a:buNone/>
            </a:pPr>
            <a:r>
              <a:rPr lang="en-US" b="0" i="0" dirty="0">
                <a:solidFill>
                  <a:srgbClr val="0D0D0D"/>
                </a:solidFill>
                <a:effectLst/>
                <a:highlight>
                  <a:srgbClr val="FFFFFF"/>
                </a:highlight>
                <a:latin typeface="Söhne"/>
              </a:rPr>
              <a:t>c) Revenue sharing between the service provider and client </a:t>
            </a:r>
          </a:p>
          <a:p>
            <a:pPr marL="0" indent="0" algn="l">
              <a:buNone/>
            </a:pPr>
            <a:r>
              <a:rPr lang="en-US" b="0" i="0" dirty="0">
                <a:solidFill>
                  <a:srgbClr val="0D0D0D"/>
                </a:solidFill>
                <a:effectLst/>
                <a:highlight>
                  <a:srgbClr val="FFFFFF"/>
                </a:highlight>
                <a:latin typeface="Söhne"/>
              </a:rPr>
              <a:t>d) Providing transaction records to customers upon request</a:t>
            </a:r>
          </a:p>
          <a:p>
            <a:pPr algn="l"/>
            <a:r>
              <a:rPr lang="en-US" b="1" i="0" dirty="0">
                <a:solidFill>
                  <a:srgbClr val="0D0D0D"/>
                </a:solidFill>
                <a:effectLst/>
                <a:highlight>
                  <a:srgbClr val="FFFFFF"/>
                </a:highlight>
                <a:latin typeface="Söhne"/>
              </a:rPr>
              <a:t>Correct Answer:</a:t>
            </a:r>
            <a:r>
              <a:rPr lang="en-US" b="0" i="0" dirty="0">
                <a:solidFill>
                  <a:srgbClr val="0D0D0D"/>
                </a:solidFill>
                <a:effectLst/>
                <a:highlight>
                  <a:srgbClr val="FFFFFF"/>
                </a:highlight>
                <a:latin typeface="Söhne"/>
              </a:rPr>
              <a:t> c) Revenue sharing between the service provider and client</a:t>
            </a:r>
          </a:p>
          <a:p>
            <a:pPr algn="l"/>
            <a:r>
              <a:rPr lang="en-US" b="1" i="0" dirty="0">
                <a:solidFill>
                  <a:srgbClr val="0D0D0D"/>
                </a:solidFill>
                <a:effectLst/>
                <a:highlight>
                  <a:srgbClr val="FFFFFF"/>
                </a:highlight>
                <a:latin typeface="Söhne"/>
              </a:rPr>
              <a:t>Explanation:</a:t>
            </a:r>
            <a:endParaRPr lang="en-US" b="0" i="0" dirty="0">
              <a:solidFill>
                <a:srgbClr val="0D0D0D"/>
              </a:solidFill>
              <a:effectLst/>
              <a:highlight>
                <a:srgbClr val="FFFFFF"/>
              </a:highlight>
              <a:latin typeface="Söhne"/>
            </a:endParaRPr>
          </a:p>
          <a:p>
            <a:pPr algn="l">
              <a:buFont typeface="Arial" panose="020B0604020202020204" pitchFamily="34" charset="0"/>
              <a:buChar char="•"/>
            </a:pPr>
            <a:r>
              <a:rPr lang="en-US" b="1" i="0" dirty="0">
                <a:solidFill>
                  <a:srgbClr val="0D0D0D"/>
                </a:solidFill>
                <a:effectLst/>
                <a:highlight>
                  <a:srgbClr val="FFFFFF"/>
                </a:highlight>
                <a:latin typeface="Söhne"/>
              </a:rPr>
              <a:t>Choice a</a:t>
            </a:r>
            <a:r>
              <a:rPr lang="en-US" b="0" i="0" dirty="0">
                <a:solidFill>
                  <a:srgbClr val="0D0D0D"/>
                </a:solidFill>
                <a:effectLst/>
                <a:highlight>
                  <a:srgbClr val="FFFFFF"/>
                </a:highlight>
                <a:latin typeface="Söhne"/>
              </a:rPr>
              <a:t> is incorrect because it is a typical service commitment related to the timeliness of processing.</a:t>
            </a:r>
          </a:p>
          <a:p>
            <a:pPr algn="l">
              <a:buFont typeface="Arial" panose="020B0604020202020204" pitchFamily="34" charset="0"/>
              <a:buChar char="•"/>
            </a:pPr>
            <a:r>
              <a:rPr lang="en-US" b="1" i="0" dirty="0">
                <a:solidFill>
                  <a:srgbClr val="0D0D0D"/>
                </a:solidFill>
                <a:effectLst/>
                <a:highlight>
                  <a:srgbClr val="FFFFFF"/>
                </a:highlight>
                <a:latin typeface="Söhne"/>
              </a:rPr>
              <a:t>Choice b</a:t>
            </a:r>
            <a:r>
              <a:rPr lang="en-US" b="0" i="0" dirty="0">
                <a:solidFill>
                  <a:srgbClr val="0D0D0D"/>
                </a:solidFill>
                <a:effectLst/>
                <a:highlight>
                  <a:srgbClr val="FFFFFF"/>
                </a:highlight>
                <a:latin typeface="Söhne"/>
              </a:rPr>
              <a:t> is incorrect as it relates to compliance with security standards, commonly included in service commitments.</a:t>
            </a:r>
          </a:p>
          <a:p>
            <a:pPr algn="l">
              <a:buFont typeface="Arial" panose="020B0604020202020204" pitchFamily="34" charset="0"/>
              <a:buChar char="•"/>
            </a:pPr>
            <a:r>
              <a:rPr lang="en-US" b="1" i="0" dirty="0">
                <a:solidFill>
                  <a:srgbClr val="0D0D0D"/>
                </a:solidFill>
                <a:effectLst/>
                <a:highlight>
                  <a:srgbClr val="FFFFFF"/>
                </a:highlight>
                <a:latin typeface="Söhne"/>
              </a:rPr>
              <a:t>Choice c</a:t>
            </a:r>
            <a:r>
              <a:rPr lang="en-US" b="0" i="0" dirty="0">
                <a:solidFill>
                  <a:srgbClr val="0D0D0D"/>
                </a:solidFill>
                <a:effectLst/>
                <a:highlight>
                  <a:srgbClr val="FFFFFF"/>
                </a:highlight>
                <a:latin typeface="Söhne"/>
              </a:rPr>
              <a:t> is correct because revenue sharing is generally a contractual financial arrangement, not a typical service commitment relating to the quality or scope of service.</a:t>
            </a:r>
          </a:p>
          <a:p>
            <a:pPr algn="l">
              <a:buFont typeface="Arial" panose="020B0604020202020204" pitchFamily="34" charset="0"/>
              <a:buChar char="•"/>
            </a:pPr>
            <a:r>
              <a:rPr lang="en-US" b="1" i="0" dirty="0">
                <a:solidFill>
                  <a:srgbClr val="0D0D0D"/>
                </a:solidFill>
                <a:effectLst/>
                <a:highlight>
                  <a:srgbClr val="FFFFFF"/>
                </a:highlight>
                <a:latin typeface="Söhne"/>
              </a:rPr>
              <a:t>Choice d</a:t>
            </a:r>
            <a:r>
              <a:rPr lang="en-US" b="0" i="0" dirty="0">
                <a:solidFill>
                  <a:srgbClr val="0D0D0D"/>
                </a:solidFill>
                <a:effectLst/>
                <a:highlight>
                  <a:srgbClr val="FFFFFF"/>
                </a:highlight>
                <a:latin typeface="Söhne"/>
              </a:rPr>
              <a:t> is incorrect because providing transaction records upon request is a common service commitment that enhances transparency and trust.</a:t>
            </a:r>
          </a:p>
          <a:p>
            <a:endParaRPr lang="en-US" dirty="0"/>
          </a:p>
        </p:txBody>
      </p:sp>
      <p:sp>
        <p:nvSpPr>
          <p:cNvPr id="4" name="TextBox 23">
            <a:extLst>
              <a:ext uri="{FF2B5EF4-FFF2-40B4-BE49-F238E27FC236}">
                <a16:creationId xmlns:a16="http://schemas.microsoft.com/office/drawing/2014/main" id="{0BB068DD-662E-92A8-8986-0F23DE720FE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56D4DB59-A7A4-6276-0427-352C09C18E6B}"/>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39914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TotalTime>
  <Words>1360</Words>
  <Application>Microsoft Office PowerPoint</Application>
  <PresentationFormat>Widescreen</PresentationFormat>
  <Paragraphs>83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Service Commitments</vt:lpstr>
      <vt:lpstr>Service Commitments</vt:lpstr>
      <vt:lpstr>Service Commitments</vt:lpstr>
      <vt:lpstr>Service Commitments</vt:lpstr>
      <vt:lpstr>Management Responsibilities</vt:lpstr>
      <vt:lpstr>User Entity &amp; Service Commitments </vt:lpstr>
      <vt:lpstr>Disclosures</vt:lpstr>
      <vt:lpstr>Disclosures</vt:lpstr>
      <vt:lpstr>Example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2024-04-27T13:58:58Z</dcterms:created>
  <dcterms:modified xsi:type="dcterms:W3CDTF">2026-10-02T11:42:20Z</dcterms:modified>
</cp:coreProperties>
</file>