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5" r:id="rId4"/>
    <p:sldId id="259" r:id="rId5"/>
    <p:sldId id="260" r:id="rId6"/>
    <p:sldId id="261" r:id="rId7"/>
    <p:sldId id="262"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9AE9F-DEE2-4BE5-B838-335C2954F0C5}" v="85" dt="2024-05-03T21:26:34.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5-03T21:27:57.635"/>
    </inkml:context>
    <inkml:brush xml:id="br0">
      <inkml:brushProperty name="width" value="0.035" units="cm"/>
      <inkml:brushProperty name="height" value="0.035" units="cm"/>
    </inkml:brush>
  </inkml:definitions>
  <inkml:trace contextRef="#ctx0" brushRef="#br0">45 0 20271 0 0,'0'0'1800'0'0,"-2"0"-1440"0"0,-2 0 2072 0 0,2 2-1120 0 0,-1-2 16 0 0,1 2-1328 0 0,-4 2-360 0 0,1 1-24 0 0,-4 4-6808 0 0,-2 4-1352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493B-B70B-50B7-D13C-A125C3D5A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025408-64B6-0119-BBEC-611DCA5C22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137AE5-5F49-9627-0879-282044A1C130}"/>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354A1AE1-0FA3-495F-6F62-AAD839E6CC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4EB1F-03AE-6762-E950-F989F0C1189E}"/>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164375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5907-C712-211B-6AA5-C43366BF4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06A4CC-BC32-3BEC-B35D-C9F11789BB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51D75-DCF3-E013-4B67-790CF6D2B2CD}"/>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83A71359-A75B-F915-C273-9ACBA7821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A720CC-83B3-DCD7-5BF6-E97F63EB452D}"/>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3895219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910BC-BB36-C4FF-60E8-17CF6BD850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7F05FC-5F43-4E90-E613-A7311DC859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AF5AB-FF4A-C109-F818-C3C44ED5F2DA}"/>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DF3FDAA2-7FB6-6591-F444-DAD7A0182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CEB4F5-4B6E-AF53-C0A4-C047067A19D6}"/>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186654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D208A-E625-D829-9930-DE51F7511D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E7DDBE-69D2-A4DC-8989-219251B549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E20961-47F1-6B8C-61F7-C91CC425E3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A583EA-43EB-E7BA-CD4A-26040AF1982C}"/>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6" name="Footer Placeholder 5">
            <a:extLst>
              <a:ext uri="{FF2B5EF4-FFF2-40B4-BE49-F238E27FC236}">
                <a16:creationId xmlns:a16="http://schemas.microsoft.com/office/drawing/2014/main" id="{3919C517-D194-E7FB-3A09-CF72556C0C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CC686F-ECCD-67E7-7894-585DE52A2998}"/>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936935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151D-1D0C-A9E4-BFCD-A1A20EF3C3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6D6D8E-C7E2-542A-F16F-A4D13D0968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2BD9B2-587B-3139-6926-B8A8E23B46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08398F-1356-3955-B6EF-E5476E4C2A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9C228E-7B45-5844-5DE0-0637A86F47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8A8E0C-7301-37F2-17D4-E7A410651FF3}"/>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8" name="Footer Placeholder 7">
            <a:extLst>
              <a:ext uri="{FF2B5EF4-FFF2-40B4-BE49-F238E27FC236}">
                <a16:creationId xmlns:a16="http://schemas.microsoft.com/office/drawing/2014/main" id="{71A403DC-544E-8185-853A-9DB1983551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8023B9-39F3-47A0-C26D-AE9028C2F2B0}"/>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85461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397F8-9EEA-6807-1202-997C7EABC9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5C9C78-5BC5-F537-91F7-E72552CB6BA8}"/>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4" name="Footer Placeholder 3">
            <a:extLst>
              <a:ext uri="{FF2B5EF4-FFF2-40B4-BE49-F238E27FC236}">
                <a16:creationId xmlns:a16="http://schemas.microsoft.com/office/drawing/2014/main" id="{4825BD5E-6E0F-E6B6-2B2A-46C9154F84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B5806-DB4A-6868-47CB-85F35F547B7C}"/>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2211537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161A74-46DF-F658-0982-5E766F1700AE}"/>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3" name="Footer Placeholder 2">
            <a:extLst>
              <a:ext uri="{FF2B5EF4-FFF2-40B4-BE49-F238E27FC236}">
                <a16:creationId xmlns:a16="http://schemas.microsoft.com/office/drawing/2014/main" id="{E05A8B23-1E02-2260-5726-EEA9989D02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6F0B16-8D5E-BEE1-1843-2EA68391EC46}"/>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43102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721A4-C325-9EE9-AC5C-6586BD0A74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6EE277-5E55-E7D4-66C9-499CBC224F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651393-1AC4-E99E-54CA-5E339B7FC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325944-2FE8-54C5-9323-FFC868D7DEE6}"/>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6" name="Footer Placeholder 5">
            <a:extLst>
              <a:ext uri="{FF2B5EF4-FFF2-40B4-BE49-F238E27FC236}">
                <a16:creationId xmlns:a16="http://schemas.microsoft.com/office/drawing/2014/main" id="{4BF7F911-3038-3A62-BE04-098ABCDD29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D74AA-7485-247F-FB6A-9D398CF233A7}"/>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208538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9B050-8BB4-3D01-26F2-A2BBA3868D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6FF5A8-C741-9CAD-A115-B35ABC16A5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A595ED-F075-4E47-55A0-704FE9DBED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4E3ED7-CFB8-3A2F-7C98-A56C54BAED6B}"/>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6" name="Footer Placeholder 5">
            <a:extLst>
              <a:ext uri="{FF2B5EF4-FFF2-40B4-BE49-F238E27FC236}">
                <a16:creationId xmlns:a16="http://schemas.microsoft.com/office/drawing/2014/main" id="{ED3ABDF0-A3E2-A61C-4B40-F352955485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54323C-40D4-6B24-1394-C0250996CE1E}"/>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38748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FFEC-9EE3-EBB0-3A0B-EBE9559764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7DBD57-70F8-6C41-C949-1C9AD17495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0A4BD-8359-B893-2C74-F7B1C28928A5}"/>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13C5D89C-39F0-2A4C-C4A5-4B439F6FB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E2407-C2F6-B2B7-5BBE-F58C50861446}"/>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1459688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98FDA2-E905-8881-DFB8-0738E4F1F7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2BFBC2-A200-5782-0FA9-DA7A48ED54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46AB5-410E-77EB-1030-4348FEFAF806}"/>
              </a:ext>
            </a:extLst>
          </p:cNvPr>
          <p:cNvSpPr>
            <a:spLocks noGrp="1"/>
          </p:cNvSpPr>
          <p:nvPr>
            <p:ph type="dt" sz="half" idx="10"/>
          </p:nvPr>
        </p:nvSpPr>
        <p:spPr/>
        <p:txBody>
          <a:body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65F3EF87-D99A-72FF-FBA9-02F162F8BA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B2C60-C930-15ED-E28C-31B200353DBF}"/>
              </a:ext>
            </a:extLst>
          </p:cNvPr>
          <p:cNvSpPr>
            <a:spLocks noGrp="1"/>
          </p:cNvSpPr>
          <p:nvPr>
            <p:ph type="sldNum" sz="quarter" idx="12"/>
          </p:nvPr>
        </p:nvSpPr>
        <p:spPr/>
        <p:txBody>
          <a:bodyPr/>
          <a:lstStyle/>
          <a:p>
            <a:fld id="{620D6DE4-B29B-4415-992D-4998A5D327E6}" type="slidenum">
              <a:rPr lang="en-US" smtClean="0"/>
              <a:t>‹#›</a:t>
            </a:fld>
            <a:endParaRPr lang="en-US"/>
          </a:p>
        </p:txBody>
      </p:sp>
    </p:spTree>
    <p:extLst>
      <p:ext uri="{BB962C8B-B14F-4D97-AF65-F5344CB8AC3E}">
        <p14:creationId xmlns:p14="http://schemas.microsoft.com/office/powerpoint/2010/main" val="3839927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7DACC2-2DE9-3506-B790-C7B1CE6505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16E410-221D-2FB9-E7D8-2280F17378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9825D7-D6BB-0EB7-F142-9D3CFC7937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B1BE0F-0396-426B-9684-36975150AC18}" type="datetimeFigureOut">
              <a:rPr lang="en-US" smtClean="0"/>
              <a:t>5/4/2024</a:t>
            </a:fld>
            <a:endParaRPr lang="en-US"/>
          </a:p>
        </p:txBody>
      </p:sp>
      <p:sp>
        <p:nvSpPr>
          <p:cNvPr id="5" name="Footer Placeholder 4">
            <a:extLst>
              <a:ext uri="{FF2B5EF4-FFF2-40B4-BE49-F238E27FC236}">
                <a16:creationId xmlns:a16="http://schemas.microsoft.com/office/drawing/2014/main" id="{5BF83171-99FB-75C6-A6C1-A5605A0D23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F31241C-F908-F56E-8670-AA88A842DC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0D6DE4-B29B-4415-992D-4998A5D327E6}" type="slidenum">
              <a:rPr lang="en-US" smtClean="0"/>
              <a:t>‹#›</a:t>
            </a:fld>
            <a:endParaRPr lang="en-US"/>
          </a:p>
        </p:txBody>
      </p:sp>
    </p:spTree>
    <p:extLst>
      <p:ext uri="{BB962C8B-B14F-4D97-AF65-F5344CB8AC3E}">
        <p14:creationId xmlns:p14="http://schemas.microsoft.com/office/powerpoint/2010/main" val="358090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361BE-59F2-28EF-E9BE-EE089E8D7443}"/>
              </a:ext>
            </a:extLst>
          </p:cNvPr>
          <p:cNvSpPr>
            <a:spLocks noGrp="1"/>
          </p:cNvSpPr>
          <p:nvPr>
            <p:ph type="title"/>
          </p:nvPr>
        </p:nvSpPr>
        <p:spPr>
          <a:xfrm>
            <a:off x="838200" y="-262196"/>
            <a:ext cx="10515600" cy="1325563"/>
          </a:xfrm>
        </p:spPr>
        <p:txBody>
          <a:bodyPr/>
          <a:lstStyle/>
          <a:p>
            <a:pPr algn="ctr"/>
            <a:r>
              <a:rPr lang="en-US" dirty="0"/>
              <a:t>Subsequent Events</a:t>
            </a:r>
          </a:p>
        </p:txBody>
      </p:sp>
      <p:sp>
        <p:nvSpPr>
          <p:cNvPr id="3" name="Content Placeholder 2">
            <a:extLst>
              <a:ext uri="{FF2B5EF4-FFF2-40B4-BE49-F238E27FC236}">
                <a16:creationId xmlns:a16="http://schemas.microsoft.com/office/drawing/2014/main" id="{DD78CD74-3688-6452-FC65-49CAC4FD05F3}"/>
              </a:ext>
            </a:extLst>
          </p:cNvPr>
          <p:cNvSpPr>
            <a:spLocks noGrp="1"/>
          </p:cNvSpPr>
          <p:nvPr>
            <p:ph idx="1"/>
          </p:nvPr>
        </p:nvSpPr>
        <p:spPr>
          <a:xfrm>
            <a:off x="0" y="671845"/>
            <a:ext cx="7646582" cy="5861385"/>
          </a:xfrm>
        </p:spPr>
        <p:txBody>
          <a:bodyPr>
            <a:normAutofit fontScale="92500" lnSpcReduction="10000"/>
          </a:bodyPr>
          <a:lstStyle/>
          <a:p>
            <a:r>
              <a:rPr lang="en-US" dirty="0"/>
              <a:t>Transactions or events may occur after the engagement period, but prior to the date of the service auditor’s report, that could have a significant effect on:</a:t>
            </a:r>
          </a:p>
          <a:p>
            <a:pPr lvl="1">
              <a:buFont typeface="Wingdings" panose="05000000000000000000" pitchFamily="2" charset="2"/>
              <a:buChar char="§"/>
            </a:pPr>
            <a:r>
              <a:rPr lang="en-US" dirty="0"/>
              <a:t> the description, </a:t>
            </a:r>
          </a:p>
          <a:p>
            <a:pPr lvl="1">
              <a:buFont typeface="Wingdings" panose="05000000000000000000" pitchFamily="2" charset="2"/>
              <a:buChar char="§"/>
            </a:pPr>
            <a:r>
              <a:rPr lang="en-US" dirty="0"/>
              <a:t>the suitability of design of controls, and</a:t>
            </a:r>
          </a:p>
          <a:p>
            <a:pPr lvl="1">
              <a:buFont typeface="Wingdings" panose="05000000000000000000" pitchFamily="2" charset="2"/>
              <a:buChar char="§"/>
            </a:pPr>
            <a:r>
              <a:rPr lang="en-US" dirty="0"/>
              <a:t> the operating effectiveness of controls (Type 2), or </a:t>
            </a:r>
          </a:p>
          <a:p>
            <a:pPr lvl="1">
              <a:buFont typeface="Wingdings" panose="05000000000000000000" pitchFamily="2" charset="2"/>
              <a:buChar char="§"/>
            </a:pPr>
            <a:r>
              <a:rPr lang="en-US" dirty="0"/>
              <a:t>on management’s assertion. </a:t>
            </a:r>
          </a:p>
          <a:p>
            <a:r>
              <a:rPr lang="en-US" dirty="0"/>
              <a:t>In these circumstances, disclosure of those events and transactions in the description may be necessary to prevent report users from being misled. </a:t>
            </a:r>
          </a:p>
          <a:p>
            <a:r>
              <a:rPr lang="en-US" dirty="0"/>
              <a:t>The service auditor is required to inquire of management about whether it is aware of any such events. If such events exist, the service auditor should apply appropriate procedures to obtain evidence regarding the events.</a:t>
            </a:r>
          </a:p>
        </p:txBody>
      </p:sp>
      <p:pic>
        <p:nvPicPr>
          <p:cNvPr id="5" name="Picture 4">
            <a:extLst>
              <a:ext uri="{FF2B5EF4-FFF2-40B4-BE49-F238E27FC236}">
                <a16:creationId xmlns:a16="http://schemas.microsoft.com/office/drawing/2014/main" id="{E62652AB-77D3-0010-E76C-66BAA698F0BF}"/>
              </a:ext>
            </a:extLst>
          </p:cNvPr>
          <p:cNvPicPr>
            <a:picLocks noChangeAspect="1"/>
          </p:cNvPicPr>
          <p:nvPr/>
        </p:nvPicPr>
        <p:blipFill>
          <a:blip r:embed="rId2"/>
          <a:stretch>
            <a:fillRect/>
          </a:stretch>
        </p:blipFill>
        <p:spPr>
          <a:xfrm>
            <a:off x="7996231" y="824529"/>
            <a:ext cx="4129070" cy="4478991"/>
          </a:xfrm>
          <a:prstGeom prst="rect">
            <a:avLst/>
          </a:prstGeom>
        </p:spPr>
      </p:pic>
      <p:sp>
        <p:nvSpPr>
          <p:cNvPr id="6" name="TextBox 23">
            <a:extLst>
              <a:ext uri="{FF2B5EF4-FFF2-40B4-BE49-F238E27FC236}">
                <a16:creationId xmlns:a16="http://schemas.microsoft.com/office/drawing/2014/main" id="{748FC7BD-38D4-1515-74C1-9645F3E1322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C8AEEBB6-6C72-86DD-EF9E-18FB1ACD19C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71256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3D240-40F1-0832-1552-EBB882F03390}"/>
              </a:ext>
            </a:extLst>
          </p:cNvPr>
          <p:cNvSpPr>
            <a:spLocks noGrp="1"/>
          </p:cNvSpPr>
          <p:nvPr>
            <p:ph type="title"/>
          </p:nvPr>
        </p:nvSpPr>
        <p:spPr>
          <a:xfrm>
            <a:off x="901262" y="-189633"/>
            <a:ext cx="10515600" cy="1325563"/>
          </a:xfrm>
        </p:spPr>
        <p:txBody>
          <a:bodyPr/>
          <a:lstStyle/>
          <a:p>
            <a:pPr algn="ctr"/>
            <a:r>
              <a:rPr lang="en-US" dirty="0"/>
              <a:t>How to Gather Evidence</a:t>
            </a:r>
          </a:p>
        </p:txBody>
      </p:sp>
      <p:sp>
        <p:nvSpPr>
          <p:cNvPr id="3" name="Content Placeholder 2">
            <a:extLst>
              <a:ext uri="{FF2B5EF4-FFF2-40B4-BE49-F238E27FC236}">
                <a16:creationId xmlns:a16="http://schemas.microsoft.com/office/drawing/2014/main" id="{37D6F9CB-2D8A-2960-D176-90E40B08FAD0}"/>
              </a:ext>
            </a:extLst>
          </p:cNvPr>
          <p:cNvSpPr>
            <a:spLocks noGrp="1"/>
          </p:cNvSpPr>
          <p:nvPr>
            <p:ph idx="1"/>
          </p:nvPr>
        </p:nvSpPr>
        <p:spPr>
          <a:xfrm>
            <a:off x="271167" y="800888"/>
            <a:ext cx="7813390" cy="5583963"/>
          </a:xfrm>
        </p:spPr>
        <p:txBody>
          <a:bodyPr>
            <a:normAutofit/>
          </a:bodyPr>
          <a:lstStyle/>
          <a:p>
            <a:pPr algn="l"/>
            <a:r>
              <a:rPr lang="en-US" b="0" i="0" dirty="0">
                <a:solidFill>
                  <a:srgbClr val="0D0D0D"/>
                </a:solidFill>
                <a:effectLst/>
                <a:highlight>
                  <a:srgbClr val="FFFFFF"/>
                </a:highlight>
                <a:latin typeface="Söhne"/>
              </a:rPr>
              <a:t>The service auditor can gather evidence regarding the operating effectiveness of controls by reviewing various reports issued after the engagement period. These include:</a:t>
            </a:r>
          </a:p>
          <a:p>
            <a:pPr algn="l">
              <a:buFont typeface="Arial" panose="020B0604020202020204" pitchFamily="34" charset="0"/>
              <a:buChar char="•"/>
            </a:pPr>
            <a:r>
              <a:rPr lang="en-US" b="1" i="0" dirty="0">
                <a:solidFill>
                  <a:srgbClr val="0D0D0D"/>
                </a:solidFill>
                <a:effectLst/>
                <a:highlight>
                  <a:srgbClr val="FFFFFF"/>
                </a:highlight>
                <a:latin typeface="Söhne"/>
              </a:rPr>
              <a:t>Internal Auditors' Reports</a:t>
            </a:r>
            <a:r>
              <a:rPr lang="en-US" b="0" i="0" dirty="0">
                <a:solidFill>
                  <a:srgbClr val="0D0D0D"/>
                </a:solidFill>
                <a:effectLst/>
                <a:highlight>
                  <a:srgbClr val="FFFFFF"/>
                </a:highlight>
                <a:latin typeface="Söhne"/>
              </a:rPr>
              <a:t>: Reports from internal auditors that cover the subsequent period provide insights into internal control operations and issues identified internally.</a:t>
            </a:r>
          </a:p>
          <a:p>
            <a:pPr algn="l">
              <a:buFont typeface="Arial" panose="020B0604020202020204" pitchFamily="34" charset="0"/>
              <a:buChar char="•"/>
            </a:pPr>
            <a:r>
              <a:rPr lang="en-US" b="1" i="0" dirty="0">
                <a:solidFill>
                  <a:srgbClr val="0D0D0D"/>
                </a:solidFill>
                <a:effectLst/>
                <a:highlight>
                  <a:srgbClr val="FFFFFF"/>
                </a:highlight>
                <a:latin typeface="Söhne"/>
              </a:rPr>
              <a:t>Other Practitioners' Reports</a:t>
            </a:r>
            <a:r>
              <a:rPr lang="en-US" b="0" i="0" dirty="0">
                <a:solidFill>
                  <a:srgbClr val="0D0D0D"/>
                </a:solidFill>
                <a:effectLst/>
                <a:highlight>
                  <a:srgbClr val="FFFFFF"/>
                </a:highlight>
                <a:latin typeface="Söhne"/>
              </a:rPr>
              <a:t>: Reports from other external auditors or consultants who have also examined the entity during the same subsequent period can offer an external perspective on the entity's controls.</a:t>
            </a:r>
          </a:p>
          <a:p>
            <a:pPr marL="0" indent="0" algn="l">
              <a:buNone/>
            </a:pPr>
            <a:endParaRPr lang="en-US" b="0" i="0" dirty="0">
              <a:solidFill>
                <a:srgbClr val="0D0D0D"/>
              </a:solidFill>
              <a:effectLst/>
              <a:highlight>
                <a:srgbClr val="FFFFFF"/>
              </a:highlight>
              <a:latin typeface="Söhne"/>
            </a:endParaRPr>
          </a:p>
          <a:p>
            <a:endParaRPr lang="en-US" dirty="0"/>
          </a:p>
        </p:txBody>
      </p:sp>
      <p:pic>
        <p:nvPicPr>
          <p:cNvPr id="4" name="Picture 3">
            <a:extLst>
              <a:ext uri="{FF2B5EF4-FFF2-40B4-BE49-F238E27FC236}">
                <a16:creationId xmlns:a16="http://schemas.microsoft.com/office/drawing/2014/main" id="{F97E551C-1E87-4EB3-70D6-26AD9D9AE14D}"/>
              </a:ext>
            </a:extLst>
          </p:cNvPr>
          <p:cNvPicPr>
            <a:picLocks noChangeAspect="1"/>
          </p:cNvPicPr>
          <p:nvPr/>
        </p:nvPicPr>
        <p:blipFill>
          <a:blip r:embed="rId2"/>
          <a:stretch>
            <a:fillRect/>
          </a:stretch>
        </p:blipFill>
        <p:spPr>
          <a:xfrm>
            <a:off x="8225884" y="2069649"/>
            <a:ext cx="3767343" cy="2718701"/>
          </a:xfrm>
          <a:prstGeom prst="rect">
            <a:avLst/>
          </a:prstGeom>
        </p:spPr>
      </p:pic>
      <p:sp>
        <p:nvSpPr>
          <p:cNvPr id="5" name="TextBox 23">
            <a:extLst>
              <a:ext uri="{FF2B5EF4-FFF2-40B4-BE49-F238E27FC236}">
                <a16:creationId xmlns:a16="http://schemas.microsoft.com/office/drawing/2014/main" id="{28AEBE25-C76F-B080-E237-D1E98261335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5174FF40-E050-756C-BA6A-DF669641949C}"/>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0229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3D240-40F1-0832-1552-EBB882F03390}"/>
              </a:ext>
            </a:extLst>
          </p:cNvPr>
          <p:cNvSpPr>
            <a:spLocks noGrp="1"/>
          </p:cNvSpPr>
          <p:nvPr>
            <p:ph type="title"/>
          </p:nvPr>
        </p:nvSpPr>
        <p:spPr>
          <a:xfrm>
            <a:off x="1052611" y="-353783"/>
            <a:ext cx="10515600" cy="1325563"/>
          </a:xfrm>
        </p:spPr>
        <p:txBody>
          <a:bodyPr/>
          <a:lstStyle/>
          <a:p>
            <a:pPr algn="ctr"/>
            <a:r>
              <a:rPr lang="en-US" dirty="0"/>
              <a:t>How to Gather Evidence</a:t>
            </a:r>
          </a:p>
        </p:txBody>
      </p:sp>
      <p:sp>
        <p:nvSpPr>
          <p:cNvPr id="3" name="Content Placeholder 2">
            <a:extLst>
              <a:ext uri="{FF2B5EF4-FFF2-40B4-BE49-F238E27FC236}">
                <a16:creationId xmlns:a16="http://schemas.microsoft.com/office/drawing/2014/main" id="{37D6F9CB-2D8A-2960-D176-90E40B08FAD0}"/>
              </a:ext>
            </a:extLst>
          </p:cNvPr>
          <p:cNvSpPr>
            <a:spLocks noGrp="1"/>
          </p:cNvSpPr>
          <p:nvPr>
            <p:ph idx="1"/>
          </p:nvPr>
        </p:nvSpPr>
        <p:spPr>
          <a:xfrm>
            <a:off x="138737" y="737826"/>
            <a:ext cx="7611591" cy="5439137"/>
          </a:xfrm>
        </p:spPr>
        <p:txBody>
          <a:bodyPr>
            <a:normAutofit/>
          </a:bodyPr>
          <a:lstStyle/>
          <a:p>
            <a:pPr algn="l">
              <a:buFont typeface="Arial" panose="020B0604020202020204" pitchFamily="34" charset="0"/>
              <a:buChar char="•"/>
            </a:pPr>
            <a:r>
              <a:rPr lang="en-US" b="1" i="0" dirty="0">
                <a:solidFill>
                  <a:srgbClr val="0D0D0D"/>
                </a:solidFill>
                <a:effectLst/>
                <a:highlight>
                  <a:srgbClr val="FFFFFF"/>
                </a:highlight>
                <a:latin typeface="Söhne"/>
              </a:rPr>
              <a:t>Regulatory Agencies' Reports</a:t>
            </a:r>
            <a:r>
              <a:rPr lang="en-US" b="0" i="0" dirty="0">
                <a:solidFill>
                  <a:srgbClr val="0D0D0D"/>
                </a:solidFill>
                <a:effectLst/>
                <a:highlight>
                  <a:srgbClr val="FFFFFF"/>
                </a:highlight>
                <a:latin typeface="Söhne"/>
              </a:rPr>
              <a:t>: Reports issued by relevant regulatory bodies can highlight compliance with regulatory requirements and any related control issues.</a:t>
            </a:r>
          </a:p>
          <a:p>
            <a:pPr algn="l">
              <a:buFont typeface="Arial" panose="020B0604020202020204" pitchFamily="34" charset="0"/>
              <a:buChar char="•"/>
            </a:pPr>
            <a:r>
              <a:rPr lang="en-US" b="1" i="0" dirty="0">
                <a:solidFill>
                  <a:srgbClr val="0D0D0D"/>
                </a:solidFill>
                <a:effectLst/>
                <a:highlight>
                  <a:srgbClr val="FFFFFF"/>
                </a:highlight>
                <a:latin typeface="Söhne"/>
              </a:rPr>
              <a:t>Professional Engagement Reports</a:t>
            </a:r>
            <a:r>
              <a:rPr lang="en-US" b="0" i="0" dirty="0">
                <a:solidFill>
                  <a:srgbClr val="0D0D0D"/>
                </a:solidFill>
                <a:effectLst/>
                <a:highlight>
                  <a:srgbClr val="FFFFFF"/>
                </a:highlight>
                <a:latin typeface="Söhne"/>
              </a:rPr>
              <a:t>: Reports from other professional services provided to the entity, such as consulting or advisory services, might also provide relevant information on the entity's control environment.</a:t>
            </a:r>
          </a:p>
          <a:p>
            <a:pPr algn="l"/>
            <a:r>
              <a:rPr lang="en-US" b="0" i="0" dirty="0">
                <a:solidFill>
                  <a:srgbClr val="0D0D0D"/>
                </a:solidFill>
                <a:effectLst/>
                <a:highlight>
                  <a:srgbClr val="FFFFFF"/>
                </a:highlight>
                <a:latin typeface="Söhne"/>
              </a:rPr>
              <a:t>Reviewing these reports helps the service auditor assess any changes in the control environment or identify issues that might affect the effectiveness of controls since the last engagement.</a:t>
            </a:r>
          </a:p>
          <a:p>
            <a:endParaRPr lang="en-US" dirty="0"/>
          </a:p>
        </p:txBody>
      </p:sp>
      <p:pic>
        <p:nvPicPr>
          <p:cNvPr id="4" name="Picture 3">
            <a:extLst>
              <a:ext uri="{FF2B5EF4-FFF2-40B4-BE49-F238E27FC236}">
                <a16:creationId xmlns:a16="http://schemas.microsoft.com/office/drawing/2014/main" id="{19C29F58-B495-E22C-13BB-92F3707CD341}"/>
              </a:ext>
            </a:extLst>
          </p:cNvPr>
          <p:cNvPicPr>
            <a:picLocks noChangeAspect="1"/>
          </p:cNvPicPr>
          <p:nvPr/>
        </p:nvPicPr>
        <p:blipFill>
          <a:blip r:embed="rId2"/>
          <a:stretch>
            <a:fillRect/>
          </a:stretch>
        </p:blipFill>
        <p:spPr>
          <a:xfrm>
            <a:off x="8049310" y="2010954"/>
            <a:ext cx="3767343" cy="2718701"/>
          </a:xfrm>
          <a:prstGeom prst="rect">
            <a:avLst/>
          </a:prstGeom>
        </p:spPr>
      </p:pic>
      <p:sp>
        <p:nvSpPr>
          <p:cNvPr id="5" name="TextBox 23">
            <a:extLst>
              <a:ext uri="{FF2B5EF4-FFF2-40B4-BE49-F238E27FC236}">
                <a16:creationId xmlns:a16="http://schemas.microsoft.com/office/drawing/2014/main" id="{AC4ACEE2-EFE0-2F31-6291-98B5BA2C0B5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542BBE84-A7F7-6E2E-0705-F6344366E6F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88645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1496-9174-11D8-07C0-DA8FBCD58C93}"/>
              </a:ext>
            </a:extLst>
          </p:cNvPr>
          <p:cNvSpPr>
            <a:spLocks noGrp="1"/>
          </p:cNvSpPr>
          <p:nvPr>
            <p:ph type="title"/>
          </p:nvPr>
        </p:nvSpPr>
        <p:spPr>
          <a:xfrm>
            <a:off x="838200" y="0"/>
            <a:ext cx="10515600" cy="1325563"/>
          </a:xfrm>
        </p:spPr>
        <p:txBody>
          <a:bodyPr/>
          <a:lstStyle/>
          <a:p>
            <a:pPr algn="ctr"/>
            <a:r>
              <a:rPr lang="en-US" dirty="0"/>
              <a:t>Examples</a:t>
            </a:r>
          </a:p>
        </p:txBody>
      </p:sp>
      <p:sp>
        <p:nvSpPr>
          <p:cNvPr id="3" name="Content Placeholder 2">
            <a:extLst>
              <a:ext uri="{FF2B5EF4-FFF2-40B4-BE49-F238E27FC236}">
                <a16:creationId xmlns:a16="http://schemas.microsoft.com/office/drawing/2014/main" id="{E3770DBD-750A-B35E-F858-C18D68067FC9}"/>
              </a:ext>
            </a:extLst>
          </p:cNvPr>
          <p:cNvSpPr>
            <a:spLocks noGrp="1"/>
          </p:cNvSpPr>
          <p:nvPr>
            <p:ph idx="1"/>
          </p:nvPr>
        </p:nvSpPr>
        <p:spPr>
          <a:xfrm>
            <a:off x="221510" y="945930"/>
            <a:ext cx="11489115" cy="5650361"/>
          </a:xfrm>
        </p:spPr>
        <p:txBody>
          <a:bodyPr>
            <a:normAutofit fontScale="92500"/>
          </a:bodyPr>
          <a:lstStyle/>
          <a:p>
            <a:pPr algn="l">
              <a:buFont typeface="+mj-lt"/>
              <a:buAutoNum type="arabicPeriod"/>
            </a:pPr>
            <a:r>
              <a:rPr lang="en-US" b="1" i="0" dirty="0">
                <a:solidFill>
                  <a:srgbClr val="0D0D0D"/>
                </a:solidFill>
                <a:effectLst/>
                <a:highlight>
                  <a:srgbClr val="FFFFFF"/>
                </a:highlight>
                <a:latin typeface="Söhne"/>
              </a:rPr>
              <a:t>Implementation of a New IT System</a:t>
            </a:r>
            <a:r>
              <a:rPr lang="en-US" b="0" i="0" dirty="0">
                <a:solidFill>
                  <a:srgbClr val="0D0D0D"/>
                </a:solidFill>
                <a:effectLst/>
                <a:highlight>
                  <a:srgbClr val="FFFFFF"/>
                </a:highlight>
                <a:latin typeface="Söhne"/>
              </a:rPr>
              <a:t>: After the audit period, the organization might implement a new IT system that fundamentally changes how data is processed or how security controls are applied. </a:t>
            </a:r>
          </a:p>
          <a:p>
            <a:pPr lvl="1">
              <a:buFont typeface="+mj-lt"/>
              <a:buAutoNum type="arabicPeriod"/>
            </a:pPr>
            <a:r>
              <a:rPr lang="en-US" b="0" i="0" dirty="0">
                <a:solidFill>
                  <a:srgbClr val="0D0D0D"/>
                </a:solidFill>
                <a:effectLst/>
                <a:highlight>
                  <a:srgbClr val="FFFFFF"/>
                </a:highlight>
                <a:latin typeface="Söhne"/>
              </a:rPr>
              <a:t>This change would necessitate a revision of the system descriptions to accurately reflect the current environment.</a:t>
            </a:r>
          </a:p>
          <a:p>
            <a:pPr algn="l">
              <a:buFont typeface="+mj-lt"/>
              <a:buAutoNum type="arabicPeriod"/>
            </a:pPr>
            <a:r>
              <a:rPr lang="en-US" b="1" i="0" dirty="0">
                <a:solidFill>
                  <a:srgbClr val="0D0D0D"/>
                </a:solidFill>
                <a:effectLst/>
                <a:highlight>
                  <a:srgbClr val="FFFFFF"/>
                </a:highlight>
                <a:latin typeface="Söhne"/>
              </a:rPr>
              <a:t>Significant Regulatory Change</a:t>
            </a:r>
            <a:r>
              <a:rPr lang="en-US" b="0" i="0" dirty="0">
                <a:solidFill>
                  <a:srgbClr val="0D0D0D"/>
                </a:solidFill>
                <a:effectLst/>
                <a:highlight>
                  <a:srgbClr val="FFFFFF"/>
                </a:highlight>
                <a:latin typeface="Söhne"/>
              </a:rPr>
              <a:t>: A new regulatory requirement or significant changes in existing regulations affecting the service organization that occur after the audit period could impact management's assertions about compliance. </a:t>
            </a:r>
          </a:p>
          <a:p>
            <a:pPr lvl="1">
              <a:buFont typeface="+mj-lt"/>
              <a:buAutoNum type="arabicPeriod"/>
            </a:pPr>
            <a:r>
              <a:rPr lang="en-US" b="0" i="0" dirty="0">
                <a:solidFill>
                  <a:srgbClr val="0D0D0D"/>
                </a:solidFill>
                <a:effectLst/>
                <a:highlight>
                  <a:srgbClr val="FFFFFF"/>
                </a:highlight>
                <a:latin typeface="Söhne"/>
              </a:rPr>
              <a:t>The organization might need to implement new controls or modify existing ones to comply with the new regulatory demands, which should be reflected in the system descriptions.</a:t>
            </a:r>
          </a:p>
          <a:p>
            <a:pPr algn="l"/>
            <a:r>
              <a:rPr lang="en-US" b="0" i="0" dirty="0">
                <a:solidFill>
                  <a:srgbClr val="0D0D0D"/>
                </a:solidFill>
                <a:effectLst/>
                <a:highlight>
                  <a:srgbClr val="FFFFFF"/>
                </a:highlight>
                <a:latin typeface="Söhne"/>
              </a:rPr>
              <a:t>Each of these events requires the auditor and management to reassess the relevance and accuracy of the information presented in the SOC report to ensure that it continues to provide a truthful and fair view of the organization's control environment.</a:t>
            </a:r>
          </a:p>
          <a:p>
            <a:endParaRPr lang="en-US" dirty="0"/>
          </a:p>
        </p:txBody>
      </p:sp>
      <p:sp>
        <p:nvSpPr>
          <p:cNvPr id="4" name="TextBox 23">
            <a:extLst>
              <a:ext uri="{FF2B5EF4-FFF2-40B4-BE49-F238E27FC236}">
                <a16:creationId xmlns:a16="http://schemas.microsoft.com/office/drawing/2014/main" id="{DFC320ED-A3CB-9AD7-B2AB-D5962F2BB18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23C2441-9B0B-F7E6-2732-28E93900305C}"/>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20577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0E24-B722-61C0-B670-9CAEE03496C8}"/>
              </a:ext>
            </a:extLst>
          </p:cNvPr>
          <p:cNvSpPr>
            <a:spLocks noGrp="1"/>
          </p:cNvSpPr>
          <p:nvPr>
            <p:ph type="title"/>
          </p:nvPr>
        </p:nvSpPr>
        <p:spPr>
          <a:xfrm>
            <a:off x="548114" y="-75675"/>
            <a:ext cx="11351698" cy="1325563"/>
          </a:xfrm>
        </p:spPr>
        <p:txBody>
          <a:bodyPr/>
          <a:lstStyle/>
          <a:p>
            <a:pPr algn="ctr"/>
            <a:r>
              <a:rPr lang="en-US" dirty="0"/>
              <a:t>Not Relevant to System Description or Assertion</a:t>
            </a:r>
          </a:p>
        </p:txBody>
      </p:sp>
      <p:sp>
        <p:nvSpPr>
          <p:cNvPr id="3" name="Content Placeholder 2">
            <a:extLst>
              <a:ext uri="{FF2B5EF4-FFF2-40B4-BE49-F238E27FC236}">
                <a16:creationId xmlns:a16="http://schemas.microsoft.com/office/drawing/2014/main" id="{17534AF6-CB74-5EC1-2949-A41C56B358A2}"/>
              </a:ext>
            </a:extLst>
          </p:cNvPr>
          <p:cNvSpPr>
            <a:spLocks noGrp="1"/>
          </p:cNvSpPr>
          <p:nvPr>
            <p:ph idx="1"/>
          </p:nvPr>
        </p:nvSpPr>
        <p:spPr>
          <a:xfrm>
            <a:off x="138736" y="971156"/>
            <a:ext cx="9907052" cy="5480093"/>
          </a:xfrm>
        </p:spPr>
        <p:txBody>
          <a:bodyPr>
            <a:normAutofit lnSpcReduction="10000"/>
          </a:bodyPr>
          <a:lstStyle/>
          <a:p>
            <a:pPr algn="l">
              <a:buFont typeface="+mj-lt"/>
              <a:buAutoNum type="arabicPeriod"/>
            </a:pPr>
            <a:r>
              <a:rPr lang="en-US" b="1" i="0" dirty="0">
                <a:solidFill>
                  <a:srgbClr val="0D0D0D"/>
                </a:solidFill>
                <a:effectLst/>
                <a:highlight>
                  <a:srgbClr val="FFFFFF"/>
                </a:highlight>
                <a:latin typeface="Söhne"/>
              </a:rPr>
              <a:t>Acquisition by Another Company</a:t>
            </a:r>
            <a:r>
              <a:rPr lang="en-US" b="0" i="0" dirty="0">
                <a:solidFill>
                  <a:srgbClr val="0D0D0D"/>
                </a:solidFill>
                <a:effectLst/>
                <a:highlight>
                  <a:srgbClr val="FFFFFF"/>
                </a:highlight>
                <a:latin typeface="Söhne"/>
              </a:rPr>
              <a:t>: While a significant business event, the acquisition of the service organization by another company may not immediately affect the existing controls and system descriptions relevant to the SOC report period, especially if the acquisition occurs near the end of or after the reporting period.</a:t>
            </a:r>
          </a:p>
          <a:p>
            <a:pPr algn="l">
              <a:buFont typeface="+mj-lt"/>
              <a:buAutoNum type="arabicPeriod"/>
            </a:pPr>
            <a:r>
              <a:rPr lang="en-US" b="1" i="0" dirty="0">
                <a:solidFill>
                  <a:srgbClr val="0D0D0D"/>
                </a:solidFill>
                <a:effectLst/>
                <a:highlight>
                  <a:srgbClr val="FFFFFF"/>
                </a:highlight>
                <a:latin typeface="Söhne"/>
              </a:rPr>
              <a:t>Operational Disruption Due to Natural Causes</a:t>
            </a:r>
            <a:r>
              <a:rPr lang="en-US" b="0" i="0" dirty="0">
                <a:solidFill>
                  <a:srgbClr val="0D0D0D"/>
                </a:solidFill>
                <a:effectLst/>
                <a:highlight>
                  <a:srgbClr val="FFFFFF"/>
                </a:highlight>
                <a:latin typeface="Söhne"/>
              </a:rPr>
              <a:t>: Major operational disruptions caused by weather events or natural disasters, though serious, are typically viewed as temporary and exceptional. </a:t>
            </a:r>
          </a:p>
          <a:p>
            <a:pPr marL="0" indent="0" algn="l">
              <a:buNone/>
            </a:pPr>
            <a:r>
              <a:rPr lang="en-US" b="0" i="0" dirty="0">
                <a:solidFill>
                  <a:srgbClr val="0D0D0D"/>
                </a:solidFill>
                <a:effectLst/>
                <a:highlight>
                  <a:srgbClr val="FFFFFF"/>
                </a:highlight>
                <a:latin typeface="Söhne"/>
              </a:rPr>
              <a:t>These types of events are generally considered outside the scope of the SOC report's timeframe and are not indicative of the ongoing operational or control environment described within the period covered by the report.</a:t>
            </a:r>
          </a:p>
          <a:p>
            <a:endParaRPr lang="en-US" dirty="0"/>
          </a:p>
        </p:txBody>
      </p:sp>
      <p:pic>
        <p:nvPicPr>
          <p:cNvPr id="5" name="Picture 4">
            <a:extLst>
              <a:ext uri="{FF2B5EF4-FFF2-40B4-BE49-F238E27FC236}">
                <a16:creationId xmlns:a16="http://schemas.microsoft.com/office/drawing/2014/main" id="{73C99FCD-DFFC-0D04-5B58-E08C2211EF20}"/>
              </a:ext>
            </a:extLst>
          </p:cNvPr>
          <p:cNvPicPr>
            <a:picLocks noChangeAspect="1"/>
          </p:cNvPicPr>
          <p:nvPr/>
        </p:nvPicPr>
        <p:blipFill>
          <a:blip r:embed="rId2"/>
          <a:stretch>
            <a:fillRect/>
          </a:stretch>
        </p:blipFill>
        <p:spPr>
          <a:xfrm>
            <a:off x="9740153" y="2179548"/>
            <a:ext cx="2313111" cy="2638394"/>
          </a:xfrm>
          <a:prstGeom prst="rect">
            <a:avLst/>
          </a:prstGeom>
        </p:spPr>
      </p:pic>
      <p:sp>
        <p:nvSpPr>
          <p:cNvPr id="6" name="TextBox 23">
            <a:extLst>
              <a:ext uri="{FF2B5EF4-FFF2-40B4-BE49-F238E27FC236}">
                <a16:creationId xmlns:a16="http://schemas.microsoft.com/office/drawing/2014/main" id="{E3947387-C0E7-45DB-0E2C-541778F5029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5C10743-E473-4CCE-4E40-35CC33A91BE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69748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9B49-C959-3C11-2D11-B7B5CF4CADDB}"/>
              </a:ext>
            </a:extLst>
          </p:cNvPr>
          <p:cNvSpPr>
            <a:spLocks noGrp="1"/>
          </p:cNvSpPr>
          <p:nvPr>
            <p:ph type="title"/>
          </p:nvPr>
        </p:nvSpPr>
        <p:spPr/>
        <p:txBody>
          <a:bodyPr>
            <a:normAutofit/>
          </a:bodyPr>
          <a:lstStyle/>
          <a:p>
            <a:pPr algn="ctr"/>
            <a:r>
              <a:rPr lang="en-US" b="1" i="0" dirty="0">
                <a:solidFill>
                  <a:srgbClr val="0D0D0D"/>
                </a:solidFill>
                <a:effectLst/>
                <a:highlight>
                  <a:srgbClr val="FFFFFF"/>
                </a:highlight>
                <a:latin typeface="Söhne"/>
              </a:rPr>
              <a:t>Subsequent Events: SOC Report</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C308A3D5-AE02-7162-BF32-E9D532034339}"/>
              </a:ext>
            </a:extLst>
          </p:cNvPr>
          <p:cNvSpPr>
            <a:spLocks noGrp="1"/>
          </p:cNvSpPr>
          <p:nvPr>
            <p:ph idx="1"/>
          </p:nvPr>
        </p:nvSpPr>
        <p:spPr>
          <a:xfrm>
            <a:off x="99860" y="1095675"/>
            <a:ext cx="7631550" cy="5200632"/>
          </a:xfrm>
        </p:spPr>
        <p:txBody>
          <a:bodyPr>
            <a:normAutofit fontScale="92500" lnSpcReduction="20000"/>
          </a:bodyPr>
          <a:lstStyle/>
          <a:p>
            <a:pPr algn="l"/>
            <a:r>
              <a:rPr lang="en-US" b="0" i="0" dirty="0">
                <a:solidFill>
                  <a:srgbClr val="0D0D0D"/>
                </a:solidFill>
                <a:effectLst/>
                <a:highlight>
                  <a:srgbClr val="FFFFFF"/>
                </a:highlight>
                <a:latin typeface="Söhne"/>
              </a:rPr>
              <a:t>When a significant subsequent event comes to light, the service auditor should ask management to include this event in either the description of the service organization's system or in management’s assertions.</a:t>
            </a:r>
          </a:p>
          <a:p>
            <a:pPr algn="l"/>
            <a:r>
              <a:rPr lang="en-US" b="0" i="0" dirty="0">
                <a:solidFill>
                  <a:srgbClr val="0D0D0D"/>
                </a:solidFill>
                <a:effectLst/>
                <a:highlight>
                  <a:srgbClr val="FFFFFF"/>
                </a:highlight>
                <a:latin typeface="Söhne"/>
              </a:rPr>
              <a:t>If management declines to disclose an event that, if left undisclosed, could mislead users of the report, the auditor should consider these steps:</a:t>
            </a:r>
          </a:p>
          <a:p>
            <a:pPr algn="l">
              <a:buFont typeface="+mj-lt"/>
              <a:buAutoNum type="arabicPeriod"/>
            </a:pPr>
            <a:r>
              <a:rPr lang="en-US" b="1" i="0" dirty="0">
                <a:solidFill>
                  <a:srgbClr val="0D0D0D"/>
                </a:solidFill>
                <a:effectLst/>
                <a:highlight>
                  <a:srgbClr val="FFFFFF"/>
                </a:highlight>
                <a:latin typeface="Söhne"/>
              </a:rPr>
              <a:t>Modifying the Auditor’s Report</a:t>
            </a:r>
            <a:r>
              <a:rPr lang="en-US" b="0" i="0" dirty="0">
                <a:solidFill>
                  <a:srgbClr val="0D0D0D"/>
                </a:solidFill>
                <a:effectLst/>
                <a:highlight>
                  <a:srgbClr val="FFFFFF"/>
                </a:highlight>
                <a:latin typeface="Söhne"/>
              </a:rPr>
              <a:t>: The auditor may need to amend the report to include information about the event to ensure the report remains truthful and complete.</a:t>
            </a:r>
          </a:p>
          <a:p>
            <a:pPr algn="l">
              <a:buFont typeface="+mj-lt"/>
              <a:buAutoNum type="arabicPeriod"/>
            </a:pPr>
            <a:r>
              <a:rPr lang="en-US" b="1" i="0" dirty="0">
                <a:solidFill>
                  <a:srgbClr val="0D0D0D"/>
                </a:solidFill>
                <a:effectLst/>
                <a:highlight>
                  <a:srgbClr val="FFFFFF"/>
                </a:highlight>
                <a:latin typeface="Söhne"/>
              </a:rPr>
              <a:t>Withdrawing from the Engagement</a:t>
            </a:r>
            <a:r>
              <a:rPr lang="en-US" b="0" i="0" dirty="0">
                <a:solidFill>
                  <a:srgbClr val="0D0D0D"/>
                </a:solidFill>
                <a:effectLst/>
                <a:highlight>
                  <a:srgbClr val="FFFFFF"/>
                </a:highlight>
                <a:latin typeface="Söhne"/>
              </a:rPr>
              <a:t>: If the issue is severe enough and disclosure is not made, the auditor might consider withdrawing from the engagement to maintain professional integrity and compliance with auditing standards.</a:t>
            </a:r>
          </a:p>
          <a:p>
            <a:endParaRPr lang="en-US" dirty="0"/>
          </a:p>
        </p:txBody>
      </p:sp>
      <p:pic>
        <p:nvPicPr>
          <p:cNvPr id="4" name="Picture 3">
            <a:extLst>
              <a:ext uri="{FF2B5EF4-FFF2-40B4-BE49-F238E27FC236}">
                <a16:creationId xmlns:a16="http://schemas.microsoft.com/office/drawing/2014/main" id="{D7E4570E-67E3-F308-F120-C735BA57F5B6}"/>
              </a:ext>
            </a:extLst>
          </p:cNvPr>
          <p:cNvPicPr>
            <a:picLocks noChangeAspect="1"/>
          </p:cNvPicPr>
          <p:nvPr/>
        </p:nvPicPr>
        <p:blipFill>
          <a:blip r:embed="rId2"/>
          <a:stretch>
            <a:fillRect/>
          </a:stretch>
        </p:blipFill>
        <p:spPr>
          <a:xfrm>
            <a:off x="7963070" y="1095675"/>
            <a:ext cx="4129070" cy="4478991"/>
          </a:xfrm>
          <a:prstGeom prst="rect">
            <a:avLst/>
          </a:prstGeom>
        </p:spPr>
      </p:pic>
      <p:sp>
        <p:nvSpPr>
          <p:cNvPr id="5" name="TextBox 23">
            <a:extLst>
              <a:ext uri="{FF2B5EF4-FFF2-40B4-BE49-F238E27FC236}">
                <a16:creationId xmlns:a16="http://schemas.microsoft.com/office/drawing/2014/main" id="{A9336786-848F-05CA-612D-AD8D5E10684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7EA7A792-D728-2456-5CFB-28DA51A0B9FC}"/>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43877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278B-22F5-D186-6415-D8C62AD799F6}"/>
              </a:ext>
            </a:extLst>
          </p:cNvPr>
          <p:cNvSpPr>
            <a:spLocks noGrp="1"/>
          </p:cNvSpPr>
          <p:nvPr>
            <p:ph type="title"/>
          </p:nvPr>
        </p:nvSpPr>
        <p:spPr>
          <a:xfrm>
            <a:off x="701333" y="179679"/>
            <a:ext cx="10515600" cy="1325563"/>
          </a:xfrm>
        </p:spPr>
        <p:txBody>
          <a:bodyPr>
            <a:normAutofit/>
          </a:bodyPr>
          <a:lstStyle/>
          <a:p>
            <a:pPr algn="ctr"/>
            <a:r>
              <a:rPr lang="en-US" b="1" i="0" dirty="0">
                <a:solidFill>
                  <a:srgbClr val="0D0D0D"/>
                </a:solidFill>
                <a:effectLst/>
                <a:highlight>
                  <a:srgbClr val="FFFFFF"/>
                </a:highlight>
                <a:latin typeface="Söhne"/>
              </a:rPr>
              <a:t>Subsequently Discovered Facts: SOC Report</a:t>
            </a:r>
            <a:br>
              <a:rPr lang="en-US" b="1"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EFE82C49-4762-BA43-B9E4-B2927D077EF7}"/>
              </a:ext>
            </a:extLst>
          </p:cNvPr>
          <p:cNvSpPr>
            <a:spLocks noGrp="1"/>
          </p:cNvSpPr>
          <p:nvPr>
            <p:ph idx="1"/>
          </p:nvPr>
        </p:nvSpPr>
        <p:spPr>
          <a:xfrm>
            <a:off x="118780" y="1281164"/>
            <a:ext cx="8311763" cy="4917837"/>
          </a:xfrm>
        </p:spPr>
        <p:txBody>
          <a:bodyPr>
            <a:normAutofit fontScale="85000" lnSpcReduction="20000"/>
          </a:bodyPr>
          <a:lstStyle/>
          <a:p>
            <a:pPr algn="l"/>
            <a:r>
              <a:rPr lang="en-US" b="0" i="0" dirty="0">
                <a:solidFill>
                  <a:srgbClr val="0D0D0D"/>
                </a:solidFill>
                <a:effectLst/>
                <a:highlight>
                  <a:srgbClr val="FFFFFF"/>
                </a:highlight>
                <a:latin typeface="Söhne"/>
              </a:rPr>
              <a:t>After issuing a SOC report, the service auditor is not obligated to continue evaluating the description of the system, the design suitability of controls, the operating effectiveness of controls (Type 2), or management’s assertions. </a:t>
            </a:r>
          </a:p>
          <a:p>
            <a:pPr algn="l"/>
            <a:r>
              <a:rPr lang="en-US" b="0" i="0" dirty="0">
                <a:solidFill>
                  <a:srgbClr val="0D0D0D"/>
                </a:solidFill>
                <a:effectLst/>
                <a:highlight>
                  <a:srgbClr val="FFFFFF"/>
                </a:highlight>
                <a:latin typeface="Söhne"/>
              </a:rPr>
              <a:t>However, if new facts emerge after the report has been issued, the auditor has a responsibility to respond appropriately to these facts.</a:t>
            </a:r>
          </a:p>
          <a:p>
            <a:pPr algn="l"/>
            <a:r>
              <a:rPr lang="en-US" b="1" i="0" dirty="0">
                <a:solidFill>
                  <a:srgbClr val="0D0D0D"/>
                </a:solidFill>
                <a:effectLst/>
                <a:highlight>
                  <a:srgbClr val="FFFFFF"/>
                </a:highlight>
                <a:latin typeface="Söhne"/>
              </a:rPr>
              <a:t>Responsibilities in Responding to New Information</a:t>
            </a:r>
          </a:p>
          <a:p>
            <a:pPr algn="l">
              <a:buFont typeface="Arial" panose="020B0604020202020204" pitchFamily="34" charset="0"/>
              <a:buChar char="•"/>
            </a:pPr>
            <a:r>
              <a:rPr lang="en-US" b="1" i="0" dirty="0">
                <a:solidFill>
                  <a:srgbClr val="0D0D0D"/>
                </a:solidFill>
                <a:effectLst/>
                <a:highlight>
                  <a:srgbClr val="FFFFFF"/>
                </a:highlight>
                <a:latin typeface="Söhne"/>
              </a:rPr>
              <a:t>Assessment of Impact</a:t>
            </a:r>
            <a:r>
              <a:rPr lang="en-US" b="0" i="0" dirty="0">
                <a:solidFill>
                  <a:srgbClr val="0D0D0D"/>
                </a:solidFill>
                <a:effectLst/>
                <a:highlight>
                  <a:srgbClr val="FFFFFF"/>
                </a:highlight>
                <a:latin typeface="Söhne"/>
              </a:rPr>
              <a:t>: The auditor must use professional judgment to assess whether the newly discovered facts, if known at the time of the report, might have influenced the conclusions of the SOC report.</a:t>
            </a:r>
          </a:p>
          <a:p>
            <a:pPr algn="l">
              <a:buFont typeface="Arial" panose="020B0604020202020204" pitchFamily="34" charset="0"/>
              <a:buChar char="•"/>
            </a:pPr>
            <a:r>
              <a:rPr lang="en-US" b="1" i="0" dirty="0">
                <a:solidFill>
                  <a:srgbClr val="0D0D0D"/>
                </a:solidFill>
                <a:effectLst/>
                <a:highlight>
                  <a:srgbClr val="FFFFFF"/>
                </a:highlight>
                <a:latin typeface="Söhne"/>
              </a:rPr>
              <a:t>Existence and Relevance</a:t>
            </a:r>
            <a:r>
              <a:rPr lang="en-US" b="0" i="0" dirty="0">
                <a:solidFill>
                  <a:srgbClr val="0D0D0D"/>
                </a:solidFill>
                <a:effectLst/>
                <a:highlight>
                  <a:srgbClr val="FFFFFF"/>
                </a:highlight>
                <a:latin typeface="Söhne"/>
              </a:rPr>
              <a:t>: The auditor should determine whether these facts existed as of the report's date and assess their significance to stakeholders who currently use or are likely to use the report.</a:t>
            </a:r>
          </a:p>
          <a:p>
            <a:endParaRPr lang="en-US" dirty="0"/>
          </a:p>
        </p:txBody>
      </p:sp>
      <p:pic>
        <p:nvPicPr>
          <p:cNvPr id="6" name="Picture 5">
            <a:extLst>
              <a:ext uri="{FF2B5EF4-FFF2-40B4-BE49-F238E27FC236}">
                <a16:creationId xmlns:a16="http://schemas.microsoft.com/office/drawing/2014/main" id="{D791E5CD-9ECA-E941-4906-7D397919DA9C}"/>
              </a:ext>
            </a:extLst>
          </p:cNvPr>
          <p:cNvPicPr>
            <a:picLocks noChangeAspect="1"/>
          </p:cNvPicPr>
          <p:nvPr/>
        </p:nvPicPr>
        <p:blipFill>
          <a:blip r:embed="rId2"/>
          <a:stretch>
            <a:fillRect/>
          </a:stretch>
        </p:blipFill>
        <p:spPr>
          <a:xfrm>
            <a:off x="8492101" y="1486698"/>
            <a:ext cx="3581119" cy="3884603"/>
          </a:xfrm>
          <a:prstGeom prst="rect">
            <a:avLst/>
          </a:prstGeom>
        </p:spPr>
      </p:pic>
      <p:sp>
        <p:nvSpPr>
          <p:cNvPr id="7" name="TextBox 23">
            <a:extLst>
              <a:ext uri="{FF2B5EF4-FFF2-40B4-BE49-F238E27FC236}">
                <a16:creationId xmlns:a16="http://schemas.microsoft.com/office/drawing/2014/main" id="{6E4F1738-93AF-23C4-21AB-A86E35554B2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Content Placeholder 5">
            <a:extLst>
              <a:ext uri="{FF2B5EF4-FFF2-40B4-BE49-F238E27FC236}">
                <a16:creationId xmlns:a16="http://schemas.microsoft.com/office/drawing/2014/main" id="{FE21E612-6592-16A1-F378-981ECA57275C}"/>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50702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278B-22F5-D186-6415-D8C62AD799F6}"/>
              </a:ext>
            </a:extLst>
          </p:cNvPr>
          <p:cNvSpPr>
            <a:spLocks noGrp="1"/>
          </p:cNvSpPr>
          <p:nvPr>
            <p:ph type="title"/>
          </p:nvPr>
        </p:nvSpPr>
        <p:spPr>
          <a:xfrm>
            <a:off x="726558" y="141842"/>
            <a:ext cx="10515600" cy="1325563"/>
          </a:xfrm>
        </p:spPr>
        <p:txBody>
          <a:bodyPr>
            <a:normAutofit/>
          </a:bodyPr>
          <a:lstStyle/>
          <a:p>
            <a:pPr algn="ctr"/>
            <a:r>
              <a:rPr lang="en-US" b="1" i="0" dirty="0">
                <a:solidFill>
                  <a:srgbClr val="0D0D0D"/>
                </a:solidFill>
                <a:effectLst/>
                <a:highlight>
                  <a:srgbClr val="FFFFFF"/>
                </a:highlight>
                <a:latin typeface="Söhne"/>
              </a:rPr>
              <a:t>Steps for Addressing Subsequently Discovered Facts</a:t>
            </a:r>
          </a:p>
        </p:txBody>
      </p:sp>
      <p:sp>
        <p:nvSpPr>
          <p:cNvPr id="3" name="Content Placeholder 2">
            <a:extLst>
              <a:ext uri="{FF2B5EF4-FFF2-40B4-BE49-F238E27FC236}">
                <a16:creationId xmlns:a16="http://schemas.microsoft.com/office/drawing/2014/main" id="{EFE82C49-4762-BA43-B9E4-B2927D077EF7}"/>
              </a:ext>
            </a:extLst>
          </p:cNvPr>
          <p:cNvSpPr>
            <a:spLocks noGrp="1"/>
          </p:cNvSpPr>
          <p:nvPr>
            <p:ph idx="1"/>
          </p:nvPr>
        </p:nvSpPr>
        <p:spPr>
          <a:xfrm>
            <a:off x="106021" y="1665844"/>
            <a:ext cx="8104660" cy="4351338"/>
          </a:xfrm>
        </p:spPr>
        <p:txBody>
          <a:bodyPr>
            <a:normAutofit/>
          </a:bodyPr>
          <a:lstStyle/>
          <a:p>
            <a:pPr algn="l">
              <a:buFont typeface="Arial" panose="020B0604020202020204" pitchFamily="34" charset="0"/>
              <a:buChar char="•"/>
            </a:pPr>
            <a:r>
              <a:rPr lang="en-US" b="1" i="0" dirty="0">
                <a:solidFill>
                  <a:srgbClr val="0D0D0D"/>
                </a:solidFill>
                <a:effectLst/>
                <a:highlight>
                  <a:srgbClr val="FFFFFF"/>
                </a:highlight>
                <a:latin typeface="Söhne"/>
              </a:rPr>
              <a:t>Engagement with Management</a:t>
            </a:r>
            <a:r>
              <a:rPr lang="en-US" b="0" i="0" dirty="0">
                <a:solidFill>
                  <a:srgbClr val="0D0D0D"/>
                </a:solidFill>
                <a:effectLst/>
                <a:highlight>
                  <a:srgbClr val="FFFFFF"/>
                </a:highlight>
                <a:latin typeface="Söhne"/>
              </a:rPr>
              <a:t>: The auditor should discuss the new facts with management and potentially other relevant parties to gain a comprehensive understanding of the implications.</a:t>
            </a:r>
          </a:p>
          <a:p>
            <a:pPr algn="l">
              <a:buFont typeface="Arial" panose="020B0604020202020204" pitchFamily="34" charset="0"/>
              <a:buChar char="•"/>
            </a:pPr>
            <a:r>
              <a:rPr lang="en-US" b="1" i="0" dirty="0">
                <a:solidFill>
                  <a:srgbClr val="0D0D0D"/>
                </a:solidFill>
                <a:effectLst/>
                <a:highlight>
                  <a:srgbClr val="FFFFFF"/>
                </a:highlight>
                <a:latin typeface="Söhne"/>
              </a:rPr>
              <a:t>Performing Additional Procedures</a:t>
            </a:r>
            <a:r>
              <a:rPr lang="en-US" b="0" i="0" dirty="0">
                <a:solidFill>
                  <a:srgbClr val="0D0D0D"/>
                </a:solidFill>
                <a:effectLst/>
                <a:highlight>
                  <a:srgbClr val="FFFFFF"/>
                </a:highlight>
                <a:latin typeface="Söhne"/>
              </a:rPr>
              <a:t>: If necessary, the auditor may perform additional procedures to decide whether the SOC report needs to be revised or if the original report remains valid.</a:t>
            </a:r>
          </a:p>
          <a:p>
            <a:endParaRPr lang="en-US" dirty="0"/>
          </a:p>
        </p:txBody>
      </p:sp>
      <p:pic>
        <p:nvPicPr>
          <p:cNvPr id="4" name="Picture 3">
            <a:extLst>
              <a:ext uri="{FF2B5EF4-FFF2-40B4-BE49-F238E27FC236}">
                <a16:creationId xmlns:a16="http://schemas.microsoft.com/office/drawing/2014/main" id="{46B25479-2F0D-C3C7-8AE2-9F4B128ABAC0}"/>
              </a:ext>
            </a:extLst>
          </p:cNvPr>
          <p:cNvPicPr>
            <a:picLocks noChangeAspect="1"/>
          </p:cNvPicPr>
          <p:nvPr/>
        </p:nvPicPr>
        <p:blipFill>
          <a:blip r:embed="rId2"/>
          <a:stretch>
            <a:fillRect/>
          </a:stretch>
        </p:blipFill>
        <p:spPr>
          <a:xfrm>
            <a:off x="8492101" y="1486698"/>
            <a:ext cx="3581119" cy="3884603"/>
          </a:xfrm>
          <a:prstGeom prst="rect">
            <a:avLst/>
          </a:prstGeom>
        </p:spPr>
      </p:pic>
      <p:sp>
        <p:nvSpPr>
          <p:cNvPr id="5" name="TextBox 23">
            <a:extLst>
              <a:ext uri="{FF2B5EF4-FFF2-40B4-BE49-F238E27FC236}">
                <a16:creationId xmlns:a16="http://schemas.microsoft.com/office/drawing/2014/main" id="{961CE043-35CA-0CFD-F1CF-CBCAD2E4A13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D51DC210-5339-3834-D8C2-0B5D4479716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45034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045F4-95A0-8EA6-0CC3-1918FCFC3241}"/>
              </a:ext>
            </a:extLst>
          </p:cNvPr>
          <p:cNvSpPr>
            <a:spLocks noGrp="1"/>
          </p:cNvSpPr>
          <p:nvPr>
            <p:ph type="title"/>
          </p:nvPr>
        </p:nvSpPr>
        <p:spPr>
          <a:xfrm>
            <a:off x="894956" y="-230806"/>
            <a:ext cx="10515600" cy="1325563"/>
          </a:xfrm>
        </p:spPr>
        <p:txBody>
          <a:bodyPr/>
          <a:lstStyle/>
          <a:p>
            <a:pPr algn="ctr"/>
            <a:r>
              <a:rPr lang="en-US" b="1" i="0" dirty="0">
                <a:solidFill>
                  <a:srgbClr val="0D0D0D"/>
                </a:solidFill>
                <a:effectLst/>
                <a:highlight>
                  <a:srgbClr val="FFFFFF"/>
                </a:highlight>
                <a:latin typeface="Söhne"/>
              </a:rPr>
              <a:t>Communicating with Report User</a:t>
            </a:r>
            <a:endParaRPr lang="en-US" dirty="0"/>
          </a:p>
        </p:txBody>
      </p:sp>
      <p:sp>
        <p:nvSpPr>
          <p:cNvPr id="3" name="Content Placeholder 2">
            <a:extLst>
              <a:ext uri="{FF2B5EF4-FFF2-40B4-BE49-F238E27FC236}">
                <a16:creationId xmlns:a16="http://schemas.microsoft.com/office/drawing/2014/main" id="{6B284AE7-C414-6063-3F43-1829DEF5DF6A}"/>
              </a:ext>
            </a:extLst>
          </p:cNvPr>
          <p:cNvSpPr>
            <a:spLocks noGrp="1"/>
          </p:cNvSpPr>
          <p:nvPr>
            <p:ph idx="1"/>
          </p:nvPr>
        </p:nvSpPr>
        <p:spPr>
          <a:xfrm>
            <a:off x="195493" y="1246106"/>
            <a:ext cx="7851227" cy="5331267"/>
          </a:xfrm>
        </p:spPr>
        <p:txBody>
          <a:bodyPr>
            <a:normAutofit/>
          </a:bodyPr>
          <a:lstStyle/>
          <a:p>
            <a:pPr algn="l">
              <a:buFont typeface="Arial" panose="020B0604020202020204" pitchFamily="34" charset="0"/>
              <a:buChar char="•"/>
            </a:pPr>
            <a:r>
              <a:rPr lang="en-US" b="1" i="0" dirty="0">
                <a:solidFill>
                  <a:srgbClr val="0D0D0D"/>
                </a:solidFill>
                <a:effectLst/>
                <a:highlight>
                  <a:srgbClr val="FFFFFF"/>
                </a:highlight>
                <a:latin typeface="Söhne"/>
              </a:rPr>
              <a:t>Decision to Notify</a:t>
            </a:r>
            <a:r>
              <a:rPr lang="en-US" b="0" i="0" dirty="0">
                <a:solidFill>
                  <a:srgbClr val="0D0D0D"/>
                </a:solidFill>
                <a:effectLst/>
                <a:highlight>
                  <a:srgbClr val="FFFFFF"/>
                </a:highlight>
                <a:latin typeface="Söhne"/>
              </a:rPr>
              <a:t>: Based on factors like the time elapsed since the report was issued and the proximity of issuing a subsequent report, the auditor may decide it is necessary to inform current or potential report users about the new facts.</a:t>
            </a:r>
          </a:p>
          <a:p>
            <a:pPr algn="l"/>
            <a:r>
              <a:rPr lang="en-US" b="0" i="0" dirty="0">
                <a:solidFill>
                  <a:srgbClr val="0D0D0D"/>
                </a:solidFill>
                <a:effectLst/>
                <a:highlight>
                  <a:srgbClr val="FFFFFF"/>
                </a:highlight>
                <a:latin typeface="Söhne"/>
              </a:rPr>
              <a:t>In essence, the auditor's role in managing subsequently discovered facts involves evaluating their significance, verifying their existence during the report's timeframe, and deciding on the necessity of corrective actions or notifications to ensure the continued reliability and accuracy of the SOC report.</a:t>
            </a:r>
          </a:p>
          <a:p>
            <a:endParaRPr lang="en-US" dirty="0"/>
          </a:p>
        </p:txBody>
      </p:sp>
      <p:pic>
        <p:nvPicPr>
          <p:cNvPr id="4" name="Picture 3">
            <a:extLst>
              <a:ext uri="{FF2B5EF4-FFF2-40B4-BE49-F238E27FC236}">
                <a16:creationId xmlns:a16="http://schemas.microsoft.com/office/drawing/2014/main" id="{273973B8-E77A-8F46-507B-D280F6F14520}"/>
              </a:ext>
            </a:extLst>
          </p:cNvPr>
          <p:cNvPicPr>
            <a:picLocks noChangeAspect="1"/>
          </p:cNvPicPr>
          <p:nvPr/>
        </p:nvPicPr>
        <p:blipFill>
          <a:blip r:embed="rId2"/>
          <a:stretch>
            <a:fillRect/>
          </a:stretch>
        </p:blipFill>
        <p:spPr>
          <a:xfrm>
            <a:off x="8277690" y="1562372"/>
            <a:ext cx="3581119" cy="3884603"/>
          </a:xfrm>
          <a:prstGeom prst="rect">
            <a:avLst/>
          </a:prstGeom>
        </p:spPr>
      </p:pic>
      <p:sp>
        <p:nvSpPr>
          <p:cNvPr id="5" name="TextBox 23">
            <a:extLst>
              <a:ext uri="{FF2B5EF4-FFF2-40B4-BE49-F238E27FC236}">
                <a16:creationId xmlns:a16="http://schemas.microsoft.com/office/drawing/2014/main" id="{ED2350E2-525A-25DE-50FC-1B960D21522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6BC9B0F2-7443-F60A-4DD1-EF52AD1E7459}"/>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3686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B39F1-8774-FE3F-2172-3D3DCBA9CDA9}"/>
              </a:ext>
            </a:extLst>
          </p:cNvPr>
          <p:cNvSpPr>
            <a:spLocks noGrp="1"/>
          </p:cNvSpPr>
          <p:nvPr>
            <p:ph type="title"/>
          </p:nvPr>
        </p:nvSpPr>
        <p:spPr>
          <a:xfrm>
            <a:off x="852914" y="-177209"/>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DA2BB25E-39F4-F40E-0D67-9AA5DDC07136}"/>
              </a:ext>
            </a:extLst>
          </p:cNvPr>
          <p:cNvSpPr>
            <a:spLocks noGrp="1"/>
          </p:cNvSpPr>
          <p:nvPr>
            <p:ph idx="1"/>
          </p:nvPr>
        </p:nvSpPr>
        <p:spPr>
          <a:xfrm>
            <a:off x="138737" y="949073"/>
            <a:ext cx="11679095" cy="4959853"/>
          </a:xfrm>
        </p:spPr>
        <p:txBody>
          <a:bodyPr>
            <a:normAutofit fontScale="85000" lnSpcReduction="20000"/>
          </a:bodyPr>
          <a:lstStyle/>
          <a:p>
            <a:pPr algn="l"/>
            <a:r>
              <a:rPr lang="en-US" b="0" i="0" dirty="0">
                <a:solidFill>
                  <a:srgbClr val="0D0D0D"/>
                </a:solidFill>
                <a:effectLst/>
                <a:highlight>
                  <a:srgbClr val="FFFFFF"/>
                </a:highlight>
                <a:latin typeface="Söhne"/>
              </a:rPr>
              <a:t>A service organization experiences a major flood that destroys part of its data center a week after the SOC report issuance. What is the auditor’s responsibility regarding this event?</a:t>
            </a:r>
          </a:p>
          <a:p>
            <a:pPr marL="0" indent="0" algn="l">
              <a:buNone/>
            </a:pPr>
            <a:r>
              <a:rPr lang="en-US" b="0" i="0" dirty="0">
                <a:solidFill>
                  <a:srgbClr val="0D0D0D"/>
                </a:solidFill>
                <a:effectLst/>
                <a:highlight>
                  <a:srgbClr val="FFFFFF"/>
                </a:highlight>
                <a:latin typeface="Söhne"/>
              </a:rPr>
              <a:t>A) Reissue the SOC report mentioning the flood. </a:t>
            </a:r>
          </a:p>
          <a:p>
            <a:pPr marL="0" indent="0" algn="l">
              <a:buNone/>
            </a:pPr>
            <a:r>
              <a:rPr lang="en-US" b="0" i="0" dirty="0">
                <a:solidFill>
                  <a:srgbClr val="0D0D0D"/>
                </a:solidFill>
                <a:effectLst/>
                <a:highlight>
                  <a:srgbClr val="FFFFFF"/>
                </a:highlight>
                <a:latin typeface="Söhne"/>
              </a:rPr>
              <a:t>B) Assess whether the flood impacts the reliability of the controls evaluated in the report. </a:t>
            </a:r>
          </a:p>
          <a:p>
            <a:pPr marL="0" indent="0" algn="l">
              <a:buNone/>
            </a:pPr>
            <a:r>
              <a:rPr lang="en-US" b="0" i="0" dirty="0">
                <a:solidFill>
                  <a:srgbClr val="0D0D0D"/>
                </a:solidFill>
                <a:effectLst/>
                <a:highlight>
                  <a:srgbClr val="FFFFFF"/>
                </a:highlight>
                <a:latin typeface="Söhne"/>
              </a:rPr>
              <a:t>C) Notify all report users immediately about the flood.</a:t>
            </a:r>
          </a:p>
          <a:p>
            <a:pPr marL="0" indent="0" algn="l">
              <a:buNone/>
            </a:pPr>
            <a:r>
              <a:rPr lang="en-US" b="0" i="0" dirty="0">
                <a:solidFill>
                  <a:srgbClr val="0D0D0D"/>
                </a:solidFill>
                <a:effectLst/>
                <a:highlight>
                  <a:srgbClr val="FFFFFF"/>
                </a:highlight>
                <a:latin typeface="Söhne"/>
              </a:rPr>
              <a:t> D) No action is needed as the event occurred after the report period.</a:t>
            </a:r>
          </a:p>
          <a:p>
            <a:pPr algn="l"/>
            <a:r>
              <a:rPr lang="en-US" b="1" i="0" dirty="0">
                <a:solidFill>
                  <a:srgbClr val="0D0D0D"/>
                </a:solidFill>
                <a:effectLst/>
                <a:highlight>
                  <a:srgbClr val="FFFFFF"/>
                </a:highlight>
                <a:latin typeface="Söhne"/>
              </a:rPr>
              <a:t>Correct Answer: D</a:t>
            </a:r>
            <a:r>
              <a:rPr lang="en-US" b="0" i="0" dirty="0">
                <a:solidFill>
                  <a:srgbClr val="0D0D0D"/>
                </a:solidFill>
                <a:effectLst/>
                <a:highlight>
                  <a:srgbClr val="FFFFFF"/>
                </a:highlight>
                <a:latin typeface="Söhne"/>
              </a:rPr>
              <a:t> - Choice D is correct because the auditor's responsibility does not extend to events occurring after the report period that do not affect the period under evaluation. </a:t>
            </a:r>
            <a:r>
              <a:rPr lang="en-US" b="1" i="0" dirty="0">
                <a:solidFill>
                  <a:srgbClr val="0D0D0D"/>
                </a:solidFill>
                <a:effectLst/>
                <a:highlight>
                  <a:srgbClr val="FFFFFF"/>
                </a:highlight>
                <a:latin typeface="Söhne"/>
              </a:rPr>
              <a:t>Incorrect Choices</a:t>
            </a:r>
            <a:r>
              <a:rPr lang="en-US" b="0" i="0" dirty="0">
                <a:solidFill>
                  <a:srgbClr val="0D0D0D"/>
                </a:solidFill>
                <a:effectLst/>
                <a:highlight>
                  <a:srgbClr val="FFFFFF"/>
                </a:highlight>
                <a:latin typeface="Söhne"/>
              </a:rPr>
              <a:t>:</a:t>
            </a:r>
          </a:p>
          <a:p>
            <a:pPr algn="l">
              <a:buFont typeface="Arial" panose="020B0604020202020204" pitchFamily="34" charset="0"/>
              <a:buChar char="•"/>
            </a:pPr>
            <a:r>
              <a:rPr lang="en-US" b="0" i="0" dirty="0">
                <a:solidFill>
                  <a:srgbClr val="0D0D0D"/>
                </a:solidFill>
                <a:effectLst/>
                <a:highlight>
                  <a:srgbClr val="FFFFFF"/>
                </a:highlight>
                <a:latin typeface="Söhne"/>
              </a:rPr>
              <a:t>A is incorrect because the flood does not change the effectiveness of controls during the covered period.</a:t>
            </a:r>
          </a:p>
          <a:p>
            <a:pPr algn="l">
              <a:buFont typeface="Arial" panose="020B0604020202020204" pitchFamily="34" charset="0"/>
              <a:buChar char="•"/>
            </a:pPr>
            <a:r>
              <a:rPr lang="en-US" b="0" i="0" dirty="0">
                <a:solidFill>
                  <a:srgbClr val="0D0D0D"/>
                </a:solidFill>
                <a:effectLst/>
                <a:highlight>
                  <a:srgbClr val="FFFFFF"/>
                </a:highlight>
                <a:latin typeface="Söhne"/>
              </a:rPr>
              <a:t>B is incorrect because the flood does not retrospectively impact the report's conclusions.</a:t>
            </a:r>
          </a:p>
          <a:p>
            <a:pPr algn="l">
              <a:buFont typeface="Arial" panose="020B0604020202020204" pitchFamily="34" charset="0"/>
              <a:buChar char="•"/>
            </a:pPr>
            <a:r>
              <a:rPr lang="en-US" b="0" i="0" dirty="0">
                <a:solidFill>
                  <a:srgbClr val="0D0D0D"/>
                </a:solidFill>
                <a:effectLst/>
                <a:highlight>
                  <a:srgbClr val="FFFFFF"/>
                </a:highlight>
                <a:latin typeface="Söhne"/>
              </a:rPr>
              <a:t>C is incorrect as there is no requirement to inform users about events that do not affect the audited period.</a:t>
            </a:r>
          </a:p>
          <a:p>
            <a:endParaRPr lang="en-US" dirty="0"/>
          </a:p>
        </p:txBody>
      </p:sp>
      <p:sp>
        <p:nvSpPr>
          <p:cNvPr id="4" name="TextBox 23">
            <a:extLst>
              <a:ext uri="{FF2B5EF4-FFF2-40B4-BE49-F238E27FC236}">
                <a16:creationId xmlns:a16="http://schemas.microsoft.com/office/drawing/2014/main" id="{1C52487F-D3E9-BE07-0657-86A8671802F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1CACB393-D4B3-D432-D361-68F203B80D9F}"/>
              </a:ext>
            </a:extLst>
          </p:cNvPr>
          <p:cNvPicPr>
            <a:picLocks noChangeAspect="1"/>
          </p:cNvPicPr>
          <p:nvPr/>
        </p:nvPicPr>
        <p:blipFill>
          <a:blip r:embed="rId2"/>
          <a:stretch>
            <a:fillRect/>
          </a:stretch>
        </p:blipFill>
        <p:spPr>
          <a:xfrm>
            <a:off x="0" y="6345666"/>
            <a:ext cx="2998817" cy="482040"/>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E191359E-AF9F-6233-47B4-A7046258BF03}"/>
                  </a:ext>
                </a:extLst>
              </p14:cNvPr>
              <p14:cNvContentPartPr/>
              <p14:nvPr/>
            </p14:nvContentPartPr>
            <p14:xfrm>
              <a:off x="6987724" y="3702997"/>
              <a:ext cx="16200" cy="12960"/>
            </p14:xfrm>
          </p:contentPart>
        </mc:Choice>
        <mc:Fallback xmlns="">
          <p:pic>
            <p:nvPicPr>
              <p:cNvPr id="6" name="Ink 5">
                <a:extLst>
                  <a:ext uri="{FF2B5EF4-FFF2-40B4-BE49-F238E27FC236}">
                    <a16:creationId xmlns:a16="http://schemas.microsoft.com/office/drawing/2014/main" id="{E191359E-AF9F-6233-47B4-A7046258BF03}"/>
                  </a:ext>
                </a:extLst>
              </p:cNvPr>
              <p:cNvPicPr/>
              <p:nvPr/>
            </p:nvPicPr>
            <p:blipFill>
              <a:blip r:embed="rId4"/>
              <a:stretch>
                <a:fillRect/>
              </a:stretch>
            </p:blipFill>
            <p:spPr>
              <a:xfrm>
                <a:off x="6981604" y="3696877"/>
                <a:ext cx="28440" cy="25200"/>
              </a:xfrm>
              <a:prstGeom prst="rect">
                <a:avLst/>
              </a:prstGeom>
            </p:spPr>
          </p:pic>
        </mc:Fallback>
      </mc:AlternateContent>
    </p:spTree>
    <p:extLst>
      <p:ext uri="{BB962C8B-B14F-4D97-AF65-F5344CB8AC3E}">
        <p14:creationId xmlns:p14="http://schemas.microsoft.com/office/powerpoint/2010/main" val="309189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1285</Words>
  <Application>Microsoft Office PowerPoint</Application>
  <PresentationFormat>Widescreen</PresentationFormat>
  <Paragraphs>63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Subsequent Events</vt:lpstr>
      <vt:lpstr>How to Gather Evidence</vt:lpstr>
      <vt:lpstr>How to Gather Evidence</vt:lpstr>
      <vt:lpstr>Examples</vt:lpstr>
      <vt:lpstr>Not Relevant to System Description or Assertion</vt:lpstr>
      <vt:lpstr>Subsequent Events: SOC Report </vt:lpstr>
      <vt:lpstr>Subsequently Discovered Facts: SOC Report </vt:lpstr>
      <vt:lpstr>Steps for Addressing Subsequently Discovered Facts</vt:lpstr>
      <vt:lpstr>Communicating with Report User</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2024-05-03T19:02:07Z</dcterms:created>
  <dcterms:modified xsi:type="dcterms:W3CDTF">2024-05-04T17:00:57Z</dcterms:modified>
</cp:coreProperties>
</file>