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9" r:id="rId9"/>
    <p:sldId id="270" r:id="rId10"/>
    <p:sldId id="268" r:id="rId11"/>
    <p:sldId id="25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B3EA97-97C3-4C97-84EF-5420A474E96A}" v="127" dt="2024-04-28T10:37:54.6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33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2889A-9320-C6E9-1787-E441D974A7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EFA537-AC5E-A88F-A4AD-101FB68900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63C46-BAF7-095F-75E1-F27660F23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95A0D-C982-41FA-A7E8-77FC425EB1C8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C95403-AB32-73F3-7676-D533DD402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D472A4-1E4B-DADE-D710-E7ECD5317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5CA34-99FF-4ED1-9E2E-AF91B0377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764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42312-3545-E5EF-4AB9-2891F787F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8605D6-B088-BBBA-613B-50E47B0FBB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9941A5-0CD1-FD28-E6AC-D411052C3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95A0D-C982-41FA-A7E8-77FC425EB1C8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D407C8-0FE1-549D-3F9F-FAEE80EB1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306AFD-6049-4DCC-C1DA-F11B77EA3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5CA34-99FF-4ED1-9E2E-AF91B0377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55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29CF7-63F6-571F-83AD-57C535F12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1C1E63-E6FC-1375-CABA-1B5FEC162A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34D390-C8F5-2CEE-6AEB-20FA38DB8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95A0D-C982-41FA-A7E8-77FC425EB1C8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2B9E23-02BA-E909-A84D-0ED927615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7C0C62-C46C-DEFD-EE53-3A9F30866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5CA34-99FF-4ED1-9E2E-AF91B0377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845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D3895-F6DD-3E2C-CB9D-01F1DF266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683585-A014-450B-E4F8-F22A9B1869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0BDCEF-9379-4462-859B-E4E6544579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AA2BE2-C8EA-A080-D3F3-89377DB03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95A0D-C982-41FA-A7E8-77FC425EB1C8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531D7C-2548-0E33-8353-3920E6D1E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29F4A7-9A2D-6F56-5770-7E935C388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5CA34-99FF-4ED1-9E2E-AF91B0377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592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4FAEE-90C6-E637-FE2F-FE85F27B0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9C532D-79CA-E4B3-428A-A9D8BEBCD2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B11B30-929A-B128-A47E-ABC41D7562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D7E62E-7791-FFBB-AC81-B1709786AC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6A2B9E-85BF-FBFF-1573-CD9BD9D84C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B06326-C03C-F666-75F0-BCBB92F33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95A0D-C982-41FA-A7E8-77FC425EB1C8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954AE9-DBEF-026F-67AB-A7F6850E2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0A67D7-BA6B-C308-B3AE-FE71E7DE5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5CA34-99FF-4ED1-9E2E-AF91B0377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451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0863A-A944-D6A0-5692-BBCF23FD6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B0B2F8-1D2B-9C85-725E-6615120FA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95A0D-C982-41FA-A7E8-77FC425EB1C8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331176-EDD9-CC57-EAE4-5DF25D0AB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14F491-AF68-B57D-A1EC-C1F9200B5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5CA34-99FF-4ED1-9E2E-AF91B0377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502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138C8F-FC0A-2938-19FA-C6EC792D8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95A0D-C982-41FA-A7E8-77FC425EB1C8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C51ACC-8221-8399-75D8-A4171ED2A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C51B95-1E03-54EA-0537-C00CD07E0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5CA34-99FF-4ED1-9E2E-AF91B0377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047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E169A-E7D8-458F-8739-81C754463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EDB1D-EDDC-4073-060A-60C6085B8C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CB2A24-303C-EA73-C867-213B2A6B1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58C1B0-CA88-60A8-1B2F-BCA432186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95A0D-C982-41FA-A7E8-77FC425EB1C8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1964FB-7E3A-CA01-CA42-4820086E5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465EEB-B91D-127E-580E-6CC721AF3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5CA34-99FF-4ED1-9E2E-AF91B0377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839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ED5BF-1073-78D0-0285-D9D325947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F9DDD7-2500-12CE-5B62-B658BF8772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39462-76A8-916E-A816-9FEDCC51DD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573F26-46F6-8C32-C2BC-D17B95CD4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95A0D-C982-41FA-A7E8-77FC425EB1C8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240E90-C433-1992-50D3-70AC251ED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14989D-33ED-D5F0-EEDD-C0D6636F4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5CA34-99FF-4ED1-9E2E-AF91B0377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879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87E90-91E9-FE02-3024-89F3BD711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929E15-2087-DA47-8941-2B24D1FF96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000EAA-001B-7B5F-F7FD-727C076F3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95A0D-C982-41FA-A7E8-77FC425EB1C8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35637B-C56C-C7E6-1A9B-9BC152FDD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F5BF5-1DA1-F0D3-CF24-8585F22C8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5CA34-99FF-4ED1-9E2E-AF91B0377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248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C9DC4B-6EEB-BA6C-09A6-AE32273728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DAB2EF-5716-58A7-7BDD-BA9EB06FD0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05970B-D193-1EAF-246D-12DB18A13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95A0D-C982-41FA-A7E8-77FC425EB1C8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02C469-D688-4D56-733F-21AB8759F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A71DD7-F1A8-4C63-CE25-26534CADD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5CA34-99FF-4ED1-9E2E-AF91B0377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90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6EC7BA4-54BD-C9AF-8A2F-74A0D172B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AE3D65-5D96-B334-F43D-F12E320E18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92B0E9-53A0-6BB0-ABC3-4F093F276D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095A0D-C982-41FA-A7E8-77FC425EB1C8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DE9071-78F7-AAB4-8B2B-855A92F09C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192668-E9F7-6440-6F65-18D3C73F51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05CA34-99FF-4ED1-9E2E-AF91B0377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107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0735D-D0C1-8E4C-45A9-F9AB7981B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232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Understanding the Client as Part of the Risk Assessment: 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B743FB-105D-3E19-B7AB-F406335148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25563"/>
            <a:ext cx="7882759" cy="5117438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highlight>
                  <a:srgbClr val="FFFFFF"/>
                </a:highlight>
              </a:rPr>
              <a:t>In a SOC 2 engagement, </a:t>
            </a:r>
            <a:r>
              <a:rPr lang="en-US" dirty="0">
                <a:highlight>
                  <a:srgbClr val="FFFF00"/>
                </a:highlight>
              </a:rPr>
              <a:t>assessing risk </a:t>
            </a:r>
            <a:r>
              <a:rPr lang="en-US" dirty="0">
                <a:highlight>
                  <a:srgbClr val="FFFFFF"/>
                </a:highlight>
              </a:rPr>
              <a:t>is crucial as these reports provide assurance about the controls at a service organization concerning security, availability, processing integrity, confidentiality, or privacy of </a:t>
            </a:r>
            <a:r>
              <a:rPr lang="en-US" dirty="0">
                <a:highlight>
                  <a:srgbClr val="FFFF00"/>
                </a:highlight>
              </a:rPr>
              <a:t>systems</a:t>
            </a:r>
            <a:r>
              <a:rPr lang="en-US" dirty="0">
                <a:highlight>
                  <a:srgbClr val="FFFFFF"/>
                </a:highlight>
              </a:rPr>
              <a:t> handling user data. </a:t>
            </a:r>
          </a:p>
          <a:p>
            <a:r>
              <a:rPr lang="en-US" dirty="0">
                <a:highlight>
                  <a:srgbClr val="FFFFFF"/>
                </a:highlight>
              </a:rPr>
              <a:t>The system under review includes various components that help the organization meet its defined business objectives.</a:t>
            </a:r>
          </a:p>
          <a:p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These components are categorized into: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infrastructure, 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software, 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people, 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data, and 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procedures. </a:t>
            </a:r>
          </a:p>
          <a:p>
            <a:pPr algn="l"/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Each of these categories is critical to the functionality and security of the 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00"/>
                </a:highlight>
                <a:latin typeface="Söhne"/>
              </a:rPr>
              <a:t>system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and plays a specific role in maintaining the SOC 2 standards of Trust Security Criteria.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289E18-C28E-168B-898A-38B03CF3A1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4882" y="2289543"/>
            <a:ext cx="4230067" cy="2805873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A6D8CBC5-5D77-CADD-34A1-4DAB2463BD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75A73752-0F93-DD33-CCE8-582F552932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506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25B7C-24FE-1609-2725-6DB5C3FFD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1325563"/>
          </a:xfrm>
        </p:spPr>
        <p:txBody>
          <a:bodyPr/>
          <a:lstStyle/>
          <a:p>
            <a:pPr algn="ctr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Infrastructure</a:t>
            </a:r>
            <a:b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C5604-5007-278A-CBD4-633C31D4A5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417" y="1044338"/>
            <a:ext cx="7837222" cy="5318625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Infrastructure includes all physical and virtual resources that support the operations of a service organization. </a:t>
            </a:r>
          </a:p>
          <a:p>
            <a:r>
              <a:rPr lang="en-US" b="1" dirty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Cloud Infrastructure:</a:t>
            </a:r>
            <a:r>
              <a:rPr lang="en-US" dirty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 Virtual servers hosted off-site, providing scalability and flexibility for handling varying levels of demand.</a:t>
            </a:r>
          </a:p>
          <a:p>
            <a:r>
              <a:rPr lang="en-US" b="1" dirty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Networking Hardware:</a:t>
            </a:r>
            <a:r>
              <a:rPr lang="en-US" dirty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 Routers, switches, and firewalls that manage data traffic and secure data flows across the organization.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Data Centers: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Facilities that house critical servers and computer systems with high levels of security measures such as biometric access controls.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Physical Security Systems: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Surveillance cameras and alarm systems that enhance the physical security of the infrastructure.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A2562A-D011-8CF6-66EC-EAC80156CA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8537" y="881479"/>
            <a:ext cx="3816845" cy="4466184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8619BDDE-B9E5-C9B0-FEA7-0F59AF7B08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A26A0291-80A7-2045-8769-83B80E274C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249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6E296-134A-08D9-B95B-D26566E3B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5939"/>
            <a:ext cx="10515600" cy="1325563"/>
          </a:xfrm>
        </p:spPr>
        <p:txBody>
          <a:bodyPr/>
          <a:lstStyle/>
          <a:p>
            <a:pPr algn="ctr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Software</a:t>
            </a:r>
            <a:b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43A14B-BF51-8FFC-3302-2103BC0781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49" y="967981"/>
            <a:ext cx="7744548" cy="5571556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Software is essential for the operation and management of IT systems, encompassing: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Enterprise Resource Planning (ERP) Systems: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Integrates core business processes such as procurement, sales, and finance.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Customer Relationship Management (CRM) Software: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Manages interactions with clients and customers, storing data on customer activities and preferences.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Security Software: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Includes anti-virus programs, encryption tools, and intrusion detection systems to protect the organization's data and operations.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Development Tools: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Used by developers to create, test, and maintain software applications vital for the organization’s operations.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8187EC-9C34-FA12-A600-505F3164E1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2913" y="1233346"/>
            <a:ext cx="4639087" cy="3849455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0AC7E2AC-1511-79D6-651F-A062C2BFC9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673FE1CE-C871-4B36-7245-B3034132C1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591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B989F-D440-FBAA-6F42-D37F46F70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5939"/>
            <a:ext cx="10515600" cy="1325563"/>
          </a:xfrm>
        </p:spPr>
        <p:txBody>
          <a:bodyPr/>
          <a:lstStyle/>
          <a:p>
            <a:pPr algn="ctr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People</a:t>
            </a:r>
            <a:b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E16252-AD44-90C6-2D03-F700443806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168" y="879699"/>
            <a:ext cx="7232692" cy="5098602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People are the human resources who operate, manage, and use the system, and include: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IT Security Team: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Focuses on implementing and maintaining security measures to protect data and manage cybersecurity threats.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Operations Staff: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Ensures smooth day-to-day operations and addresses any issues that arise within the IT infrastructure.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Customer Support Team: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Provides assistance to users of the system, ensuring customer satisfaction and support.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Compliance Officers: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Ensure that the organization adheres to laws, regulations, and standards relevant to its industry.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D2804D-53AA-B705-128A-E8EB036B6E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3860" y="1023829"/>
            <a:ext cx="4567673" cy="4040055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121DC3AB-0117-8BF3-EBA9-0937B0088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102582BA-E279-AF44-5C1B-A5D2FE4397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352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180AC-4E81-54BA-6E55-5099E0ABF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408"/>
            <a:ext cx="10515600" cy="1325563"/>
          </a:xfrm>
        </p:spPr>
        <p:txBody>
          <a:bodyPr/>
          <a:lstStyle/>
          <a:p>
            <a:pPr algn="ctr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Data</a:t>
            </a:r>
            <a:b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C8ADEB-1C01-6B23-9AB0-A87CD9C191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987" y="860775"/>
            <a:ext cx="8072470" cy="5748129"/>
          </a:xfrm>
        </p:spPr>
        <p:txBody>
          <a:bodyPr>
            <a:normAutofit/>
          </a:bodyPr>
          <a:lstStyle/>
          <a:p>
            <a:pPr algn="l"/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Data involves all information processed and stored within the system, including: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Transactional Data: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Records of all business transactions that occur, which are essential for financial reporting and analysis.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Personal Data of Customers: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Includes sensitive information that must be protected under privacy laws and regulations.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Operational Data: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Used for the analysis and optimization of business processes.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Audit Logs: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Tracks and records who performed what actions within the system, crucial for security and compliance audits.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47F741-9C76-9D06-29C6-55A84368E8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883" y="1469971"/>
            <a:ext cx="3710192" cy="3761722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A3CF1E32-576F-4B36-A819-4BC0DBEDB6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7710CF5F-57EA-758E-147A-09EC5BF9D5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844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E04B4-0588-D0E5-29F9-4B71CEBF5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5757"/>
            <a:ext cx="10515600" cy="1325563"/>
          </a:xfrm>
        </p:spPr>
        <p:txBody>
          <a:bodyPr/>
          <a:lstStyle/>
          <a:p>
            <a:pPr algn="ctr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Procedures</a:t>
            </a:r>
            <a:b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D9D60C-067B-8B74-8637-6CB2E48EF5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905" y="1125635"/>
            <a:ext cx="7435543" cy="5256245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Procedures are the operational and business processes related to services and products, such as: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Change Management Processes: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Govern how changes to the IT environment are managed and documented to minimize the impact on service quality.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Quality Assurance Testing: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Procedures to ensure that new software or updates meet the required standards before they are deployed.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Disaster Recovery Plans: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Steps that the organization follows to recover from a catastrophic event, ensuring business continuity.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Data Backup Procedures: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Regularly scheduled backups to prevent data loss and provide data recovery options in case of system failure.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0DEEED-406D-A384-2181-CEEBE9F36C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7448" y="1239230"/>
            <a:ext cx="4679761" cy="4259782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0E151BF5-C176-0F9F-509B-541FEE5E10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9BD6E1C6-7CE7-487E-EACA-FC946E702A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  <p:sp>
        <p:nvSpPr>
          <p:cNvPr id="8" name="TextBox 23">
            <a:extLst>
              <a:ext uri="{FF2B5EF4-FFF2-40B4-BE49-F238E27FC236}">
                <a16:creationId xmlns:a16="http://schemas.microsoft.com/office/drawing/2014/main" id="{76F02AB8-5C89-4473-AB59-6D34FD9CC3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9983" y="64980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9" name="Content Placeholder 5">
            <a:extLst>
              <a:ext uri="{FF2B5EF4-FFF2-40B4-BE49-F238E27FC236}">
                <a16:creationId xmlns:a16="http://schemas.microsoft.com/office/drawing/2014/main" id="{289BAFC2-13DC-DE50-2DFD-60C570A0EB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6498066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00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31D79-22CB-1708-94C4-F52286FA1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956" y="-177209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Importance Clear Boundaries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8ECC44-3780-3A62-2560-ACCF6B521B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048" y="961674"/>
            <a:ext cx="7681486" cy="5325614"/>
          </a:xfrm>
        </p:spPr>
        <p:txBody>
          <a:bodyPr>
            <a:normAutofit fontScale="92500"/>
          </a:bodyPr>
          <a:lstStyle/>
          <a:p>
            <a:pPr algn="l"/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In a SOC 2 engagement, understanding and defining system boundaries is crucial because it 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00"/>
                </a:highlight>
                <a:latin typeface="Söhne"/>
              </a:rPr>
              <a:t>specifies what parts 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of the organization’s setup are being evaluated.</a:t>
            </a:r>
          </a:p>
          <a:p>
            <a:pPr algn="l"/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These boundaries involve the infrastructure, software, people, procedures, and data that a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00"/>
                </a:highlight>
                <a:latin typeface="Söhne"/>
              </a:rPr>
              <a:t>re integral 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to the service</a:t>
            </a:r>
            <a:endParaRPr lang="en-US" b="1" i="0" dirty="0">
              <a:solidFill>
                <a:srgbClr val="0D0D0D"/>
              </a:solidFill>
              <a:effectLst/>
              <a:highlight>
                <a:srgbClr val="FFFFFF"/>
              </a:highlight>
              <a:latin typeface="Söhne"/>
            </a:endParaRPr>
          </a:p>
          <a:p>
            <a:pPr algn="l"/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Clear system boundaries help: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stakeholders, including clients, regulatory bodies, and management, understand the scope of the audit.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This transparency ensures that all parties are aware of the areas being assessed and the controls in place.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help in managing expectations and in demonstrating compliance with specific criteria relevant to the organization’s service commitments and objectives</a:t>
            </a:r>
          </a:p>
          <a:p>
            <a:pPr algn="l"/>
            <a:endParaRPr lang="en-US" b="1" i="0" dirty="0">
              <a:solidFill>
                <a:srgbClr val="0D0D0D"/>
              </a:solidFill>
              <a:effectLst/>
              <a:highlight>
                <a:srgbClr val="FFFFFF"/>
              </a:highlight>
              <a:latin typeface="Söhne"/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1601D7-18F6-FC87-1E5B-6FD37F44B5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3236" y="1625188"/>
            <a:ext cx="3967230" cy="3186447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24E3B55C-0FE6-0B09-CAAD-FC66FA675B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513151E0-5DD1-0755-5298-3B937A2355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859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B1DFD-0E6A-7F4F-87BF-8247FF441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607" y="-5681"/>
            <a:ext cx="10515600" cy="1325563"/>
          </a:xfrm>
        </p:spPr>
        <p:txBody>
          <a:bodyPr/>
          <a:lstStyle/>
          <a:p>
            <a:pPr algn="ctr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Human Resource Management System (HRMS)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F0163C-26AD-FF92-16A6-65E1F5C98B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375" y="1160967"/>
            <a:ext cx="9012094" cy="5214608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The boundaries of a system dedicated to human resource management include all components involved in employee-related processes, from recruitment and onboarding to payroll, benefits, performance management, and offboarding.</a:t>
            </a:r>
          </a:p>
          <a:p>
            <a:pPr lvl="1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Recruitment and Onboarding: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Tools for tracking applicants and integrating new hires.</a:t>
            </a:r>
          </a:p>
          <a:p>
            <a:pPr lvl="1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Payroll Processing: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Systems for managing salaries and deductions.</a:t>
            </a:r>
          </a:p>
          <a:p>
            <a:pPr lvl="1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Benefits Administration: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Software for handling employee benefits like health insurance and retirement plans.</a:t>
            </a:r>
          </a:p>
          <a:p>
            <a:pPr lvl="1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Performance Management: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Applications for evaluating and providing feedback on employee performance.</a:t>
            </a:r>
          </a:p>
          <a:p>
            <a:pPr lvl="1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Employee Data Management: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Databases for storing sensitive employee information.</a:t>
            </a:r>
          </a:p>
          <a:p>
            <a:pPr lvl="1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Employee Offboarding: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Procedures for securely managing employee exits.</a:t>
            </a:r>
          </a:p>
          <a:p>
            <a:pPr algn="l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Purpose: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Establishing these boundaries ensures that all HR processes are secure, compliant, and efficient, protecting sensitive employee data and supporting effective HR management. Clear boundaries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84BC17-4B3B-8006-BBFF-3672A80503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7728" y="1802186"/>
            <a:ext cx="3009922" cy="2686070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07E3863C-1432-ECC9-0468-A464623052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E85B459D-1E5C-4808-7DD1-79C4BF0E5B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692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C8A5D-A4E7-BB4E-6DC8-74B2449D7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708" y="194857"/>
            <a:ext cx="113538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Information Security Management System (ISMS)</a:t>
            </a:r>
            <a:b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B57354-B310-2390-F417-4762BA466E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81981" y="971157"/>
            <a:ext cx="12032243" cy="5284601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The boundaries for an ISMS encompass all components critical to maintaining the confidentiality, integrity, and availability of an organization's information assets. This includes:</a:t>
            </a:r>
          </a:p>
          <a:p>
            <a:pPr lvl="1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Network Security: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Tools and technologies that protect network infrastructure, including firewalls, intrusion detection systems, and secure VPNs.</a:t>
            </a:r>
          </a:p>
          <a:p>
            <a:pPr lvl="1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Data Encryption: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Technologies used to encrypt data both at rest and in transit to prevent unauthorized access.</a:t>
            </a:r>
          </a:p>
          <a:p>
            <a:pPr lvl="1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Access Control: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Systems that manage user access rights and authentication to ensure that only authorized personnel can access sensitive information.</a:t>
            </a:r>
          </a:p>
          <a:p>
            <a:pPr lvl="1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Threat Management: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Tools for identifying, analyzing, and mitigating potential security threats in real-time.</a:t>
            </a:r>
          </a:p>
          <a:p>
            <a:pPr lvl="1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Compliance Monitoring: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Procedures and technologies to ensure ongoing compliance with relevant data protection regulations and standards.</a:t>
            </a:r>
          </a:p>
          <a:p>
            <a:pPr lvl="1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Employee Training: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Programs that educate employees on security policies, potential risks, and safe practices to minimize human error in data handling.</a:t>
            </a:r>
          </a:p>
          <a:p>
            <a:pPr algn="l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Purpose: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Establishing clear boundaries in an ISMS helps ensure that all aspects of information security are thoroughly managed and protected against breaches and other security incidents. Related boundaries/integrated system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6AE00451-B9B8-69C6-75B6-9A56641AE2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6F00C325-6CD1-9977-233E-ACBF5821D1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402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4A834-ADD3-4F5F-7E7C-BBB38788E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487" y="264226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Expanding Boundaries Depending on Operational Needs</a:t>
            </a:r>
            <a:b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013327-3DF7-076A-2336-4B91875998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804" y="1253330"/>
            <a:ext cx="6704024" cy="5084407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The boundaries of each system are not fixed and can be adapted based on operational requirements and strategic goals of the organization. For example: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E-commerce Platform: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For an e-commerce company, the SOC 2 scope might extend to include systems that handle customer transactions, data analytics tools for customer behavior, inventory management systems, and the cybersecurity measures protecting these systems.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Telecommunication Services: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A telecom operator might define boundaries that include network infrastructure, customer data management, service delivery platforms, and emergency response systems.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752880-2141-56BB-0C4D-3377C976B4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6828" y="1779756"/>
            <a:ext cx="4960922" cy="3605743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07201304-AA30-CE3B-D12B-338F776EF9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E49C8A27-9E6E-FC7D-91E9-92D5B6C476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131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A9644-6884-5CCC-4AB3-3BA84E5B5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444" y="-13293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MCQ from Farhatlectures.com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895F8C-9E4D-6101-4A1B-6C5C7401AB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444" y="1459865"/>
            <a:ext cx="10515600" cy="4351338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ECFBEE5C-FBF8-BA42-A568-9C39E26B56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2D02D92E-32FB-075E-7BC3-977B3758C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72A8D50-C4B7-2199-E031-0B67EC46BA87}"/>
              </a:ext>
            </a:extLst>
          </p:cNvPr>
          <p:cNvSpPr txBox="1"/>
          <p:nvPr/>
        </p:nvSpPr>
        <p:spPr>
          <a:xfrm>
            <a:off x="327923" y="1004044"/>
            <a:ext cx="11660175" cy="4955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What is the main reason for defining clear system boundaries in a SOC 2 engagement?</a:t>
            </a:r>
          </a:p>
          <a:p>
            <a:pPr algn="l"/>
            <a:r>
              <a:rPr lang="en-US" sz="20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A) To determine the financial stability of the service organization</a:t>
            </a:r>
            <a:br>
              <a:rPr lang="en-US" sz="20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</a:br>
            <a:r>
              <a:rPr lang="en-US" sz="20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B) To ensure all critical components are included in the assessment</a:t>
            </a:r>
            <a:br>
              <a:rPr lang="en-US" sz="20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</a:br>
            <a:r>
              <a:rPr lang="en-US" sz="20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C) To facilitate the external audit of the organization</a:t>
            </a:r>
            <a:br>
              <a:rPr lang="en-US" sz="20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</a:br>
            <a:r>
              <a:rPr lang="en-US" sz="20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D) To comply with international trade regulations</a:t>
            </a:r>
          </a:p>
          <a:p>
            <a:pPr algn="l"/>
            <a:r>
              <a:rPr lang="en-US" sz="2000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Correct Answer:</a:t>
            </a:r>
            <a:r>
              <a:rPr lang="en-US" sz="20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B) To ensure all critical components are included in the assessment</a:t>
            </a:r>
            <a:br>
              <a:rPr lang="en-US" sz="20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</a:br>
            <a:r>
              <a:rPr lang="en-US" sz="2000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Explanation:</a:t>
            </a:r>
            <a:endParaRPr lang="en-US" sz="2000" b="0" i="0" dirty="0">
              <a:solidFill>
                <a:srgbClr val="0D0D0D"/>
              </a:solidFill>
              <a:effectLst/>
              <a:highlight>
                <a:srgbClr val="FFFFFF"/>
              </a:highlight>
              <a:latin typeface="Söhne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Choice B is correct</a:t>
            </a:r>
            <a:r>
              <a:rPr lang="en-US" sz="20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because defining clear system boundaries ensures that all relevant components are assessed for compliance with SOC 2 criteria.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Choice A is incorrect</a:t>
            </a:r>
            <a:r>
              <a:rPr lang="en-US" sz="20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because the financial stability of the organization is not the focus of </a:t>
            </a:r>
            <a:r>
              <a:rPr lang="en-US" sz="2000" b="0" i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SOC 2 </a:t>
            </a:r>
            <a:r>
              <a:rPr lang="en-US" sz="20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engagements.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Choice C is incorrect</a:t>
            </a:r>
            <a:r>
              <a:rPr lang="en-US" sz="20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although external audits benefit from clear boundaries, this is not the primary reason for defining them.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Choice D is incorrect</a:t>
            </a:r>
            <a:r>
              <a:rPr lang="en-US" sz="20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because SOC 2 engagements are not directly concerned with international trade regulations.</a:t>
            </a:r>
          </a:p>
          <a:p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102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1436</Words>
  <Application>Microsoft Office PowerPoint</Application>
  <PresentationFormat>Widescreen</PresentationFormat>
  <Paragraphs>94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Understanding the Client as Part of the Risk Assessment:  System</vt:lpstr>
      <vt:lpstr>Infrastructure </vt:lpstr>
      <vt:lpstr>Software </vt:lpstr>
      <vt:lpstr>People </vt:lpstr>
      <vt:lpstr>Data </vt:lpstr>
      <vt:lpstr>Procedures </vt:lpstr>
      <vt:lpstr>Importance Clear Boundaries</vt:lpstr>
      <vt:lpstr>Human Resource Management System (HRMS)</vt:lpstr>
      <vt:lpstr>Information Security Management System (ISMS) </vt:lpstr>
      <vt:lpstr>Expanding Boundaries Depending on Operational Needs </vt:lpstr>
      <vt:lpstr>MCQ from Farhatlectures.com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mansour farhat</cp:lastModifiedBy>
  <cp:revision>2</cp:revision>
  <dcterms:created xsi:type="dcterms:W3CDTF">2024-04-27T13:57:25Z</dcterms:created>
  <dcterms:modified xsi:type="dcterms:W3CDTF">2024-05-04T09:10:55Z</dcterms:modified>
</cp:coreProperties>
</file>