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5" r:id="rId4"/>
    <p:sldId id="287" r:id="rId5"/>
    <p:sldId id="286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5E788B-9507-416B-B974-DDA4C7B62657}" v="114" dt="2024-05-03T18:25:45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EDDEB-0D39-4F8B-F754-8F2F99CB3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252D49-261D-8F82-317C-955BB8D4D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8AC0E1-C83F-4FDE-CDB4-B30D06BE6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FAE28-12F0-D8E7-3AD1-F8B290980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4B3E0-0160-474A-D254-6884F286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77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70C97-011E-41E9-60A6-9B2BE4CC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9DBE1-04B7-B666-9B29-74E433BA3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926BD-117C-3D06-76B6-9EB155BAD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F8915-6885-6663-32D5-1C1247E9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12373-CD8D-1346-DBF4-8A89187B0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6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DBF99-74A3-8516-F3D9-C1995FDB6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C2D9C-A91E-CCF1-F081-F702A06D0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0C14E-6978-CD98-3ED9-0FD84D8A1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A13D0-CA72-F518-552D-C892BDAA7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C6DBD-7D5C-139F-54E5-6CC435197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2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7A36-8216-7CD9-FAFC-9661F753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75652-2A71-32FC-12C8-0282E4D6B6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58341-3068-04C5-1678-904B6CA8B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0CB87-D527-AB94-48EB-02C4612E2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23B58-4B45-22DB-9B8E-515E45976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B8094A-BC7B-56C6-5180-C21051C70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06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E8AD-EB7F-3012-A31B-B9703480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791FB-C98E-F4F8-AB7E-73EE9ECC4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4F3C4-590B-45DA-3652-3678C8AE01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0A304-4F33-AC88-333B-F432119C34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C8F71-AA0B-F9E3-9571-44AF5CCDA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534566-AF50-BFB8-19D3-4910F5459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F67FE6-CBC8-B171-7425-4E1B263F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6B164-4D25-AB3B-C3B1-E58714B33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1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2236-0B33-1940-DBBF-C3EBA6B18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F82E4-94C3-D6FC-31B5-BAC40E022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C72FB8-B58C-2D6F-FF69-FF3AA7159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0945C-755E-76F4-AF3C-F5D487C4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5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45803-F08D-3AA2-6784-12349B5CE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BDBC2-A159-B832-5FA7-C7000712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67442-7671-9584-482F-149E6FE26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26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29EFB-B65C-F667-74CA-58F261173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63EF2-87F2-C046-4871-42A0673B4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9A2C3-8AA4-53B5-1F24-F53B104E5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38EF9-DF42-3E00-6059-386ED4A57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9FCC0-2859-15DB-5E7A-4DAC58616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21629-EC37-7D99-8B2E-705148A4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288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AA97B-B295-EAEA-AEE7-DC2FD9F87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B29256-4875-CDC9-3098-21FFBDB78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24FBD-D5DD-FDE3-F47F-B0044031C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0E4A4A-AD28-1A54-515D-3284E69F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31565-CB46-BFF9-B927-C46E12D56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10B2B5-A124-E3A1-B5D6-C709B5BF1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80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7895F-677B-0084-1E4C-61D7490F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2CC46-FC6E-222E-2ED7-63157C528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FEB5D-6159-711E-A6BF-2561C733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60D0B-F8B9-5C0A-F2FB-DC684EA57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E7127-A45D-BDA1-F8DE-E1D76FA1E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77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8EFFD2-2E3D-C5FD-80B4-2F2A1DE5CE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CFDF78-69F8-014C-5BC1-FA8397DF1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48AC9-4C19-311F-1348-EAF3230F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CF1D2-62CD-7696-3126-A61CE7646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45D50-8D87-E21B-1BBD-2A9147F4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1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06CEE9-3E44-554B-D97B-79BC77624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C0A95-7925-C407-BFA0-0818203B9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B9B4-7B1E-05AF-592D-1B0B39C444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F9A85-D4C2-418B-9229-8BFA751E7C51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79228-49E7-4AC3-5D0A-F5EF8FC60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C9AAF-7C89-B3C2-9C9F-E87CA01FB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3F9E93-6F0D-4351-ADC2-C78D17E24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2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51D5-AE48-2D97-EFCC-C18DB78E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76" y="-761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SOC Engagement:  Attestation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1D09B-BEB8-1549-F0DA-DC158921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69" y="1038614"/>
            <a:ext cx="8214520" cy="532635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Once the service auditor has agreed to undertake the engagement and completed the initial planning and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risk assessment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, the subsequent phase of the engagement requires gaining a detailed understanding of the systems as outlined by the service organization.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Key phases of engagement performance following the completion of initial risk assessment procedures are: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Address the identified risks (risk assessment step)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Assess whether the management’s depiction of the service organization’s system aligns with the description criteria.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Gather and assess evidence regarding the adequacy of the control design.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Gather and assess evidence concerning the effectiveness of the controls in operation (applicable only in Type 2 engagements).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Review the outcomes of these procedures.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Develop the professional opinion (final product)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9C0FD-5E7B-6FF9-E8B7-70EC1506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3281" y="840409"/>
            <a:ext cx="3229864" cy="481543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106E49E-980D-48F1-C7E0-1201FEC2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2AB5F0E-FD0B-6CA0-975D-AE71F408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3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3EA1B-58C0-0A09-C455-2E051FDEC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92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Evaluating the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92D1B-F31C-B3E2-404D-777662567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50" y="895275"/>
            <a:ext cx="8518450" cy="5494891"/>
          </a:xfrm>
        </p:spPr>
        <p:txBody>
          <a:bodyPr>
            <a:normAutofit fontScale="70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Gathering evidence to support opinions and reports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service auditor is responsible for ensuring that their report and opinions are well-supported by concrete evidence.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involves a thorough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 review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and collection of data relevant to the audit.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Considering all sources of information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auditor must look at information from all relevant sources, both within the company (internal) and outside it (external).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helps in providing a comprehensive view of the situation being audited.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Evaluating corroborating and contradicting evidence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It is important for auditors to consider all types of evidence, including those that agree with and those that challenge the management's assertions.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balanced approach helps in making a fair assessment.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Treating absence of information as evidence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Sometimes, the lack of information can itself be an important piece of evidence.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absence of expected data or records might indicate issues such as non-compliance or operational inefficiencies.  </a:t>
            </a:r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What is the impact?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Assessing sufficiency and appropriateness of evidence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auditor must use their professional judgment to decide whether the collected evidence is both sufficient (enough in quantity) and appropriate (relevant and reliable) for supporting their conclusions.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the evidence does not meet these criteria, additional investigative procedures need to be conducted to gather more evidence.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145FC-61CB-5166-24BF-1ADAA88FE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1635" y="1401056"/>
            <a:ext cx="3435799" cy="381755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3B4E476B-DF16-DBCE-51C0-F7CD3AFAC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D788D0C-DD93-25A6-E1A7-496E00E62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2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4D626-174E-553A-EEEA-0B5E729F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730" y="7804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Evaluating the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2AA65-22D5-2DF5-D856-B79BD723C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108" y="1898071"/>
            <a:ext cx="6685878" cy="464055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 the course of evaluating the results of audit procedures, the service auditor examines: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nature and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causes </a:t>
            </a:r>
          </a:p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of any discovered misstatements in descriptions, as well as any deficiencies or deviations from the effectiveness of controls.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18299-1993-036A-0D69-D014C26F7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8001" y="1520222"/>
            <a:ext cx="4005606" cy="4450674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98EBEE1-BE36-29F1-A638-73925431C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9E4C30C-E3AD-ABEB-2DFF-72FFAA01C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477A4-4575-E581-BB1E-6B9C0616C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689" y="18255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Misstatements and Auditor's Opinion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D1775-B10F-1D52-34E1-36D749EF2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747" y="1053151"/>
            <a:ext cx="7849809" cy="5372873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an audit finds that descriptions don't meet required criteria—such as accuracy or completeness—or could mislead users, the auditor must consider modifying their opinion.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A service organization describes in its SOC 2 report that all customer data is stored in encrypted form.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However, upon inspection, the auditor finds that certain older databases do not use encryption due to legacy system constraints.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misstatement could mislead users about the security of their data if not corrected in the auditor's opinion.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7827F-F00B-E130-BE07-BE348EF4A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383" y="1400236"/>
            <a:ext cx="3703869" cy="396634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EF8AB2BA-457C-1F2E-F181-AF7472C6F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FB27A88-9E26-956B-4159-BA3217C88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3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61425-6333-4C47-3095-4FB68067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95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Deviations Within an Acceptable Range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BD412-D799-7697-AA2A-BF59E372F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30" y="1056267"/>
            <a:ext cx="7385094" cy="5313002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Whether the deviations are within an acceptable range or constitute a significant deficiency.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An organization has a control procedure that requires password changes every 90 days.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observes that in a few cases, the password change was completed within 95 days.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determines that this slight deviation does not significantly impact the overall effectiveness of the control and is within an acceptable range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35BF47-AF3B-4487-56A6-BEFDE367F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476" y="1660333"/>
            <a:ext cx="4081107" cy="321328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DEEF695-BA04-DB07-E735-D47B6FA88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F3E7626-89B2-FC1F-19B2-B624E22E3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3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BC45-1410-F088-4398-7DF78AA33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Adequacy of Performed Procedures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09B8C-B2E5-87B0-96E7-DBB9BC329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946" y="1195003"/>
            <a:ext cx="7132847" cy="504183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deviations are within an acceptable range, whether the performed procedures are adequate to conclude that the control was effective for the entire period assessed.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During a SOC 2 engagement, the auditor finds that the automated system for tracking failed login attempts was temporarily offline for a week due to maintenance.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reviews the manual logs kept during this period and concludes that the alternative procedure was effective, thus the control was operational throughout the specified period.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371D19-DE5D-6A20-519D-59A982CFE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15" y="1536807"/>
            <a:ext cx="3992067" cy="378438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7D094CB-49FA-B5CA-C165-A23C7ACFC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07ED1A5-5423-DBBE-0F47-998286506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2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B9BF9-9457-E3C1-DA5D-E60572BB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325" y="93958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Impact of Identified Deficiencies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66C2C-8F31-CC3C-80F5-9BC0C6753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35" y="1176356"/>
            <a:ext cx="8014447" cy="65852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Whether identified deficiencies are widespread enough to impact the achievement of the service organization’s commitments and system requirements, or if they are likely to affect only specific areas.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An audit reveals that the backup power system, critical for ensuring system availability, has not been tested regularly.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deficiency is likely to affect the organization's commitment to system availability if a power outage occurs, suggesting a significant risk that needs to be addressed in the auditor’s report.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A905C-6468-85F0-86CD-D08B33644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3422" y="1307927"/>
            <a:ext cx="3830244" cy="374816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A4F542D-D723-B3E3-6ACD-B1837F066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E695266-99BA-F610-F4AF-EC22097B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7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D6E4-43CC-8761-817A-D8FBA0F5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56" y="112876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Sufficiency of Previously Tested Controls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853CA-BBC1-8BF9-6B29-CE74818E1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092" y="1203431"/>
            <a:ext cx="8062584" cy="61290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previously tested controls provide sufficient evidence of effective operation or if further testing is necessary to evaluate control effectiveness throughout the period.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Last year’s SOC 2 report highlighted that firewalls were effectively protecting against unauthorized external access.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year, without significant changes in the network infrastructure or threat landscape, the auditor may decide that the previous testing of firewalls still provides sufficient evidence of their effectiveness.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7166B-7039-833C-1B19-0BA55F80B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613" y="1563760"/>
            <a:ext cx="3783811" cy="285336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A01104D2-ED13-B238-4A04-800C0ED7B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C8DFAF9-8251-4EED-DF6E-4B5BCB8CA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6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C8C46-A739-7E6B-3BED-A333B813C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219" y="1759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Limitations in Applying Additional Procedures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42B63-7642-6442-3F23-629725012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30" y="1150861"/>
            <a:ext cx="8129227" cy="525624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additional procedures cannot be applied, the reasons for this limitation must be considered to determine if it represents a deviation from policy or a scope limitation of the engagement.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If a significant portion of the organization's data is processed and stored in a highly secure environment to which the auditor has limited access due to security policies, this could limit the scope of the audit.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must then consider whether these restrictions prevent a complete assessment of data integrity controls.</a:t>
            </a:r>
          </a:p>
          <a:p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7C9039-7ADE-7F07-6E56-F4242B707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223" y="1380449"/>
            <a:ext cx="3573412" cy="409710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D02440B3-5078-642C-B5D3-F52FB7C68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582C04E-2D94-E3D2-6F6F-1BFAE901E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1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E1FCA-D0B9-F034-F031-865F76480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28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Impact of Deficiencies on Commitments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CEE8C-B368-6DC6-DD25-27E7DC9A0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9" y="1387991"/>
            <a:ext cx="7931324" cy="520579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impact of deficiencies on the service organization’s ability to meet commitments and system requirements.</a:t>
            </a:r>
            <a:endParaRPr lang="en-US" b="1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auditor discovers that an organization’s incident response team has not been following the prescribed procedures for documenting and resolving security incidents.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deficiency could undermine the organization's commitment to the confidentiality and integrity of its systems, impacting trust among clients.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BF8C9-6872-1AB0-3BA2-C53D1E1B6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228" y="1633434"/>
            <a:ext cx="4155697" cy="3705718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F37A2485-575B-6647-5389-3570D1DD7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F7F23F2-C9E9-3C77-F946-F861A2238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AB511-B01F-0897-5410-D678E426E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913" y="-18294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Misleading Users Due to Unadjusted Deficiencies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89A73-77A9-3935-7564-B723BF45E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47" y="1564564"/>
            <a:ext cx="7909654" cy="5167312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Whether users of the report might be misled if the auditor’s opinion isn’t adjusted to reflect the deficiencies.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Suppose the service organization claims to monitor all access to sensitive customer data, but the audit reveals that certain accesses are not logged.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the auditor's report does not highlight this deficiency, stakeholders might be misled about the robustness of the organization's data privacy practices.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58F06-07F5-3ADC-EA06-B0157E7AD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293" y="1648397"/>
            <a:ext cx="3885853" cy="377561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E80BF140-C8F1-8254-780C-473917891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ADEBC5DD-2EE3-796D-1BB0-776D461B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37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2A29-424F-3981-0510-35F7BB72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444" y="18255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Suspected Fraud or Non-Compliance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CBCED-9617-46C8-0989-DC695DFD4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79" y="1253331"/>
            <a:ext cx="7776080" cy="558641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Considerations of any known or suspected fraud or non-compliance with laws or regulations.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During an audit, the auditor notices irregularities in the way user access is granted, suggesting potential non-compliance with established IT policies or even intentional misconduct. 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raises concerns about fraud or violation of laws (such as data protection regulations), which must be thoroughly investigated and reflected in the audit report.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B7037E-C07B-366C-AB6E-EED912F02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375" y="1654027"/>
            <a:ext cx="3571946" cy="382310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26FD4B2F-F042-42E5-460A-46E1A2724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1D18FEA5-C4C3-F54D-0787-F589F33BA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6C37-26D8-5190-B8DC-4773C5180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263" y="-15829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DE6CC-B3CA-2467-7302-5981595C2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31" y="1508674"/>
            <a:ext cx="7299261" cy="5098602"/>
          </a:xfrm>
        </p:spPr>
        <p:txBody>
          <a:bodyPr/>
          <a:lstStyle/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Understanding the nature and causes of these issues will guide the auditor in appropriately adjusting the opinion.</a:t>
            </a:r>
            <a:endParaRPr lang="en-US" dirty="0"/>
          </a:p>
          <a:p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If significant misstatements or deficiencies are found, especially those affecting the design or operational effectiveness of controls (Type 2), the service auditor should modify the opinion accordingly.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B7DCCC6-DE82-4311-A06F-3DDE8592A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5CFB1B6-4A24-7C96-C076-CFB374B4F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9DACBC-EA3E-6773-AA45-E81DD1611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650" y="1167273"/>
            <a:ext cx="4346612" cy="427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0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73AD7-4843-BABC-9E12-2B1CDF4FF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439" y="-22858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3335E-2F42-F820-58E6-C8A25F8B6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43" y="870258"/>
            <a:ext cx="11943956" cy="5306706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ighlight>
                  <a:srgbClr val="FFFFFF"/>
                </a:highlight>
              </a:rPr>
              <a:t>An organization’s SOC 2 report incorrectly states that all data backups are encrypted when in fact, only recent backups are. How should the auditor respond?</a:t>
            </a:r>
          </a:p>
          <a:p>
            <a:pPr marL="0" indent="0">
              <a:buNone/>
            </a:pPr>
            <a:r>
              <a:rPr lang="en-US" dirty="0">
                <a:highlight>
                  <a:srgbClr val="FFFFFF"/>
                </a:highlight>
              </a:rPr>
              <a:t>A) Modify the auditor’s opinion to reflect this misstatement. </a:t>
            </a:r>
          </a:p>
          <a:p>
            <a:pPr marL="0" indent="0">
              <a:buNone/>
            </a:pPr>
            <a:r>
              <a:rPr lang="en-US" dirty="0">
                <a:highlight>
                  <a:srgbClr val="FFFFFF"/>
                </a:highlight>
              </a:rPr>
              <a:t>B) Disregard the misstatement as it concerns only historical data. </a:t>
            </a:r>
          </a:p>
          <a:p>
            <a:pPr marL="0" indent="0">
              <a:buNone/>
            </a:pPr>
            <a:r>
              <a:rPr lang="en-US" dirty="0">
                <a:highlight>
                  <a:srgbClr val="FFFFFF"/>
                </a:highlight>
              </a:rPr>
              <a:t>C) Consider it a trivial misstatement not requiring report modification. </a:t>
            </a:r>
          </a:p>
          <a:p>
            <a:pPr marL="0" indent="0">
              <a:buNone/>
            </a:pPr>
            <a:r>
              <a:rPr lang="en-US" dirty="0">
                <a:highlight>
                  <a:srgbClr val="FFFFFF"/>
                </a:highlight>
              </a:rPr>
              <a:t>D) Validate the misstatement by testing all historical and current backups.</a:t>
            </a:r>
          </a:p>
          <a:p>
            <a:r>
              <a:rPr lang="en-US" b="1" dirty="0">
                <a:highlight>
                  <a:srgbClr val="FFFFFF"/>
                </a:highlight>
              </a:rPr>
              <a:t>Correct Answer</a:t>
            </a:r>
            <a:r>
              <a:rPr lang="en-US" dirty="0">
                <a:highlight>
                  <a:srgbClr val="FFFFFF"/>
                </a:highlight>
              </a:rPr>
              <a:t>: A</a:t>
            </a:r>
            <a:br>
              <a:rPr lang="en-US" dirty="0">
                <a:highlight>
                  <a:srgbClr val="FFFFFF"/>
                </a:highlight>
              </a:rPr>
            </a:br>
            <a:r>
              <a:rPr lang="en-US" b="1" dirty="0">
                <a:highlight>
                  <a:srgbClr val="FFFFFF"/>
                </a:highlight>
              </a:rPr>
              <a:t>Explanation</a:t>
            </a:r>
            <a:r>
              <a:rPr lang="en-US" dirty="0">
                <a:highlight>
                  <a:srgbClr val="FFFFFF"/>
                </a:highlight>
              </a:rPr>
              <a:t>:</a:t>
            </a:r>
            <a:br>
              <a:rPr lang="en-US" dirty="0">
                <a:highlight>
                  <a:srgbClr val="FFFFFF"/>
                </a:highlight>
              </a:rPr>
            </a:br>
            <a:r>
              <a:rPr lang="en-US" b="1" dirty="0">
                <a:highlight>
                  <a:srgbClr val="FFFFFF"/>
                </a:highlight>
              </a:rPr>
              <a:t>Choice A is correct</a:t>
            </a:r>
            <a:r>
              <a:rPr lang="en-US" dirty="0">
                <a:highlight>
                  <a:srgbClr val="FFFFFF"/>
                </a:highlight>
              </a:rPr>
              <a:t> because the misstatement could mislead stakeholders about the security practices and should be reflected in the auditor's modified opinion.</a:t>
            </a:r>
            <a:br>
              <a:rPr lang="en-US" dirty="0">
                <a:highlight>
                  <a:srgbClr val="FFFFFF"/>
                </a:highlight>
              </a:rPr>
            </a:br>
            <a:r>
              <a:rPr lang="en-US" b="1" dirty="0">
                <a:highlight>
                  <a:srgbClr val="FFFFFF"/>
                </a:highlight>
              </a:rPr>
              <a:t>Choice B is incorrect</a:t>
            </a:r>
            <a:r>
              <a:rPr lang="en-US" dirty="0">
                <a:highlight>
                  <a:srgbClr val="FFFFFF"/>
                </a:highlight>
              </a:rPr>
              <a:t> because even historical data's security is crucial and misstatements about it can mislead users.</a:t>
            </a:r>
            <a:br>
              <a:rPr lang="en-US" dirty="0">
                <a:highlight>
                  <a:srgbClr val="FFFFFF"/>
                </a:highlight>
              </a:rPr>
            </a:br>
            <a:r>
              <a:rPr lang="en-US" b="1" dirty="0">
                <a:highlight>
                  <a:srgbClr val="FFFFFF"/>
                </a:highlight>
              </a:rPr>
              <a:t>Choice C is incorrect</a:t>
            </a:r>
            <a:r>
              <a:rPr lang="en-US" dirty="0">
                <a:highlight>
                  <a:srgbClr val="FFFFFF"/>
                </a:highlight>
              </a:rPr>
              <a:t> because the nature of the misstatement about data security is not trivial and affects user perception of security.</a:t>
            </a:r>
            <a:br>
              <a:rPr lang="en-US" dirty="0">
                <a:highlight>
                  <a:srgbClr val="FFFFFF"/>
                </a:highlight>
              </a:rPr>
            </a:br>
            <a:r>
              <a:rPr lang="en-US" b="1" dirty="0">
                <a:highlight>
                  <a:srgbClr val="FFFFFF"/>
                </a:highlight>
              </a:rPr>
              <a:t>Choice D is incorrect</a:t>
            </a:r>
            <a:r>
              <a:rPr lang="en-US" dirty="0">
                <a:highlight>
                  <a:srgbClr val="FFFFFF"/>
                </a:highlight>
              </a:rPr>
              <a:t> because while validating data backup practices is part of the audit process, the priority here is addressing the misstatement in reporting.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C81EEBC-6B29-EA25-1A29-8F1A29505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A17F6C9-5A1D-968B-7471-63B6E35F8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7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1533</Words>
  <Application>Microsoft Office PowerPoint</Application>
  <PresentationFormat>Widescreen</PresentationFormat>
  <Paragraphs>88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SOC Engagement:  Attestation Engagement</vt:lpstr>
      <vt:lpstr>Evaluating the Evidence</vt:lpstr>
      <vt:lpstr>Evaluating the Evidence</vt:lpstr>
      <vt:lpstr>Misstatements and Auditor's Opinion</vt:lpstr>
      <vt:lpstr>Deviations Within an Acceptable Range </vt:lpstr>
      <vt:lpstr>Adequacy of Performed Procedures </vt:lpstr>
      <vt:lpstr>Impact of Identified Deficiencies </vt:lpstr>
      <vt:lpstr>Sufficiency of Previously Tested Controls: </vt:lpstr>
      <vt:lpstr>Limitations in Applying Additional Procedures </vt:lpstr>
      <vt:lpstr>Impact of Deficiencies on Commitments </vt:lpstr>
      <vt:lpstr>Misleading Users Due to Unadjusted Deficiencies</vt:lpstr>
      <vt:lpstr>Suspected Fraud or Non-Compliance</vt:lpstr>
      <vt:lpstr>Conclusion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 Engagement:  Attestation Engagement</dc:title>
  <dc:creator>mansour farhat</dc:creator>
  <cp:lastModifiedBy>mansour farhat</cp:lastModifiedBy>
  <cp:revision>2</cp:revision>
  <dcterms:created xsi:type="dcterms:W3CDTF">2024-05-02T14:30:14Z</dcterms:created>
  <dcterms:modified xsi:type="dcterms:W3CDTF">2024-05-04T17:00:40Z</dcterms:modified>
</cp:coreProperties>
</file>