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67" r:id="rId3"/>
    <p:sldId id="269" r:id="rId4"/>
    <p:sldId id="270" r:id="rId5"/>
    <p:sldId id="258" r:id="rId6"/>
    <p:sldId id="259" r:id="rId7"/>
    <p:sldId id="260" r:id="rId8"/>
    <p:sldId id="261" r:id="rId9"/>
    <p:sldId id="262" r:id="rId10"/>
    <p:sldId id="263" r:id="rId11"/>
    <p:sldId id="271" r:id="rId12"/>
    <p:sldId id="264" r:id="rId13"/>
    <p:sldId id="265" r:id="rId14"/>
    <p:sldId id="27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92A47D-FE9F-4391-BB6D-692B338006F4}" v="120" dt="2024-04-27T13:44:57.9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varScale="1">
        <p:scale>
          <a:sx n="76" d="100"/>
          <a:sy n="76" d="100"/>
        </p:scale>
        <p:origin x="3" y="33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43D22-FCAF-E68A-E3DC-762148C924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E61155-3F42-1CFB-62FB-A2A24170A1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1232079-A1C1-4E43-142B-741A313BF4A3}"/>
              </a:ext>
            </a:extLst>
          </p:cNvPr>
          <p:cNvSpPr>
            <a:spLocks noGrp="1"/>
          </p:cNvSpPr>
          <p:nvPr>
            <p:ph type="dt" sz="half" idx="10"/>
          </p:nvPr>
        </p:nvSpPr>
        <p:spPr/>
        <p:txBody>
          <a:bodyPr/>
          <a:lstStyle/>
          <a:p>
            <a:fld id="{47D28EA6-B767-4A31-8356-4B3DDF0369EE}" type="datetimeFigureOut">
              <a:rPr lang="en-US" smtClean="0"/>
              <a:t>5/4/2024</a:t>
            </a:fld>
            <a:endParaRPr lang="en-US"/>
          </a:p>
        </p:txBody>
      </p:sp>
      <p:sp>
        <p:nvSpPr>
          <p:cNvPr id="5" name="Footer Placeholder 4">
            <a:extLst>
              <a:ext uri="{FF2B5EF4-FFF2-40B4-BE49-F238E27FC236}">
                <a16:creationId xmlns:a16="http://schemas.microsoft.com/office/drawing/2014/main" id="{2FBD9270-190B-00A9-427B-56D6E0317C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FD6642-7D17-8957-ED95-F22AE80D2AB4}"/>
              </a:ext>
            </a:extLst>
          </p:cNvPr>
          <p:cNvSpPr>
            <a:spLocks noGrp="1"/>
          </p:cNvSpPr>
          <p:nvPr>
            <p:ph type="sldNum" sz="quarter" idx="12"/>
          </p:nvPr>
        </p:nvSpPr>
        <p:spPr/>
        <p:txBody>
          <a:bodyPr/>
          <a:lstStyle/>
          <a:p>
            <a:fld id="{22BE1593-BA94-4074-B077-9F161E318BD1}" type="slidenum">
              <a:rPr lang="en-US" smtClean="0"/>
              <a:t>‹#›</a:t>
            </a:fld>
            <a:endParaRPr lang="en-US"/>
          </a:p>
        </p:txBody>
      </p:sp>
    </p:spTree>
    <p:extLst>
      <p:ext uri="{BB962C8B-B14F-4D97-AF65-F5344CB8AC3E}">
        <p14:creationId xmlns:p14="http://schemas.microsoft.com/office/powerpoint/2010/main" val="2704430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5885A-EEB8-4421-B42D-A266E18F2C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9EF1AD-E807-ED74-042D-0137D1DF9A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68AD1E-498D-F3B2-6A9B-AE80FBB03B90}"/>
              </a:ext>
            </a:extLst>
          </p:cNvPr>
          <p:cNvSpPr>
            <a:spLocks noGrp="1"/>
          </p:cNvSpPr>
          <p:nvPr>
            <p:ph type="dt" sz="half" idx="10"/>
          </p:nvPr>
        </p:nvSpPr>
        <p:spPr/>
        <p:txBody>
          <a:bodyPr/>
          <a:lstStyle/>
          <a:p>
            <a:fld id="{47D28EA6-B767-4A31-8356-4B3DDF0369EE}" type="datetimeFigureOut">
              <a:rPr lang="en-US" smtClean="0"/>
              <a:t>5/4/2024</a:t>
            </a:fld>
            <a:endParaRPr lang="en-US"/>
          </a:p>
        </p:txBody>
      </p:sp>
      <p:sp>
        <p:nvSpPr>
          <p:cNvPr id="5" name="Footer Placeholder 4">
            <a:extLst>
              <a:ext uri="{FF2B5EF4-FFF2-40B4-BE49-F238E27FC236}">
                <a16:creationId xmlns:a16="http://schemas.microsoft.com/office/drawing/2014/main" id="{1ACBA223-C2BD-7938-7B7B-2969C9429E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6A3FAC-19A4-8040-693F-3CC55E06A206}"/>
              </a:ext>
            </a:extLst>
          </p:cNvPr>
          <p:cNvSpPr>
            <a:spLocks noGrp="1"/>
          </p:cNvSpPr>
          <p:nvPr>
            <p:ph type="sldNum" sz="quarter" idx="12"/>
          </p:nvPr>
        </p:nvSpPr>
        <p:spPr/>
        <p:txBody>
          <a:bodyPr/>
          <a:lstStyle/>
          <a:p>
            <a:fld id="{22BE1593-BA94-4074-B077-9F161E318BD1}" type="slidenum">
              <a:rPr lang="en-US" smtClean="0"/>
              <a:t>‹#›</a:t>
            </a:fld>
            <a:endParaRPr lang="en-US"/>
          </a:p>
        </p:txBody>
      </p:sp>
    </p:spTree>
    <p:extLst>
      <p:ext uri="{BB962C8B-B14F-4D97-AF65-F5344CB8AC3E}">
        <p14:creationId xmlns:p14="http://schemas.microsoft.com/office/powerpoint/2010/main" val="469494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1F509-5CC3-9D29-7AF4-4426F7078D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2296DB-9361-0310-7BDB-C918803C746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162443-BB4D-EF41-2E78-CCB0E18D86B1}"/>
              </a:ext>
            </a:extLst>
          </p:cNvPr>
          <p:cNvSpPr>
            <a:spLocks noGrp="1"/>
          </p:cNvSpPr>
          <p:nvPr>
            <p:ph type="dt" sz="half" idx="10"/>
          </p:nvPr>
        </p:nvSpPr>
        <p:spPr/>
        <p:txBody>
          <a:bodyPr/>
          <a:lstStyle/>
          <a:p>
            <a:fld id="{47D28EA6-B767-4A31-8356-4B3DDF0369EE}" type="datetimeFigureOut">
              <a:rPr lang="en-US" smtClean="0"/>
              <a:t>5/4/2024</a:t>
            </a:fld>
            <a:endParaRPr lang="en-US"/>
          </a:p>
        </p:txBody>
      </p:sp>
      <p:sp>
        <p:nvSpPr>
          <p:cNvPr id="5" name="Footer Placeholder 4">
            <a:extLst>
              <a:ext uri="{FF2B5EF4-FFF2-40B4-BE49-F238E27FC236}">
                <a16:creationId xmlns:a16="http://schemas.microsoft.com/office/drawing/2014/main" id="{82168B63-BA49-05A9-A9F0-13629E606C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BD5B35-8A53-766E-57F0-D21B8DC155C0}"/>
              </a:ext>
            </a:extLst>
          </p:cNvPr>
          <p:cNvSpPr>
            <a:spLocks noGrp="1"/>
          </p:cNvSpPr>
          <p:nvPr>
            <p:ph type="sldNum" sz="quarter" idx="12"/>
          </p:nvPr>
        </p:nvSpPr>
        <p:spPr/>
        <p:txBody>
          <a:bodyPr/>
          <a:lstStyle/>
          <a:p>
            <a:fld id="{22BE1593-BA94-4074-B077-9F161E318BD1}" type="slidenum">
              <a:rPr lang="en-US" smtClean="0"/>
              <a:t>‹#›</a:t>
            </a:fld>
            <a:endParaRPr lang="en-US"/>
          </a:p>
        </p:txBody>
      </p:sp>
    </p:spTree>
    <p:extLst>
      <p:ext uri="{BB962C8B-B14F-4D97-AF65-F5344CB8AC3E}">
        <p14:creationId xmlns:p14="http://schemas.microsoft.com/office/powerpoint/2010/main" val="1886571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52630-4F02-57F8-6819-F1FA8155F6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1AB2186-E688-0BCA-79CA-3F0606D169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BEEEB9B-CE25-78A5-F3B2-1B2D22AD57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C8AF02-33CC-A3C6-4043-F827E5035A1E}"/>
              </a:ext>
            </a:extLst>
          </p:cNvPr>
          <p:cNvSpPr>
            <a:spLocks noGrp="1"/>
          </p:cNvSpPr>
          <p:nvPr>
            <p:ph type="dt" sz="half" idx="10"/>
          </p:nvPr>
        </p:nvSpPr>
        <p:spPr/>
        <p:txBody>
          <a:bodyPr/>
          <a:lstStyle/>
          <a:p>
            <a:fld id="{47D28EA6-B767-4A31-8356-4B3DDF0369EE}" type="datetimeFigureOut">
              <a:rPr lang="en-US" smtClean="0"/>
              <a:t>5/4/2024</a:t>
            </a:fld>
            <a:endParaRPr lang="en-US"/>
          </a:p>
        </p:txBody>
      </p:sp>
      <p:sp>
        <p:nvSpPr>
          <p:cNvPr id="6" name="Footer Placeholder 5">
            <a:extLst>
              <a:ext uri="{FF2B5EF4-FFF2-40B4-BE49-F238E27FC236}">
                <a16:creationId xmlns:a16="http://schemas.microsoft.com/office/drawing/2014/main" id="{D902647F-7199-8BA0-0129-74A243202D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98BD01-75F7-AD7C-E901-D8947E636299}"/>
              </a:ext>
            </a:extLst>
          </p:cNvPr>
          <p:cNvSpPr>
            <a:spLocks noGrp="1"/>
          </p:cNvSpPr>
          <p:nvPr>
            <p:ph type="sldNum" sz="quarter" idx="12"/>
          </p:nvPr>
        </p:nvSpPr>
        <p:spPr/>
        <p:txBody>
          <a:bodyPr/>
          <a:lstStyle/>
          <a:p>
            <a:fld id="{22BE1593-BA94-4074-B077-9F161E318BD1}" type="slidenum">
              <a:rPr lang="en-US" smtClean="0"/>
              <a:t>‹#›</a:t>
            </a:fld>
            <a:endParaRPr lang="en-US"/>
          </a:p>
        </p:txBody>
      </p:sp>
    </p:spTree>
    <p:extLst>
      <p:ext uri="{BB962C8B-B14F-4D97-AF65-F5344CB8AC3E}">
        <p14:creationId xmlns:p14="http://schemas.microsoft.com/office/powerpoint/2010/main" val="2980945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46B92-0F6C-DA6B-342F-6CC994D6C1B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C3AB966-5F41-D9C7-3166-E17CAFD77B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83BB8A-E0CC-D22C-7A78-4D83A1C649C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7D4DD8-2413-E3C0-2FB4-3A55AA4F80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5701FF-1664-9C6C-430E-0003823524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1062BF-12DD-D90F-C7CC-BD62B95D10E2}"/>
              </a:ext>
            </a:extLst>
          </p:cNvPr>
          <p:cNvSpPr>
            <a:spLocks noGrp="1"/>
          </p:cNvSpPr>
          <p:nvPr>
            <p:ph type="dt" sz="half" idx="10"/>
          </p:nvPr>
        </p:nvSpPr>
        <p:spPr/>
        <p:txBody>
          <a:bodyPr/>
          <a:lstStyle/>
          <a:p>
            <a:fld id="{47D28EA6-B767-4A31-8356-4B3DDF0369EE}" type="datetimeFigureOut">
              <a:rPr lang="en-US" smtClean="0"/>
              <a:t>5/4/2024</a:t>
            </a:fld>
            <a:endParaRPr lang="en-US"/>
          </a:p>
        </p:txBody>
      </p:sp>
      <p:sp>
        <p:nvSpPr>
          <p:cNvPr id="8" name="Footer Placeholder 7">
            <a:extLst>
              <a:ext uri="{FF2B5EF4-FFF2-40B4-BE49-F238E27FC236}">
                <a16:creationId xmlns:a16="http://schemas.microsoft.com/office/drawing/2014/main" id="{D8621A8F-2867-C1E1-25EF-2191AED2177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39375D3-9A70-5C14-3C96-189E7176351F}"/>
              </a:ext>
            </a:extLst>
          </p:cNvPr>
          <p:cNvSpPr>
            <a:spLocks noGrp="1"/>
          </p:cNvSpPr>
          <p:nvPr>
            <p:ph type="sldNum" sz="quarter" idx="12"/>
          </p:nvPr>
        </p:nvSpPr>
        <p:spPr/>
        <p:txBody>
          <a:bodyPr/>
          <a:lstStyle/>
          <a:p>
            <a:fld id="{22BE1593-BA94-4074-B077-9F161E318BD1}" type="slidenum">
              <a:rPr lang="en-US" smtClean="0"/>
              <a:t>‹#›</a:t>
            </a:fld>
            <a:endParaRPr lang="en-US"/>
          </a:p>
        </p:txBody>
      </p:sp>
    </p:spTree>
    <p:extLst>
      <p:ext uri="{BB962C8B-B14F-4D97-AF65-F5344CB8AC3E}">
        <p14:creationId xmlns:p14="http://schemas.microsoft.com/office/powerpoint/2010/main" val="455530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4B3D3-46DB-D186-3B5E-098CEE6534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D6A4D33-0078-44D3-46DA-4D1C27D469EC}"/>
              </a:ext>
            </a:extLst>
          </p:cNvPr>
          <p:cNvSpPr>
            <a:spLocks noGrp="1"/>
          </p:cNvSpPr>
          <p:nvPr>
            <p:ph type="dt" sz="half" idx="10"/>
          </p:nvPr>
        </p:nvSpPr>
        <p:spPr/>
        <p:txBody>
          <a:bodyPr/>
          <a:lstStyle/>
          <a:p>
            <a:fld id="{47D28EA6-B767-4A31-8356-4B3DDF0369EE}" type="datetimeFigureOut">
              <a:rPr lang="en-US" smtClean="0"/>
              <a:t>5/4/2024</a:t>
            </a:fld>
            <a:endParaRPr lang="en-US"/>
          </a:p>
        </p:txBody>
      </p:sp>
      <p:sp>
        <p:nvSpPr>
          <p:cNvPr id="4" name="Footer Placeholder 3">
            <a:extLst>
              <a:ext uri="{FF2B5EF4-FFF2-40B4-BE49-F238E27FC236}">
                <a16:creationId xmlns:a16="http://schemas.microsoft.com/office/drawing/2014/main" id="{8CB93FFB-2F94-B8D3-2953-7626713117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8900F10-A4D3-F5DD-A9C9-0842F17376CF}"/>
              </a:ext>
            </a:extLst>
          </p:cNvPr>
          <p:cNvSpPr>
            <a:spLocks noGrp="1"/>
          </p:cNvSpPr>
          <p:nvPr>
            <p:ph type="sldNum" sz="quarter" idx="12"/>
          </p:nvPr>
        </p:nvSpPr>
        <p:spPr/>
        <p:txBody>
          <a:bodyPr/>
          <a:lstStyle/>
          <a:p>
            <a:fld id="{22BE1593-BA94-4074-B077-9F161E318BD1}" type="slidenum">
              <a:rPr lang="en-US" smtClean="0"/>
              <a:t>‹#›</a:t>
            </a:fld>
            <a:endParaRPr lang="en-US"/>
          </a:p>
        </p:txBody>
      </p:sp>
    </p:spTree>
    <p:extLst>
      <p:ext uri="{BB962C8B-B14F-4D97-AF65-F5344CB8AC3E}">
        <p14:creationId xmlns:p14="http://schemas.microsoft.com/office/powerpoint/2010/main" val="856895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921E4C-C919-073A-9B77-AB6F2552E071}"/>
              </a:ext>
            </a:extLst>
          </p:cNvPr>
          <p:cNvSpPr>
            <a:spLocks noGrp="1"/>
          </p:cNvSpPr>
          <p:nvPr>
            <p:ph type="dt" sz="half" idx="10"/>
          </p:nvPr>
        </p:nvSpPr>
        <p:spPr/>
        <p:txBody>
          <a:bodyPr/>
          <a:lstStyle/>
          <a:p>
            <a:fld id="{47D28EA6-B767-4A31-8356-4B3DDF0369EE}" type="datetimeFigureOut">
              <a:rPr lang="en-US" smtClean="0"/>
              <a:t>5/4/2024</a:t>
            </a:fld>
            <a:endParaRPr lang="en-US"/>
          </a:p>
        </p:txBody>
      </p:sp>
      <p:sp>
        <p:nvSpPr>
          <p:cNvPr id="3" name="Footer Placeholder 2">
            <a:extLst>
              <a:ext uri="{FF2B5EF4-FFF2-40B4-BE49-F238E27FC236}">
                <a16:creationId xmlns:a16="http://schemas.microsoft.com/office/drawing/2014/main" id="{DDA65AED-089F-B12A-1ED8-13C53396E0B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C13E6B-1599-3953-3C73-BD12F3EB6EF8}"/>
              </a:ext>
            </a:extLst>
          </p:cNvPr>
          <p:cNvSpPr>
            <a:spLocks noGrp="1"/>
          </p:cNvSpPr>
          <p:nvPr>
            <p:ph type="sldNum" sz="quarter" idx="12"/>
          </p:nvPr>
        </p:nvSpPr>
        <p:spPr/>
        <p:txBody>
          <a:bodyPr/>
          <a:lstStyle/>
          <a:p>
            <a:fld id="{22BE1593-BA94-4074-B077-9F161E318BD1}" type="slidenum">
              <a:rPr lang="en-US" smtClean="0"/>
              <a:t>‹#›</a:t>
            </a:fld>
            <a:endParaRPr lang="en-US"/>
          </a:p>
        </p:txBody>
      </p:sp>
    </p:spTree>
    <p:extLst>
      <p:ext uri="{BB962C8B-B14F-4D97-AF65-F5344CB8AC3E}">
        <p14:creationId xmlns:p14="http://schemas.microsoft.com/office/powerpoint/2010/main" val="270120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90D11-38AC-3B81-14C2-7D9914DDFB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94433A-ABC0-361A-0E49-5BEF70DA03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5C50FB-44DB-1E7D-7445-46F6302C3E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78FFB-A3FB-9E6F-9062-69AB19E8C1CC}"/>
              </a:ext>
            </a:extLst>
          </p:cNvPr>
          <p:cNvSpPr>
            <a:spLocks noGrp="1"/>
          </p:cNvSpPr>
          <p:nvPr>
            <p:ph type="dt" sz="half" idx="10"/>
          </p:nvPr>
        </p:nvSpPr>
        <p:spPr/>
        <p:txBody>
          <a:bodyPr/>
          <a:lstStyle/>
          <a:p>
            <a:fld id="{47D28EA6-B767-4A31-8356-4B3DDF0369EE}" type="datetimeFigureOut">
              <a:rPr lang="en-US" smtClean="0"/>
              <a:t>5/4/2024</a:t>
            </a:fld>
            <a:endParaRPr lang="en-US"/>
          </a:p>
        </p:txBody>
      </p:sp>
      <p:sp>
        <p:nvSpPr>
          <p:cNvPr id="6" name="Footer Placeholder 5">
            <a:extLst>
              <a:ext uri="{FF2B5EF4-FFF2-40B4-BE49-F238E27FC236}">
                <a16:creationId xmlns:a16="http://schemas.microsoft.com/office/drawing/2014/main" id="{D4AF93E7-FABD-DFB1-74CA-9B863620BA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2E1827-A81F-F442-9694-8897E219109C}"/>
              </a:ext>
            </a:extLst>
          </p:cNvPr>
          <p:cNvSpPr>
            <a:spLocks noGrp="1"/>
          </p:cNvSpPr>
          <p:nvPr>
            <p:ph type="sldNum" sz="quarter" idx="12"/>
          </p:nvPr>
        </p:nvSpPr>
        <p:spPr/>
        <p:txBody>
          <a:bodyPr/>
          <a:lstStyle/>
          <a:p>
            <a:fld id="{22BE1593-BA94-4074-B077-9F161E318BD1}" type="slidenum">
              <a:rPr lang="en-US" smtClean="0"/>
              <a:t>‹#›</a:t>
            </a:fld>
            <a:endParaRPr lang="en-US"/>
          </a:p>
        </p:txBody>
      </p:sp>
    </p:spTree>
    <p:extLst>
      <p:ext uri="{BB962C8B-B14F-4D97-AF65-F5344CB8AC3E}">
        <p14:creationId xmlns:p14="http://schemas.microsoft.com/office/powerpoint/2010/main" val="506575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7CB86-FE9C-A525-5469-9693CC7CB2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2E61B8-19AC-5B04-FE2D-CD28F0CF9F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C7F6922-BA10-CBEE-B613-6D08220684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E05B70-13EA-90F6-CF05-4F6DE3560CED}"/>
              </a:ext>
            </a:extLst>
          </p:cNvPr>
          <p:cNvSpPr>
            <a:spLocks noGrp="1"/>
          </p:cNvSpPr>
          <p:nvPr>
            <p:ph type="dt" sz="half" idx="10"/>
          </p:nvPr>
        </p:nvSpPr>
        <p:spPr/>
        <p:txBody>
          <a:bodyPr/>
          <a:lstStyle/>
          <a:p>
            <a:fld id="{47D28EA6-B767-4A31-8356-4B3DDF0369EE}" type="datetimeFigureOut">
              <a:rPr lang="en-US" smtClean="0"/>
              <a:t>5/4/2024</a:t>
            </a:fld>
            <a:endParaRPr lang="en-US"/>
          </a:p>
        </p:txBody>
      </p:sp>
      <p:sp>
        <p:nvSpPr>
          <p:cNvPr id="6" name="Footer Placeholder 5">
            <a:extLst>
              <a:ext uri="{FF2B5EF4-FFF2-40B4-BE49-F238E27FC236}">
                <a16:creationId xmlns:a16="http://schemas.microsoft.com/office/drawing/2014/main" id="{B9CFF228-22E3-E0D7-13A6-ADEDA06A61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522441-848A-2D2C-4097-B6598F342F31}"/>
              </a:ext>
            </a:extLst>
          </p:cNvPr>
          <p:cNvSpPr>
            <a:spLocks noGrp="1"/>
          </p:cNvSpPr>
          <p:nvPr>
            <p:ph type="sldNum" sz="quarter" idx="12"/>
          </p:nvPr>
        </p:nvSpPr>
        <p:spPr/>
        <p:txBody>
          <a:bodyPr/>
          <a:lstStyle/>
          <a:p>
            <a:fld id="{22BE1593-BA94-4074-B077-9F161E318BD1}" type="slidenum">
              <a:rPr lang="en-US" smtClean="0"/>
              <a:t>‹#›</a:t>
            </a:fld>
            <a:endParaRPr lang="en-US"/>
          </a:p>
        </p:txBody>
      </p:sp>
    </p:spTree>
    <p:extLst>
      <p:ext uri="{BB962C8B-B14F-4D97-AF65-F5344CB8AC3E}">
        <p14:creationId xmlns:p14="http://schemas.microsoft.com/office/powerpoint/2010/main" val="3264737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F4CBB-AC9D-42E6-E000-6A79A16BF1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F57C39-0083-E5DF-2439-D0A8A207AE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07BE2F-7E90-3920-DD1A-68A2D9496A38}"/>
              </a:ext>
            </a:extLst>
          </p:cNvPr>
          <p:cNvSpPr>
            <a:spLocks noGrp="1"/>
          </p:cNvSpPr>
          <p:nvPr>
            <p:ph type="dt" sz="half" idx="10"/>
          </p:nvPr>
        </p:nvSpPr>
        <p:spPr/>
        <p:txBody>
          <a:bodyPr/>
          <a:lstStyle/>
          <a:p>
            <a:fld id="{47D28EA6-B767-4A31-8356-4B3DDF0369EE}" type="datetimeFigureOut">
              <a:rPr lang="en-US" smtClean="0"/>
              <a:t>5/4/2024</a:t>
            </a:fld>
            <a:endParaRPr lang="en-US"/>
          </a:p>
        </p:txBody>
      </p:sp>
      <p:sp>
        <p:nvSpPr>
          <p:cNvPr id="5" name="Footer Placeholder 4">
            <a:extLst>
              <a:ext uri="{FF2B5EF4-FFF2-40B4-BE49-F238E27FC236}">
                <a16:creationId xmlns:a16="http://schemas.microsoft.com/office/drawing/2014/main" id="{E3B82A9D-855C-25AE-424E-DBBD5B6A78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E4D222-43AE-AB55-AE54-CDB128ECFFE0}"/>
              </a:ext>
            </a:extLst>
          </p:cNvPr>
          <p:cNvSpPr>
            <a:spLocks noGrp="1"/>
          </p:cNvSpPr>
          <p:nvPr>
            <p:ph type="sldNum" sz="quarter" idx="12"/>
          </p:nvPr>
        </p:nvSpPr>
        <p:spPr/>
        <p:txBody>
          <a:bodyPr/>
          <a:lstStyle/>
          <a:p>
            <a:fld id="{22BE1593-BA94-4074-B077-9F161E318BD1}" type="slidenum">
              <a:rPr lang="en-US" smtClean="0"/>
              <a:t>‹#›</a:t>
            </a:fld>
            <a:endParaRPr lang="en-US"/>
          </a:p>
        </p:txBody>
      </p:sp>
    </p:spTree>
    <p:extLst>
      <p:ext uri="{BB962C8B-B14F-4D97-AF65-F5344CB8AC3E}">
        <p14:creationId xmlns:p14="http://schemas.microsoft.com/office/powerpoint/2010/main" val="169518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B52E15-A35B-5855-706E-C10FBFE93DB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D8EE88-CEA8-5773-2A30-3E062713A0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27C48D-3848-AA45-CFFF-7AF9F4F6949E}"/>
              </a:ext>
            </a:extLst>
          </p:cNvPr>
          <p:cNvSpPr>
            <a:spLocks noGrp="1"/>
          </p:cNvSpPr>
          <p:nvPr>
            <p:ph type="dt" sz="half" idx="10"/>
          </p:nvPr>
        </p:nvSpPr>
        <p:spPr/>
        <p:txBody>
          <a:bodyPr/>
          <a:lstStyle/>
          <a:p>
            <a:fld id="{47D28EA6-B767-4A31-8356-4B3DDF0369EE}" type="datetimeFigureOut">
              <a:rPr lang="en-US" smtClean="0"/>
              <a:t>5/4/2024</a:t>
            </a:fld>
            <a:endParaRPr lang="en-US"/>
          </a:p>
        </p:txBody>
      </p:sp>
      <p:sp>
        <p:nvSpPr>
          <p:cNvPr id="5" name="Footer Placeholder 4">
            <a:extLst>
              <a:ext uri="{FF2B5EF4-FFF2-40B4-BE49-F238E27FC236}">
                <a16:creationId xmlns:a16="http://schemas.microsoft.com/office/drawing/2014/main" id="{B8C7D9A1-309F-4937-F7B3-899F31B516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65A0BE-EBA1-16A0-8101-A263D9294995}"/>
              </a:ext>
            </a:extLst>
          </p:cNvPr>
          <p:cNvSpPr>
            <a:spLocks noGrp="1"/>
          </p:cNvSpPr>
          <p:nvPr>
            <p:ph type="sldNum" sz="quarter" idx="12"/>
          </p:nvPr>
        </p:nvSpPr>
        <p:spPr/>
        <p:txBody>
          <a:bodyPr/>
          <a:lstStyle/>
          <a:p>
            <a:fld id="{22BE1593-BA94-4074-B077-9F161E318BD1}" type="slidenum">
              <a:rPr lang="en-US" smtClean="0"/>
              <a:t>‹#›</a:t>
            </a:fld>
            <a:endParaRPr lang="en-US"/>
          </a:p>
        </p:txBody>
      </p:sp>
    </p:spTree>
    <p:extLst>
      <p:ext uri="{BB962C8B-B14F-4D97-AF65-F5344CB8AC3E}">
        <p14:creationId xmlns:p14="http://schemas.microsoft.com/office/powerpoint/2010/main" val="2570311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35E01-C026-8CA6-D2CA-42BB9A4CE2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5344A7C-37E2-99DA-9C26-4AAFECB070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5FF40C-8EED-1B33-D620-7F24BB2EA5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7D28EA6-B767-4A31-8356-4B3DDF0369EE}" type="datetimeFigureOut">
              <a:rPr lang="en-US" smtClean="0"/>
              <a:t>5/4/2024</a:t>
            </a:fld>
            <a:endParaRPr lang="en-US"/>
          </a:p>
        </p:txBody>
      </p:sp>
      <p:sp>
        <p:nvSpPr>
          <p:cNvPr id="5" name="Footer Placeholder 4">
            <a:extLst>
              <a:ext uri="{FF2B5EF4-FFF2-40B4-BE49-F238E27FC236}">
                <a16:creationId xmlns:a16="http://schemas.microsoft.com/office/drawing/2014/main" id="{43229396-3DF1-4E26-247C-CDEF92A68E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F6BBADF-A09A-A5B2-21DD-27662D84CF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2BE1593-BA94-4074-B077-9F161E318BD1}" type="slidenum">
              <a:rPr lang="en-US" smtClean="0"/>
              <a:t>‹#›</a:t>
            </a:fld>
            <a:endParaRPr lang="en-US"/>
          </a:p>
        </p:txBody>
      </p:sp>
    </p:spTree>
    <p:extLst>
      <p:ext uri="{BB962C8B-B14F-4D97-AF65-F5344CB8AC3E}">
        <p14:creationId xmlns:p14="http://schemas.microsoft.com/office/powerpoint/2010/main" val="10190099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7CD73-F03C-E07E-624A-B34870DA5F98}"/>
              </a:ext>
            </a:extLst>
          </p:cNvPr>
          <p:cNvSpPr>
            <a:spLocks noGrp="1"/>
          </p:cNvSpPr>
          <p:nvPr>
            <p:ph type="title"/>
          </p:nvPr>
        </p:nvSpPr>
        <p:spPr>
          <a:xfrm>
            <a:off x="875414" y="67414"/>
            <a:ext cx="10515600" cy="1325563"/>
          </a:xfrm>
        </p:spPr>
        <p:txBody>
          <a:bodyPr/>
          <a:lstStyle/>
          <a:p>
            <a:pPr algn="ctr"/>
            <a:r>
              <a:rPr lang="en-US" dirty="0"/>
              <a:t>What is Materiality in Service Organization and Controls (SOC) Engagement?</a:t>
            </a:r>
          </a:p>
        </p:txBody>
      </p:sp>
      <p:sp>
        <p:nvSpPr>
          <p:cNvPr id="3" name="Content Placeholder 2">
            <a:extLst>
              <a:ext uri="{FF2B5EF4-FFF2-40B4-BE49-F238E27FC236}">
                <a16:creationId xmlns:a16="http://schemas.microsoft.com/office/drawing/2014/main" id="{3F932B8A-2AB9-4823-88C7-523A73A20B77}"/>
              </a:ext>
            </a:extLst>
          </p:cNvPr>
          <p:cNvSpPr>
            <a:spLocks noGrp="1"/>
          </p:cNvSpPr>
          <p:nvPr>
            <p:ph idx="1"/>
          </p:nvPr>
        </p:nvSpPr>
        <p:spPr>
          <a:xfrm>
            <a:off x="104981" y="1525260"/>
            <a:ext cx="8490757" cy="4982745"/>
          </a:xfrm>
        </p:spPr>
        <p:txBody>
          <a:bodyPr>
            <a:normAutofit fontScale="70000" lnSpcReduction="20000"/>
          </a:bodyPr>
          <a:lstStyle/>
          <a:p>
            <a:r>
              <a:rPr lang="en-US" dirty="0"/>
              <a:t>Materiality in a SOC engagement is about determining what is important enough to impact the decisions of those using the SOC report.</a:t>
            </a:r>
          </a:p>
          <a:p>
            <a:r>
              <a:rPr lang="en-US" dirty="0"/>
              <a:t> It helps the auditor decide what to focus on during the audit, guiding them to concentrate on errors or issues that are significant enough to matter to the users of the report. </a:t>
            </a:r>
          </a:p>
          <a:p>
            <a:r>
              <a:rPr lang="en-US" dirty="0"/>
              <a:t>What to look at: The auditor decides which parts of the service organization's operations are crucial to ensure that they meet their promises to their clients.</a:t>
            </a:r>
          </a:p>
          <a:p>
            <a:pPr lvl="1"/>
            <a:r>
              <a:rPr lang="en-US" dirty="0"/>
              <a:t> These crucial parts must be accurately described and controlled effectively.</a:t>
            </a:r>
          </a:p>
          <a:p>
            <a:r>
              <a:rPr lang="en-US" dirty="0"/>
              <a:t>Assessing the impact: If something goes wrong or is inaccurately reported in these crucial areas, the auditor assesses whether this would likely change a decision made by someone relying on the report. </a:t>
            </a:r>
          </a:p>
          <a:p>
            <a:pPr lvl="1"/>
            <a:r>
              <a:rPr lang="en-US" dirty="0"/>
              <a:t>If yes, it’s considered material.</a:t>
            </a:r>
          </a:p>
          <a:p>
            <a:r>
              <a:rPr lang="en-US" dirty="0"/>
              <a:t>Guiding the audit: Materiality helps the auditor focus on the big picture rather than getting lost in minor details that wouldn’t really affect someone’s decision. </a:t>
            </a:r>
          </a:p>
          <a:p>
            <a:pPr lvl="1"/>
            <a:r>
              <a:rPr lang="en-US" dirty="0"/>
              <a:t>It ensures the audit efficiently addresses the most impactful areas.</a:t>
            </a:r>
          </a:p>
          <a:p>
            <a:endParaRPr lang="en-US" dirty="0"/>
          </a:p>
          <a:p>
            <a:endParaRPr lang="en-US" dirty="0"/>
          </a:p>
          <a:p>
            <a:endParaRPr lang="en-US" dirty="0"/>
          </a:p>
          <a:p>
            <a:endParaRPr lang="en-US" dirty="0"/>
          </a:p>
          <a:p>
            <a:endParaRPr lang="en-US" dirty="0"/>
          </a:p>
          <a:p>
            <a:endParaRPr lang="en-US" dirty="0"/>
          </a:p>
          <a:p>
            <a:endParaRPr lang="en-US" dirty="0"/>
          </a:p>
        </p:txBody>
      </p:sp>
      <p:pic>
        <p:nvPicPr>
          <p:cNvPr id="7" name="Picture 6">
            <a:extLst>
              <a:ext uri="{FF2B5EF4-FFF2-40B4-BE49-F238E27FC236}">
                <a16:creationId xmlns:a16="http://schemas.microsoft.com/office/drawing/2014/main" id="{D0DA22EC-9887-7310-5A13-FFD4A910D616}"/>
              </a:ext>
            </a:extLst>
          </p:cNvPr>
          <p:cNvPicPr>
            <a:picLocks noChangeAspect="1"/>
          </p:cNvPicPr>
          <p:nvPr/>
        </p:nvPicPr>
        <p:blipFill>
          <a:blip r:embed="rId2"/>
          <a:stretch>
            <a:fillRect/>
          </a:stretch>
        </p:blipFill>
        <p:spPr>
          <a:xfrm>
            <a:off x="8595738" y="1675319"/>
            <a:ext cx="3594538" cy="3671017"/>
          </a:xfrm>
          <a:prstGeom prst="rect">
            <a:avLst/>
          </a:prstGeom>
        </p:spPr>
      </p:pic>
      <p:sp>
        <p:nvSpPr>
          <p:cNvPr id="4" name="TextBox 23">
            <a:extLst>
              <a:ext uri="{FF2B5EF4-FFF2-40B4-BE49-F238E27FC236}">
                <a16:creationId xmlns:a16="http://schemas.microsoft.com/office/drawing/2014/main" id="{37D3C2AC-E218-0AB1-554E-C44F5AC64060}"/>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E312F01B-AB99-0893-469C-CA300884DEC7}"/>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3841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60E68-703B-1B38-CFA8-9EE6B9F81811}"/>
              </a:ext>
            </a:extLst>
          </p:cNvPr>
          <p:cNvSpPr>
            <a:spLocks noGrp="1"/>
          </p:cNvSpPr>
          <p:nvPr>
            <p:ph type="title"/>
          </p:nvPr>
        </p:nvSpPr>
        <p:spPr>
          <a:xfrm>
            <a:off x="838200" y="-92075"/>
            <a:ext cx="10515600" cy="1325563"/>
          </a:xfrm>
        </p:spPr>
        <p:txBody>
          <a:bodyPr/>
          <a:lstStyle/>
          <a:p>
            <a:pPr algn="ctr"/>
            <a:r>
              <a:rPr lang="en-US" dirty="0"/>
              <a:t>Materiality: Planning Phase</a:t>
            </a:r>
          </a:p>
        </p:txBody>
      </p:sp>
      <p:sp>
        <p:nvSpPr>
          <p:cNvPr id="3" name="Content Placeholder 2">
            <a:extLst>
              <a:ext uri="{FF2B5EF4-FFF2-40B4-BE49-F238E27FC236}">
                <a16:creationId xmlns:a16="http://schemas.microsoft.com/office/drawing/2014/main" id="{9F06BCAE-E56D-149F-9EB1-B731052D83F5}"/>
              </a:ext>
            </a:extLst>
          </p:cNvPr>
          <p:cNvSpPr>
            <a:spLocks noGrp="1"/>
          </p:cNvSpPr>
          <p:nvPr>
            <p:ph idx="1"/>
          </p:nvPr>
        </p:nvSpPr>
        <p:spPr>
          <a:xfrm>
            <a:off x="81980" y="967563"/>
            <a:ext cx="8344322" cy="5502606"/>
          </a:xfrm>
        </p:spPr>
        <p:txBody>
          <a:bodyPr>
            <a:normAutofit fontScale="70000" lnSpcReduction="20000"/>
          </a:bodyPr>
          <a:lstStyle/>
          <a:p>
            <a:pPr algn="l"/>
            <a:r>
              <a:rPr lang="en-US" dirty="0">
                <a:solidFill>
                  <a:srgbClr val="0D0D0D"/>
                </a:solidFill>
                <a:highlight>
                  <a:srgbClr val="FFFFFF"/>
                </a:highlight>
                <a:latin typeface="Söhne"/>
              </a:rPr>
              <a:t>S</a:t>
            </a:r>
            <a:r>
              <a:rPr lang="en-US" b="0" i="0" dirty="0">
                <a:solidFill>
                  <a:srgbClr val="0D0D0D"/>
                </a:solidFill>
                <a:effectLst/>
                <a:highlight>
                  <a:srgbClr val="FFFFFF"/>
                </a:highlight>
                <a:latin typeface="Söhne"/>
              </a:rPr>
              <a:t>ervice auditor's opinion reflects whether the subject matter complies with specified criteria, considering </a:t>
            </a:r>
            <a:r>
              <a:rPr lang="en-US" b="0" i="0" dirty="0">
                <a:solidFill>
                  <a:srgbClr val="FF0000"/>
                </a:solidFill>
                <a:effectLst/>
                <a:highlight>
                  <a:srgbClr val="FFFFFF"/>
                </a:highlight>
                <a:latin typeface="Söhne"/>
              </a:rPr>
              <a:t>materiality</a:t>
            </a:r>
            <a:r>
              <a:rPr lang="en-US" b="0" i="0" dirty="0">
                <a:solidFill>
                  <a:srgbClr val="0D0D0D"/>
                </a:solidFill>
                <a:effectLst/>
                <a:highlight>
                  <a:srgbClr val="FFFFFF"/>
                </a:highlight>
                <a:latin typeface="Söhne"/>
              </a:rPr>
              <a:t> </a:t>
            </a:r>
            <a:r>
              <a:rPr lang="en-US" b="0" i="0" dirty="0">
                <a:solidFill>
                  <a:srgbClr val="0D0D0D"/>
                </a:solidFill>
                <a:effectLst/>
                <a:highlight>
                  <a:srgbClr val="FFFF00"/>
                </a:highlight>
                <a:latin typeface="Söhne"/>
              </a:rPr>
              <a:t>at all significant stages </a:t>
            </a:r>
            <a:r>
              <a:rPr lang="en-US" b="0" i="0" dirty="0">
                <a:solidFill>
                  <a:srgbClr val="0D0D0D"/>
                </a:solidFill>
                <a:effectLst/>
                <a:highlight>
                  <a:srgbClr val="FFFFFF"/>
                </a:highlight>
                <a:latin typeface="Söhne"/>
              </a:rPr>
              <a:t>of the audit process. </a:t>
            </a:r>
          </a:p>
          <a:p>
            <a:pPr algn="l">
              <a:buFont typeface="+mj-lt"/>
              <a:buAutoNum type="arabicPeriod"/>
            </a:pPr>
            <a:r>
              <a:rPr lang="en-US" b="1" i="0" dirty="0">
                <a:solidFill>
                  <a:srgbClr val="0D0D0D"/>
                </a:solidFill>
                <a:effectLst/>
                <a:highlight>
                  <a:srgbClr val="FFFF00"/>
                </a:highlight>
                <a:latin typeface="Söhne"/>
              </a:rPr>
              <a:t>Planning Phase</a:t>
            </a:r>
            <a:r>
              <a:rPr lang="en-US" b="0" i="0" dirty="0">
                <a:solidFill>
                  <a:srgbClr val="0D0D0D"/>
                </a:solidFill>
                <a:effectLst/>
                <a:highlight>
                  <a:srgbClr val="FFFFFF"/>
                </a:highlight>
                <a:latin typeface="Söhne"/>
              </a:rPr>
              <a:t>: During the initial planning of an audit, the auditor assesses what constitutes materiality for the engagement. </a:t>
            </a:r>
          </a:p>
          <a:p>
            <a:pPr lvl="1">
              <a:buFont typeface="+mj-lt"/>
              <a:buAutoNum type="arabicPeriod"/>
            </a:pPr>
            <a:r>
              <a:rPr lang="en-US" b="0" i="0" dirty="0">
                <a:solidFill>
                  <a:srgbClr val="0D0D0D"/>
                </a:solidFill>
                <a:effectLst/>
                <a:highlight>
                  <a:srgbClr val="FFFFFF"/>
                </a:highlight>
                <a:latin typeface="Söhne"/>
              </a:rPr>
              <a:t>This involves determining the threshold levels at which misstatements or omissions in the subject matter would be considered significant enough to affect the decisions of the report's users. </a:t>
            </a:r>
          </a:p>
          <a:p>
            <a:pPr lvl="1">
              <a:buFont typeface="+mj-lt"/>
              <a:buAutoNum type="arabicPeriod"/>
            </a:pPr>
            <a:r>
              <a:rPr lang="en-US" b="0" i="0" dirty="0">
                <a:solidFill>
                  <a:srgbClr val="0D0D0D"/>
                </a:solidFill>
                <a:effectLst/>
                <a:highlight>
                  <a:srgbClr val="FFFFFF"/>
                </a:highlight>
                <a:latin typeface="Söhne"/>
              </a:rPr>
              <a:t>This assessment influences the scope of the audit, the areas of focus, and the level of detail the auditor needs to pursue.</a:t>
            </a:r>
          </a:p>
          <a:p>
            <a:pPr lvl="1">
              <a:buFont typeface="+mj-lt"/>
              <a:buAutoNum type="arabicPeriod"/>
            </a:pPr>
            <a:r>
              <a:rPr lang="en-US" dirty="0">
                <a:solidFill>
                  <a:srgbClr val="0D0D0D"/>
                </a:solidFill>
                <a:highlight>
                  <a:srgbClr val="FFFFFF"/>
                </a:highlight>
                <a:latin typeface="Söhne"/>
              </a:rPr>
              <a:t>The auditor's understanding of materiality guides the </a:t>
            </a:r>
            <a:r>
              <a:rPr lang="en-US" dirty="0">
                <a:solidFill>
                  <a:srgbClr val="0D0D0D"/>
                </a:solidFill>
                <a:highlight>
                  <a:srgbClr val="FFFF00"/>
                </a:highlight>
                <a:latin typeface="Söhne"/>
              </a:rPr>
              <a:t>nature, timing, and extent (NET) </a:t>
            </a:r>
            <a:r>
              <a:rPr lang="en-US" dirty="0">
                <a:solidFill>
                  <a:srgbClr val="0D0D0D"/>
                </a:solidFill>
                <a:highlight>
                  <a:srgbClr val="FFFFFF"/>
                </a:highlight>
                <a:latin typeface="Söhne"/>
              </a:rPr>
              <a:t>of testing performed on the service organization's controls or processes.</a:t>
            </a:r>
          </a:p>
          <a:p>
            <a:pPr algn="l"/>
            <a:r>
              <a:rPr lang="en-US" b="1" i="0" dirty="0">
                <a:solidFill>
                  <a:srgbClr val="0D0D0D"/>
                </a:solidFill>
                <a:effectLst/>
                <a:highlight>
                  <a:srgbClr val="FFFFFF"/>
                </a:highlight>
                <a:latin typeface="Söhne"/>
              </a:rPr>
              <a:t>Example</a:t>
            </a:r>
            <a:r>
              <a:rPr lang="en-US" b="0" i="0" dirty="0">
                <a:solidFill>
                  <a:srgbClr val="0D0D0D"/>
                </a:solidFill>
                <a:effectLst/>
                <a:highlight>
                  <a:srgbClr val="FFFFFF"/>
                </a:highlight>
                <a:latin typeface="Söhne"/>
              </a:rPr>
              <a:t>: An auditor is engaged to assess whether </a:t>
            </a:r>
            <a:r>
              <a:rPr lang="en-US" b="0" i="0" dirty="0" err="1">
                <a:solidFill>
                  <a:srgbClr val="0D0D0D"/>
                </a:solidFill>
                <a:effectLst/>
                <a:highlight>
                  <a:srgbClr val="FFFFFF"/>
                </a:highlight>
                <a:latin typeface="Söhne"/>
              </a:rPr>
              <a:t>QuickHost's</a:t>
            </a:r>
            <a:r>
              <a:rPr lang="en-US" b="0" i="0" dirty="0">
                <a:solidFill>
                  <a:srgbClr val="0D0D0D"/>
                </a:solidFill>
                <a:effectLst/>
                <a:highlight>
                  <a:srgbClr val="FFFFFF"/>
                </a:highlight>
                <a:latin typeface="Söhne"/>
              </a:rPr>
              <a:t> controls are effective in ensuring data security and availability as per the defined criteria.</a:t>
            </a:r>
          </a:p>
          <a:p>
            <a:pPr algn="l"/>
            <a:r>
              <a:rPr lang="en-US" b="1" i="0" dirty="0">
                <a:solidFill>
                  <a:srgbClr val="0D0D0D"/>
                </a:solidFill>
                <a:effectLst/>
                <a:highlight>
                  <a:srgbClr val="FFFFFF"/>
                </a:highlight>
                <a:latin typeface="Söhne"/>
              </a:rPr>
              <a:t>Planning Phase:</a:t>
            </a:r>
            <a:r>
              <a:rPr lang="en-US" b="0" i="0" dirty="0">
                <a:solidFill>
                  <a:srgbClr val="0D0D0D"/>
                </a:solidFill>
                <a:effectLst/>
                <a:highlight>
                  <a:srgbClr val="FFFFFF"/>
                </a:highlight>
                <a:latin typeface="Söhne"/>
              </a:rPr>
              <a:t> During planning, the auditor determines that a critical aspect of materiality for </a:t>
            </a:r>
            <a:r>
              <a:rPr lang="en-US" b="0" i="0" dirty="0" err="1">
                <a:solidFill>
                  <a:srgbClr val="0D0D0D"/>
                </a:solidFill>
                <a:effectLst/>
                <a:highlight>
                  <a:srgbClr val="FFFFFF"/>
                </a:highlight>
                <a:latin typeface="Söhne"/>
              </a:rPr>
              <a:t>QuickHost's</a:t>
            </a:r>
            <a:r>
              <a:rPr lang="en-US" b="0" i="0" dirty="0">
                <a:solidFill>
                  <a:srgbClr val="0D0D0D"/>
                </a:solidFill>
                <a:effectLst/>
                <a:highlight>
                  <a:srgbClr val="FFFFFF"/>
                </a:highlight>
                <a:latin typeface="Söhne"/>
              </a:rPr>
              <a:t> clients is the uptime of the hosting services. </a:t>
            </a:r>
          </a:p>
          <a:p>
            <a:pPr algn="l"/>
            <a:r>
              <a:rPr lang="en-US" b="0" i="0" dirty="0">
                <a:solidFill>
                  <a:srgbClr val="0D0D0D"/>
                </a:solidFill>
                <a:effectLst/>
                <a:highlight>
                  <a:srgbClr val="FFFFFF"/>
                </a:highlight>
                <a:latin typeface="Söhne"/>
              </a:rPr>
              <a:t>Therefore, the auditor decides that any control related to maintaining server uptime is material. If server uptime drops below 99.9%, it could significantly impact client operations and decisions.</a:t>
            </a:r>
          </a:p>
          <a:p>
            <a:pPr lvl="1">
              <a:buFont typeface="+mj-lt"/>
              <a:buAutoNum type="arabicPeriod"/>
            </a:pPr>
            <a:endParaRPr lang="en-US" b="0" i="0" dirty="0">
              <a:solidFill>
                <a:srgbClr val="0D0D0D"/>
              </a:solidFill>
              <a:effectLst/>
              <a:highlight>
                <a:srgbClr val="FFFFFF"/>
              </a:highlight>
              <a:latin typeface="Söhne"/>
            </a:endParaRPr>
          </a:p>
          <a:p>
            <a:endParaRPr lang="en-US" dirty="0"/>
          </a:p>
        </p:txBody>
      </p:sp>
      <p:pic>
        <p:nvPicPr>
          <p:cNvPr id="7" name="Picture 6">
            <a:extLst>
              <a:ext uri="{FF2B5EF4-FFF2-40B4-BE49-F238E27FC236}">
                <a16:creationId xmlns:a16="http://schemas.microsoft.com/office/drawing/2014/main" id="{302AD71C-E900-2E42-E645-FBE09ADEE2F1}"/>
              </a:ext>
            </a:extLst>
          </p:cNvPr>
          <p:cNvPicPr>
            <a:picLocks noChangeAspect="1"/>
          </p:cNvPicPr>
          <p:nvPr/>
        </p:nvPicPr>
        <p:blipFill>
          <a:blip r:embed="rId2"/>
          <a:stretch>
            <a:fillRect/>
          </a:stretch>
        </p:blipFill>
        <p:spPr>
          <a:xfrm>
            <a:off x="8640092" y="1565235"/>
            <a:ext cx="3469928" cy="3425442"/>
          </a:xfrm>
          <a:prstGeom prst="rect">
            <a:avLst/>
          </a:prstGeom>
        </p:spPr>
      </p:pic>
      <p:sp>
        <p:nvSpPr>
          <p:cNvPr id="8" name="TextBox 23">
            <a:extLst>
              <a:ext uri="{FF2B5EF4-FFF2-40B4-BE49-F238E27FC236}">
                <a16:creationId xmlns:a16="http://schemas.microsoft.com/office/drawing/2014/main" id="{94B48788-9C4B-7E68-6380-7FF7EF6AA7E5}"/>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9" name="Content Placeholder 5">
            <a:extLst>
              <a:ext uri="{FF2B5EF4-FFF2-40B4-BE49-F238E27FC236}">
                <a16:creationId xmlns:a16="http://schemas.microsoft.com/office/drawing/2014/main" id="{2B6BD887-E97E-55D8-9A32-7CC844E06393}"/>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1179031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6298A-C345-167A-F043-F0B4FB804870}"/>
              </a:ext>
            </a:extLst>
          </p:cNvPr>
          <p:cNvSpPr>
            <a:spLocks noGrp="1"/>
          </p:cNvSpPr>
          <p:nvPr>
            <p:ph type="title"/>
          </p:nvPr>
        </p:nvSpPr>
        <p:spPr>
          <a:xfrm>
            <a:off x="838200" y="-315359"/>
            <a:ext cx="10515600" cy="1325563"/>
          </a:xfrm>
        </p:spPr>
        <p:txBody>
          <a:bodyPr/>
          <a:lstStyle/>
          <a:p>
            <a:pPr algn="ctr"/>
            <a:r>
              <a:rPr lang="en-US" dirty="0"/>
              <a:t>Materiality: Performing Phase</a:t>
            </a:r>
          </a:p>
        </p:txBody>
      </p:sp>
      <p:sp>
        <p:nvSpPr>
          <p:cNvPr id="3" name="Content Placeholder 2">
            <a:extLst>
              <a:ext uri="{FF2B5EF4-FFF2-40B4-BE49-F238E27FC236}">
                <a16:creationId xmlns:a16="http://schemas.microsoft.com/office/drawing/2014/main" id="{F6053580-6BF2-6860-985B-F92FFAFB2980}"/>
              </a:ext>
            </a:extLst>
          </p:cNvPr>
          <p:cNvSpPr>
            <a:spLocks noGrp="1"/>
          </p:cNvSpPr>
          <p:nvPr>
            <p:ph idx="1"/>
          </p:nvPr>
        </p:nvSpPr>
        <p:spPr>
          <a:xfrm>
            <a:off x="122811" y="1010204"/>
            <a:ext cx="8245526" cy="5245026"/>
          </a:xfrm>
        </p:spPr>
        <p:txBody>
          <a:bodyPr>
            <a:normAutofit fontScale="92500" lnSpcReduction="20000"/>
          </a:bodyPr>
          <a:lstStyle/>
          <a:p>
            <a:pPr algn="l">
              <a:buFont typeface="Wingdings" panose="05000000000000000000" pitchFamily="2" charset="2"/>
              <a:buChar char="§"/>
            </a:pPr>
            <a:r>
              <a:rPr lang="en-US" b="1" i="0" dirty="0">
                <a:solidFill>
                  <a:srgbClr val="0D0D0D"/>
                </a:solidFill>
                <a:effectLst/>
                <a:highlight>
                  <a:srgbClr val="FFFF00"/>
                </a:highlight>
                <a:latin typeface="Söhne"/>
              </a:rPr>
              <a:t>Performing Phase</a:t>
            </a:r>
            <a:r>
              <a:rPr lang="en-US" b="0" i="0" dirty="0">
                <a:solidFill>
                  <a:srgbClr val="0D0D0D"/>
                </a:solidFill>
                <a:effectLst/>
                <a:highlight>
                  <a:srgbClr val="FFFFFF"/>
                </a:highlight>
                <a:latin typeface="Söhne"/>
              </a:rPr>
              <a:t>: As the audit progresses, the auditor applies the previously defined materiality thresholds to evaluate findings. </a:t>
            </a:r>
          </a:p>
          <a:p>
            <a:pPr algn="l">
              <a:buFont typeface="Wingdings" panose="05000000000000000000" pitchFamily="2" charset="2"/>
              <a:buChar char="§"/>
            </a:pPr>
            <a:r>
              <a:rPr lang="en-US" b="0" i="0" dirty="0">
                <a:solidFill>
                  <a:srgbClr val="0D0D0D"/>
                </a:solidFill>
                <a:effectLst/>
                <a:highlight>
                  <a:srgbClr val="FFFFFF"/>
                </a:highlight>
                <a:latin typeface="Söhne"/>
              </a:rPr>
              <a:t>This involves identifying and assessing any deviations, misstatements, or omissions discovered during the audit to determine if they are material either individually or in aggregate. </a:t>
            </a:r>
          </a:p>
          <a:p>
            <a:pPr marL="0" indent="0" algn="l">
              <a:buNone/>
            </a:pPr>
            <a:r>
              <a:rPr lang="en-US" b="1" i="0" dirty="0">
                <a:solidFill>
                  <a:srgbClr val="0D0D0D"/>
                </a:solidFill>
                <a:effectLst/>
                <a:highlight>
                  <a:srgbClr val="FFFFFF"/>
                </a:highlight>
                <a:latin typeface="Söhne"/>
              </a:rPr>
              <a:t>Example:</a:t>
            </a:r>
            <a:r>
              <a:rPr lang="en-US" b="0" i="0" dirty="0">
                <a:solidFill>
                  <a:srgbClr val="0D0D0D"/>
                </a:solidFill>
                <a:effectLst/>
                <a:highlight>
                  <a:srgbClr val="FFFFFF"/>
                </a:highlight>
                <a:latin typeface="Söhne"/>
              </a:rPr>
              <a:t> While conducting the audit, the auditor discovers that </a:t>
            </a:r>
            <a:r>
              <a:rPr lang="en-US" b="0" i="0" dirty="0" err="1">
                <a:solidFill>
                  <a:srgbClr val="0D0D0D"/>
                </a:solidFill>
                <a:effectLst/>
                <a:highlight>
                  <a:srgbClr val="FFFFFF"/>
                </a:highlight>
                <a:latin typeface="Söhne"/>
              </a:rPr>
              <a:t>QuickHost's</a:t>
            </a:r>
            <a:r>
              <a:rPr lang="en-US" b="0" i="0" dirty="0">
                <a:solidFill>
                  <a:srgbClr val="0D0D0D"/>
                </a:solidFill>
                <a:effectLst/>
                <a:highlight>
                  <a:srgbClr val="FFFFFF"/>
                </a:highlight>
                <a:latin typeface="Söhne"/>
              </a:rPr>
              <a:t> reported uptime of 99.95% is actually around 99.85%, due to unrecorded minor outages. </a:t>
            </a:r>
          </a:p>
          <a:p>
            <a:pPr algn="l">
              <a:buFont typeface="Wingdings" panose="05000000000000000000" pitchFamily="2" charset="2"/>
              <a:buChar char="§"/>
            </a:pPr>
            <a:r>
              <a:rPr lang="en-US" b="0" i="0" dirty="0">
                <a:solidFill>
                  <a:srgbClr val="0D0D0D"/>
                </a:solidFill>
                <a:effectLst/>
                <a:highlight>
                  <a:srgbClr val="FFFFFF"/>
                </a:highlight>
                <a:latin typeface="Söhne"/>
              </a:rPr>
              <a:t>The auditor evaluates whether this deviation from the claimed uptime is material. </a:t>
            </a:r>
          </a:p>
          <a:p>
            <a:pPr algn="l">
              <a:buFont typeface="Wingdings" panose="05000000000000000000" pitchFamily="2" charset="2"/>
              <a:buChar char="§"/>
            </a:pPr>
            <a:r>
              <a:rPr lang="en-US" b="0" i="0" dirty="0">
                <a:solidFill>
                  <a:srgbClr val="0D0D0D"/>
                </a:solidFill>
                <a:effectLst/>
                <a:highlight>
                  <a:srgbClr val="FFFFFF"/>
                </a:highlight>
                <a:latin typeface="Söhne"/>
              </a:rPr>
              <a:t>Given the importance of uptime in client decisions and the contractual promise of 99.9% uptime, this discrepancy is considered material.</a:t>
            </a:r>
          </a:p>
          <a:p>
            <a:endParaRPr lang="en-US" dirty="0"/>
          </a:p>
        </p:txBody>
      </p:sp>
      <p:pic>
        <p:nvPicPr>
          <p:cNvPr id="6" name="Picture 5">
            <a:extLst>
              <a:ext uri="{FF2B5EF4-FFF2-40B4-BE49-F238E27FC236}">
                <a16:creationId xmlns:a16="http://schemas.microsoft.com/office/drawing/2014/main" id="{F8912906-7EC2-364C-CFB5-180DC6BE6432}"/>
              </a:ext>
            </a:extLst>
          </p:cNvPr>
          <p:cNvPicPr>
            <a:picLocks noChangeAspect="1"/>
          </p:cNvPicPr>
          <p:nvPr/>
        </p:nvPicPr>
        <p:blipFill>
          <a:blip r:embed="rId2"/>
          <a:stretch>
            <a:fillRect/>
          </a:stretch>
        </p:blipFill>
        <p:spPr>
          <a:xfrm>
            <a:off x="8610556" y="1253289"/>
            <a:ext cx="3403540" cy="3369161"/>
          </a:xfrm>
          <a:prstGeom prst="rect">
            <a:avLst/>
          </a:prstGeom>
        </p:spPr>
      </p:pic>
      <p:sp>
        <p:nvSpPr>
          <p:cNvPr id="7" name="TextBox 23">
            <a:extLst>
              <a:ext uri="{FF2B5EF4-FFF2-40B4-BE49-F238E27FC236}">
                <a16:creationId xmlns:a16="http://schemas.microsoft.com/office/drawing/2014/main" id="{F5502525-FD14-06C8-7AED-ADA184AA8E07}"/>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8" name="Content Placeholder 5">
            <a:extLst>
              <a:ext uri="{FF2B5EF4-FFF2-40B4-BE49-F238E27FC236}">
                <a16:creationId xmlns:a16="http://schemas.microsoft.com/office/drawing/2014/main" id="{92F69363-B876-3A7E-A3B9-9C335B42D673}"/>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948157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6298A-C345-167A-F043-F0B4FB804870}"/>
              </a:ext>
            </a:extLst>
          </p:cNvPr>
          <p:cNvSpPr>
            <a:spLocks noGrp="1"/>
          </p:cNvSpPr>
          <p:nvPr>
            <p:ph type="title"/>
          </p:nvPr>
        </p:nvSpPr>
        <p:spPr>
          <a:xfrm>
            <a:off x="838200" y="-102707"/>
            <a:ext cx="10515600" cy="1325563"/>
          </a:xfrm>
        </p:spPr>
        <p:txBody>
          <a:bodyPr/>
          <a:lstStyle/>
          <a:p>
            <a:pPr algn="ctr"/>
            <a:r>
              <a:rPr lang="en-US" b="1" i="0" dirty="0">
                <a:solidFill>
                  <a:srgbClr val="0D0D0D"/>
                </a:solidFill>
                <a:effectLst/>
                <a:latin typeface="Söhne"/>
              </a:rPr>
              <a:t>Materiality: Reporting Phase</a:t>
            </a:r>
            <a:endParaRPr lang="en-US" dirty="0"/>
          </a:p>
        </p:txBody>
      </p:sp>
      <p:sp>
        <p:nvSpPr>
          <p:cNvPr id="3" name="Content Placeholder 2">
            <a:extLst>
              <a:ext uri="{FF2B5EF4-FFF2-40B4-BE49-F238E27FC236}">
                <a16:creationId xmlns:a16="http://schemas.microsoft.com/office/drawing/2014/main" id="{F6053580-6BF2-6860-985B-F92FFAFB2980}"/>
              </a:ext>
            </a:extLst>
          </p:cNvPr>
          <p:cNvSpPr>
            <a:spLocks noGrp="1"/>
          </p:cNvSpPr>
          <p:nvPr>
            <p:ph idx="1"/>
          </p:nvPr>
        </p:nvSpPr>
        <p:spPr>
          <a:xfrm>
            <a:off x="159183" y="967687"/>
            <a:ext cx="8974174" cy="5651079"/>
          </a:xfrm>
        </p:spPr>
        <p:txBody>
          <a:bodyPr>
            <a:normAutofit fontScale="92500" lnSpcReduction="20000"/>
          </a:bodyPr>
          <a:lstStyle/>
          <a:p>
            <a:pPr algn="l">
              <a:buFont typeface="Wingdings" panose="05000000000000000000" pitchFamily="2" charset="2"/>
              <a:buChar char="§"/>
            </a:pPr>
            <a:r>
              <a:rPr lang="en-US" b="0" i="0" dirty="0">
                <a:solidFill>
                  <a:srgbClr val="0D0D0D"/>
                </a:solidFill>
                <a:effectLst/>
                <a:highlight>
                  <a:srgbClr val="FFFFFF"/>
                </a:highlight>
                <a:latin typeface="Söhne"/>
              </a:rPr>
              <a:t>When preparing the final audit report, the auditor considers the impact of any identified material misstatements on the overall audit opinion. </a:t>
            </a:r>
          </a:p>
          <a:p>
            <a:pPr algn="l">
              <a:buFont typeface="Wingdings" panose="05000000000000000000" pitchFamily="2" charset="2"/>
              <a:buChar char="§"/>
            </a:pPr>
            <a:r>
              <a:rPr lang="en-US" b="0" i="0" dirty="0">
                <a:solidFill>
                  <a:srgbClr val="0D0D0D"/>
                </a:solidFill>
                <a:effectLst/>
                <a:highlight>
                  <a:srgbClr val="FFFFFF"/>
                </a:highlight>
                <a:latin typeface="Söhne"/>
              </a:rPr>
              <a:t>The auditor must decide whether the subject matter, in all material respects, adheres to the defined criteria. </a:t>
            </a:r>
          </a:p>
          <a:p>
            <a:pPr algn="l">
              <a:buFont typeface="Wingdings" panose="05000000000000000000" pitchFamily="2" charset="2"/>
              <a:buChar char="§"/>
            </a:pPr>
            <a:r>
              <a:rPr lang="en-US" b="0" i="0" dirty="0">
                <a:solidFill>
                  <a:srgbClr val="0D0D0D"/>
                </a:solidFill>
                <a:effectLst/>
                <a:highlight>
                  <a:srgbClr val="FFFFFF"/>
                </a:highlight>
                <a:latin typeface="Söhne"/>
              </a:rPr>
              <a:t>If material misstatements are found and not corrected, the auditor may:</a:t>
            </a:r>
          </a:p>
          <a:p>
            <a:pPr lvl="1">
              <a:buFont typeface="Wingdings" panose="05000000000000000000" pitchFamily="2" charset="2"/>
              <a:buChar char="q"/>
            </a:pPr>
            <a:r>
              <a:rPr lang="en-US" b="0" i="0" dirty="0">
                <a:solidFill>
                  <a:srgbClr val="0D0D0D"/>
                </a:solidFill>
                <a:effectLst/>
                <a:highlight>
                  <a:srgbClr val="FFFFFF"/>
                </a:highlight>
                <a:latin typeface="Söhne"/>
              </a:rPr>
              <a:t>qualify their opinion or </a:t>
            </a:r>
          </a:p>
          <a:p>
            <a:pPr lvl="1">
              <a:buFont typeface="Wingdings" panose="05000000000000000000" pitchFamily="2" charset="2"/>
              <a:buChar char="q"/>
            </a:pPr>
            <a:r>
              <a:rPr lang="en-US" b="0" i="0" dirty="0">
                <a:solidFill>
                  <a:srgbClr val="0D0D0D"/>
                </a:solidFill>
                <a:effectLst/>
                <a:highlight>
                  <a:srgbClr val="FFFFFF"/>
                </a:highlight>
                <a:latin typeface="Söhne"/>
              </a:rPr>
              <a:t>express an adverse opinion, </a:t>
            </a:r>
          </a:p>
          <a:p>
            <a:pPr>
              <a:buFont typeface="Wingdings" panose="05000000000000000000" pitchFamily="2" charset="2"/>
              <a:buChar char="§"/>
            </a:pPr>
            <a:r>
              <a:rPr lang="en-US" b="0" i="0" dirty="0">
                <a:solidFill>
                  <a:srgbClr val="0D0D0D"/>
                </a:solidFill>
                <a:effectLst/>
                <a:highlight>
                  <a:srgbClr val="FFFFFF"/>
                </a:highlight>
                <a:latin typeface="Söhne"/>
              </a:rPr>
              <a:t>depending on the severity and impact of the issues found.</a:t>
            </a:r>
          </a:p>
          <a:p>
            <a:pPr algn="l">
              <a:buFont typeface="Wingdings" panose="05000000000000000000" pitchFamily="2" charset="2"/>
              <a:buChar char="§"/>
            </a:pPr>
            <a:r>
              <a:rPr lang="en-US" b="1" i="0" dirty="0">
                <a:solidFill>
                  <a:srgbClr val="0D0D0D"/>
                </a:solidFill>
                <a:effectLst/>
                <a:highlight>
                  <a:srgbClr val="FFFFFF"/>
                </a:highlight>
                <a:latin typeface="Söhne"/>
              </a:rPr>
              <a:t>Example:</a:t>
            </a:r>
            <a:r>
              <a:rPr lang="en-US" b="0" i="0" dirty="0">
                <a:solidFill>
                  <a:srgbClr val="0D0D0D"/>
                </a:solidFill>
                <a:effectLst/>
                <a:highlight>
                  <a:srgbClr val="FFFFFF"/>
                </a:highlight>
                <a:latin typeface="Söhne"/>
              </a:rPr>
              <a:t> In the final audit report, the auditor notes that </a:t>
            </a:r>
            <a:r>
              <a:rPr lang="en-US" b="0" i="0" dirty="0" err="1">
                <a:solidFill>
                  <a:srgbClr val="0D0D0D"/>
                </a:solidFill>
                <a:effectLst/>
                <a:highlight>
                  <a:srgbClr val="FFFFFF"/>
                </a:highlight>
                <a:latin typeface="Söhne"/>
              </a:rPr>
              <a:t>QuickHost</a:t>
            </a:r>
            <a:r>
              <a:rPr lang="en-US" b="0" i="0" dirty="0">
                <a:solidFill>
                  <a:srgbClr val="0D0D0D"/>
                </a:solidFill>
                <a:effectLst/>
                <a:highlight>
                  <a:srgbClr val="FFFFFF"/>
                </a:highlight>
                <a:latin typeface="Söhne"/>
              </a:rPr>
              <a:t> failed to meet its uptime commitment in a material way, affecting the reliability of service as per the engagement criteria. </a:t>
            </a:r>
          </a:p>
          <a:p>
            <a:pPr algn="l">
              <a:buFont typeface="Wingdings" panose="05000000000000000000" pitchFamily="2" charset="2"/>
              <a:buChar char="§"/>
            </a:pPr>
            <a:r>
              <a:rPr lang="en-US" b="0" i="0" dirty="0">
                <a:solidFill>
                  <a:srgbClr val="0D0D0D"/>
                </a:solidFill>
                <a:effectLst/>
                <a:highlight>
                  <a:srgbClr val="FFFFFF"/>
                </a:highlight>
                <a:latin typeface="Söhne"/>
              </a:rPr>
              <a:t>The auditor issues a qualified opinion indicating that, except for the issue with uptime, </a:t>
            </a:r>
            <a:r>
              <a:rPr lang="en-US" b="0" i="0" dirty="0" err="1">
                <a:solidFill>
                  <a:srgbClr val="0D0D0D"/>
                </a:solidFill>
                <a:effectLst/>
                <a:highlight>
                  <a:srgbClr val="FFFFFF"/>
                </a:highlight>
                <a:latin typeface="Söhne"/>
              </a:rPr>
              <a:t>QuickHost's</a:t>
            </a:r>
            <a:r>
              <a:rPr lang="en-US" b="0" i="0" dirty="0">
                <a:solidFill>
                  <a:srgbClr val="0D0D0D"/>
                </a:solidFill>
                <a:effectLst/>
                <a:highlight>
                  <a:srgbClr val="FFFFFF"/>
                </a:highlight>
                <a:latin typeface="Söhne"/>
              </a:rPr>
              <a:t> controls are effectively designed and implemented.</a:t>
            </a:r>
          </a:p>
          <a:p>
            <a:endParaRPr lang="en-US" dirty="0"/>
          </a:p>
        </p:txBody>
      </p:sp>
      <p:pic>
        <p:nvPicPr>
          <p:cNvPr id="7" name="Picture 6">
            <a:extLst>
              <a:ext uri="{FF2B5EF4-FFF2-40B4-BE49-F238E27FC236}">
                <a16:creationId xmlns:a16="http://schemas.microsoft.com/office/drawing/2014/main" id="{8183A870-D96B-5A9F-627A-7E16DD43EA31}"/>
              </a:ext>
            </a:extLst>
          </p:cNvPr>
          <p:cNvPicPr>
            <a:picLocks noChangeAspect="1"/>
          </p:cNvPicPr>
          <p:nvPr/>
        </p:nvPicPr>
        <p:blipFill>
          <a:blip r:embed="rId2"/>
          <a:stretch>
            <a:fillRect/>
          </a:stretch>
        </p:blipFill>
        <p:spPr>
          <a:xfrm>
            <a:off x="9133357" y="1947498"/>
            <a:ext cx="2835338" cy="3419084"/>
          </a:xfrm>
          <a:prstGeom prst="rect">
            <a:avLst/>
          </a:prstGeom>
        </p:spPr>
      </p:pic>
      <p:sp>
        <p:nvSpPr>
          <p:cNvPr id="8" name="TextBox 23">
            <a:extLst>
              <a:ext uri="{FF2B5EF4-FFF2-40B4-BE49-F238E27FC236}">
                <a16:creationId xmlns:a16="http://schemas.microsoft.com/office/drawing/2014/main" id="{4B05F57B-11F8-F9AA-15A7-AF6BD14BD379}"/>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9" name="Content Placeholder 5">
            <a:extLst>
              <a:ext uri="{FF2B5EF4-FFF2-40B4-BE49-F238E27FC236}">
                <a16:creationId xmlns:a16="http://schemas.microsoft.com/office/drawing/2014/main" id="{6219C95D-040E-9E7C-78A1-866A136ED886}"/>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1720502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D6878-2A09-22C4-76C7-BCF110B3DC2D}"/>
              </a:ext>
            </a:extLst>
          </p:cNvPr>
          <p:cNvSpPr>
            <a:spLocks noGrp="1"/>
          </p:cNvSpPr>
          <p:nvPr>
            <p:ph type="title"/>
          </p:nvPr>
        </p:nvSpPr>
        <p:spPr>
          <a:xfrm>
            <a:off x="785037" y="18255"/>
            <a:ext cx="10515600" cy="1325563"/>
          </a:xfrm>
        </p:spPr>
        <p:txBody>
          <a:bodyPr/>
          <a:lstStyle/>
          <a:p>
            <a:pPr algn="ctr"/>
            <a:r>
              <a:rPr lang="en-US" dirty="0"/>
              <a:t>SOC 1 Engagement </a:t>
            </a:r>
          </a:p>
        </p:txBody>
      </p:sp>
      <p:sp>
        <p:nvSpPr>
          <p:cNvPr id="3" name="Content Placeholder 2">
            <a:extLst>
              <a:ext uri="{FF2B5EF4-FFF2-40B4-BE49-F238E27FC236}">
                <a16:creationId xmlns:a16="http://schemas.microsoft.com/office/drawing/2014/main" id="{5E3077D5-FBEE-7B57-6702-7646C742A320}"/>
              </a:ext>
            </a:extLst>
          </p:cNvPr>
          <p:cNvSpPr>
            <a:spLocks noGrp="1"/>
          </p:cNvSpPr>
          <p:nvPr>
            <p:ph idx="1"/>
          </p:nvPr>
        </p:nvSpPr>
        <p:spPr>
          <a:xfrm>
            <a:off x="365051" y="1253331"/>
            <a:ext cx="7725812" cy="4351338"/>
          </a:xfrm>
        </p:spPr>
        <p:txBody>
          <a:bodyPr>
            <a:normAutofit fontScale="92500"/>
          </a:bodyPr>
          <a:lstStyle/>
          <a:p>
            <a:pPr algn="l"/>
            <a:r>
              <a:rPr lang="en-US" b="0" i="0" dirty="0">
                <a:solidFill>
                  <a:srgbClr val="0D0D0D"/>
                </a:solidFill>
                <a:effectLst/>
                <a:highlight>
                  <a:srgbClr val="FFFFFF"/>
                </a:highlight>
                <a:latin typeface="Söhne"/>
              </a:rPr>
              <a:t>In a SOC 1 engagement, the auditor's consideration of materiality involves ensuring that the service organization's system description is accurately and fairly presented. </a:t>
            </a:r>
          </a:p>
          <a:p>
            <a:pPr algn="l"/>
            <a:r>
              <a:rPr lang="en-US" b="0" i="0" dirty="0">
                <a:solidFill>
                  <a:srgbClr val="0D0D0D"/>
                </a:solidFill>
                <a:effectLst/>
                <a:highlight>
                  <a:srgbClr val="FFFFFF"/>
                </a:highlight>
                <a:latin typeface="Söhne"/>
              </a:rPr>
              <a:t>This means focusing on the completeness and integrity of the </a:t>
            </a:r>
            <a:r>
              <a:rPr lang="en-US" b="0" i="0" dirty="0">
                <a:solidFill>
                  <a:srgbClr val="0D0D0D"/>
                </a:solidFill>
                <a:effectLst/>
                <a:highlight>
                  <a:srgbClr val="FFFF00"/>
                </a:highlight>
                <a:latin typeface="Söhne"/>
              </a:rPr>
              <a:t>description itself, </a:t>
            </a:r>
            <a:r>
              <a:rPr lang="en-US" b="0" i="0" dirty="0">
                <a:solidFill>
                  <a:srgbClr val="0D0D0D"/>
                </a:solidFill>
                <a:effectLst/>
                <a:highlight>
                  <a:srgbClr val="FFFFFF"/>
                </a:highlight>
                <a:latin typeface="Söhne"/>
              </a:rPr>
              <a:t>rather than the financial statements of the entities using the service.</a:t>
            </a:r>
          </a:p>
          <a:p>
            <a:pPr algn="l"/>
            <a:r>
              <a:rPr lang="en-US" b="0" i="0" dirty="0">
                <a:solidFill>
                  <a:srgbClr val="0D0D0D"/>
                </a:solidFill>
                <a:effectLst/>
                <a:highlight>
                  <a:srgbClr val="FFFFFF"/>
                </a:highlight>
                <a:latin typeface="Söhne"/>
              </a:rPr>
              <a:t> Materiality in this context is primarily </a:t>
            </a:r>
            <a:r>
              <a:rPr lang="en-US" b="0" i="0" dirty="0">
                <a:solidFill>
                  <a:srgbClr val="FF0000"/>
                </a:solidFill>
                <a:effectLst/>
                <a:highlight>
                  <a:srgbClr val="FFFFFF"/>
                </a:highlight>
                <a:latin typeface="Söhne"/>
              </a:rPr>
              <a:t>qualitative</a:t>
            </a:r>
            <a:r>
              <a:rPr lang="en-US" b="0" i="0" dirty="0">
                <a:solidFill>
                  <a:srgbClr val="0D0D0D"/>
                </a:solidFill>
                <a:effectLst/>
                <a:highlight>
                  <a:srgbClr val="FFFFFF"/>
                </a:highlight>
                <a:latin typeface="Söhne"/>
              </a:rPr>
              <a:t>; it concerns whether all significant processes are properly described and whether any important information is either missing or misrepresented.</a:t>
            </a:r>
          </a:p>
          <a:p>
            <a:endParaRPr lang="en-US" dirty="0"/>
          </a:p>
        </p:txBody>
      </p:sp>
      <p:pic>
        <p:nvPicPr>
          <p:cNvPr id="5" name="Picture 4">
            <a:extLst>
              <a:ext uri="{FF2B5EF4-FFF2-40B4-BE49-F238E27FC236}">
                <a16:creationId xmlns:a16="http://schemas.microsoft.com/office/drawing/2014/main" id="{5711EF0E-B832-B1CA-2FF4-B4B5DE0CF2CB}"/>
              </a:ext>
            </a:extLst>
          </p:cNvPr>
          <p:cNvPicPr>
            <a:picLocks noChangeAspect="1"/>
          </p:cNvPicPr>
          <p:nvPr/>
        </p:nvPicPr>
        <p:blipFill>
          <a:blip r:embed="rId2"/>
          <a:stretch>
            <a:fillRect/>
          </a:stretch>
        </p:blipFill>
        <p:spPr>
          <a:xfrm>
            <a:off x="8470283" y="1788961"/>
            <a:ext cx="3776371" cy="3815708"/>
          </a:xfrm>
          <a:prstGeom prst="rect">
            <a:avLst/>
          </a:prstGeom>
        </p:spPr>
      </p:pic>
      <p:sp>
        <p:nvSpPr>
          <p:cNvPr id="6" name="TextBox 23">
            <a:extLst>
              <a:ext uri="{FF2B5EF4-FFF2-40B4-BE49-F238E27FC236}">
                <a16:creationId xmlns:a16="http://schemas.microsoft.com/office/drawing/2014/main" id="{93B059E5-A23A-DEB7-FDE8-3AD63045125A}"/>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1B7561D9-4A6C-CEE9-EAAF-E275BEB57D27}"/>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1414715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AAC81-30E0-37A8-0327-2D252C1CEEBC}"/>
              </a:ext>
            </a:extLst>
          </p:cNvPr>
          <p:cNvSpPr>
            <a:spLocks noGrp="1"/>
          </p:cNvSpPr>
          <p:nvPr>
            <p:ph type="title"/>
          </p:nvPr>
        </p:nvSpPr>
        <p:spPr>
          <a:xfrm>
            <a:off x="838200" y="99311"/>
            <a:ext cx="10515600" cy="1325563"/>
          </a:xfrm>
        </p:spPr>
        <p:txBody>
          <a:bodyPr/>
          <a:lstStyle/>
          <a:p>
            <a:pPr algn="ctr"/>
            <a:r>
              <a:rPr lang="en-US" dirty="0"/>
              <a:t>SOC 1 Engagement </a:t>
            </a:r>
          </a:p>
        </p:txBody>
      </p:sp>
      <p:sp>
        <p:nvSpPr>
          <p:cNvPr id="3" name="Content Placeholder 2">
            <a:extLst>
              <a:ext uri="{FF2B5EF4-FFF2-40B4-BE49-F238E27FC236}">
                <a16:creationId xmlns:a16="http://schemas.microsoft.com/office/drawing/2014/main" id="{61BAF556-3546-45EF-CE6E-574049E9A625}"/>
              </a:ext>
            </a:extLst>
          </p:cNvPr>
          <p:cNvSpPr>
            <a:spLocks noGrp="1"/>
          </p:cNvSpPr>
          <p:nvPr>
            <p:ph idx="1"/>
          </p:nvPr>
        </p:nvSpPr>
        <p:spPr>
          <a:xfrm>
            <a:off x="343786" y="1253331"/>
            <a:ext cx="7652484" cy="4351338"/>
          </a:xfrm>
        </p:spPr>
        <p:txBody>
          <a:bodyPr>
            <a:normAutofit fontScale="85000" lnSpcReduction="20000"/>
          </a:bodyPr>
          <a:lstStyle/>
          <a:p>
            <a:r>
              <a:rPr lang="en-US" b="0" i="0" dirty="0">
                <a:solidFill>
                  <a:srgbClr val="0D0D0D"/>
                </a:solidFill>
                <a:effectLst/>
                <a:highlight>
                  <a:srgbClr val="FFFFFF"/>
                </a:highlight>
                <a:latin typeface="Söhne"/>
              </a:rPr>
              <a:t>For a Type 2 SOC 1 report, which assesses the operating effectiveness of controls over a period, materiality considerations expand to include </a:t>
            </a:r>
            <a:r>
              <a:rPr lang="en-US" b="0" i="0" dirty="0">
                <a:solidFill>
                  <a:srgbClr val="0D0D0D"/>
                </a:solidFill>
                <a:effectLst/>
                <a:highlight>
                  <a:srgbClr val="FFFF00"/>
                </a:highlight>
                <a:latin typeface="Söhne"/>
              </a:rPr>
              <a:t>both qualitative and quantitative factors</a:t>
            </a:r>
            <a:r>
              <a:rPr lang="en-US" b="0" i="0" dirty="0">
                <a:solidFill>
                  <a:srgbClr val="0D0D0D"/>
                </a:solidFill>
                <a:effectLst/>
                <a:highlight>
                  <a:srgbClr val="FFFFFF"/>
                </a:highlight>
                <a:latin typeface="Söhne"/>
              </a:rPr>
              <a:t>.</a:t>
            </a:r>
          </a:p>
          <a:p>
            <a:r>
              <a:rPr lang="en-US" b="0" i="0" dirty="0">
                <a:solidFill>
                  <a:srgbClr val="0D0D0D"/>
                </a:solidFill>
                <a:effectLst/>
                <a:highlight>
                  <a:srgbClr val="FFFFFF"/>
                </a:highlight>
                <a:latin typeface="Söhne"/>
              </a:rPr>
              <a:t> Quantitative factors involve measurable data such as the allowable margin of error (tolerable rate of deviations) and the actual observed rate of deviations in control effectiveness. </a:t>
            </a:r>
          </a:p>
          <a:p>
            <a:r>
              <a:rPr lang="en-US" b="0" i="0" dirty="0">
                <a:solidFill>
                  <a:srgbClr val="0D0D0D"/>
                </a:solidFill>
                <a:effectLst/>
                <a:highlight>
                  <a:srgbClr val="FFFFFF"/>
                </a:highlight>
                <a:latin typeface="Söhne"/>
              </a:rPr>
              <a:t>Qualitative factors, on the other hand, focus on the nature and reasons behind any deviations observed. </a:t>
            </a:r>
          </a:p>
          <a:p>
            <a:r>
              <a:rPr lang="en-US" b="0" i="0" dirty="0">
                <a:solidFill>
                  <a:srgbClr val="0D0D0D"/>
                </a:solidFill>
                <a:effectLst/>
                <a:highlight>
                  <a:srgbClr val="FFFFFF"/>
                </a:highlight>
                <a:latin typeface="Söhne"/>
              </a:rPr>
              <a:t>This dual approach ensures that the auditor’s evaluation of the controls' effectiveness is comprehensive, considering not just the extent of deviations, but also their implications and causes.</a:t>
            </a:r>
          </a:p>
          <a:p>
            <a:endParaRPr lang="en-US" dirty="0"/>
          </a:p>
        </p:txBody>
      </p:sp>
      <p:pic>
        <p:nvPicPr>
          <p:cNvPr id="5" name="Picture 4">
            <a:extLst>
              <a:ext uri="{FF2B5EF4-FFF2-40B4-BE49-F238E27FC236}">
                <a16:creationId xmlns:a16="http://schemas.microsoft.com/office/drawing/2014/main" id="{D6096E0F-A914-7FE2-F5E0-61B736FFEDC0}"/>
              </a:ext>
            </a:extLst>
          </p:cNvPr>
          <p:cNvPicPr>
            <a:picLocks noChangeAspect="1"/>
          </p:cNvPicPr>
          <p:nvPr/>
        </p:nvPicPr>
        <p:blipFill>
          <a:blip r:embed="rId2"/>
          <a:stretch>
            <a:fillRect/>
          </a:stretch>
        </p:blipFill>
        <p:spPr>
          <a:xfrm>
            <a:off x="8154841" y="1604977"/>
            <a:ext cx="3922632" cy="3648046"/>
          </a:xfrm>
          <a:prstGeom prst="rect">
            <a:avLst/>
          </a:prstGeom>
        </p:spPr>
      </p:pic>
      <p:sp>
        <p:nvSpPr>
          <p:cNvPr id="6" name="TextBox 23">
            <a:extLst>
              <a:ext uri="{FF2B5EF4-FFF2-40B4-BE49-F238E27FC236}">
                <a16:creationId xmlns:a16="http://schemas.microsoft.com/office/drawing/2014/main" id="{342055E4-DFED-EB38-B0CC-9289586EA150}"/>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36D4DAD5-980E-5292-C1A2-7092E5280AC4}"/>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785888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89CA9-368E-6E12-8F50-B2528765D613}"/>
              </a:ext>
            </a:extLst>
          </p:cNvPr>
          <p:cNvSpPr>
            <a:spLocks noGrp="1"/>
          </p:cNvSpPr>
          <p:nvPr>
            <p:ph type="title"/>
          </p:nvPr>
        </p:nvSpPr>
        <p:spPr>
          <a:xfrm>
            <a:off x="838200" y="-102707"/>
            <a:ext cx="10515600" cy="1325563"/>
          </a:xfrm>
        </p:spPr>
        <p:txBody>
          <a:bodyPr/>
          <a:lstStyle/>
          <a:p>
            <a:pPr algn="ctr"/>
            <a:r>
              <a:rPr lang="en-US" dirty="0"/>
              <a:t>Example</a:t>
            </a:r>
          </a:p>
        </p:txBody>
      </p:sp>
      <p:sp>
        <p:nvSpPr>
          <p:cNvPr id="3" name="Content Placeholder 2">
            <a:extLst>
              <a:ext uri="{FF2B5EF4-FFF2-40B4-BE49-F238E27FC236}">
                <a16:creationId xmlns:a16="http://schemas.microsoft.com/office/drawing/2014/main" id="{6972B515-232D-9181-AE69-74C217B26241}"/>
              </a:ext>
            </a:extLst>
          </p:cNvPr>
          <p:cNvSpPr>
            <a:spLocks noGrp="1"/>
          </p:cNvSpPr>
          <p:nvPr>
            <p:ph idx="1"/>
          </p:nvPr>
        </p:nvSpPr>
        <p:spPr>
          <a:xfrm>
            <a:off x="184297" y="1063588"/>
            <a:ext cx="11378609" cy="4954107"/>
          </a:xfrm>
        </p:spPr>
        <p:txBody>
          <a:bodyPr>
            <a:normAutofit fontScale="77500" lnSpcReduction="20000"/>
          </a:bodyPr>
          <a:lstStyle/>
          <a:p>
            <a:pPr algn="l"/>
            <a:r>
              <a:rPr lang="en-US" dirty="0">
                <a:solidFill>
                  <a:srgbClr val="0D0D0D"/>
                </a:solidFill>
                <a:highlight>
                  <a:srgbClr val="FFFFFF"/>
                </a:highlight>
                <a:latin typeface="Söhne"/>
              </a:rPr>
              <a:t>A M</a:t>
            </a:r>
            <a:r>
              <a:rPr lang="en-US" b="0" i="0" dirty="0">
                <a:solidFill>
                  <a:srgbClr val="0D0D0D"/>
                </a:solidFill>
                <a:effectLst/>
                <a:highlight>
                  <a:srgbClr val="FFFFFF"/>
                </a:highlight>
                <a:latin typeface="Söhne"/>
              </a:rPr>
              <a:t>anufacturing company relies heavily on an automated production line controlled by a central software system. </a:t>
            </a:r>
          </a:p>
          <a:p>
            <a:pPr algn="l"/>
            <a:r>
              <a:rPr lang="en-US" b="0" i="0" dirty="0">
                <a:solidFill>
                  <a:srgbClr val="0D0D0D"/>
                </a:solidFill>
                <a:effectLst/>
                <a:highlight>
                  <a:srgbClr val="FFFFFF"/>
                </a:highlight>
                <a:latin typeface="Söhne"/>
              </a:rPr>
              <a:t>This company's system description must include both the specific application controls that manage production tasks and the general IT controls that support the overall functioning of that software system.</a:t>
            </a:r>
          </a:p>
          <a:p>
            <a:pPr algn="l"/>
            <a:r>
              <a:rPr lang="en-US" b="0" i="0" dirty="0">
                <a:solidFill>
                  <a:srgbClr val="0D0D0D"/>
                </a:solidFill>
                <a:effectLst/>
                <a:highlight>
                  <a:srgbClr val="FFFFFF"/>
                </a:highlight>
                <a:latin typeface="Söhne"/>
              </a:rPr>
              <a:t>In this example, the general IT controls might include data security measures, system maintenance protocols, and network infrastructure controls. </a:t>
            </a:r>
          </a:p>
          <a:p>
            <a:pPr algn="l"/>
            <a:r>
              <a:rPr lang="en-US" b="0" i="0" dirty="0">
                <a:solidFill>
                  <a:srgbClr val="0D0D0D"/>
                </a:solidFill>
                <a:effectLst/>
                <a:highlight>
                  <a:srgbClr val="FFFFFF"/>
                </a:highlight>
                <a:latin typeface="Söhne"/>
              </a:rPr>
              <a:t>These general IT controls are essential because the specific application controls that directly manage the production processes cannot operate effectively without the robust support of these underlying systems. </a:t>
            </a:r>
          </a:p>
          <a:p>
            <a:pPr algn="l"/>
            <a:r>
              <a:rPr lang="en-US" b="0" i="0" dirty="0">
                <a:solidFill>
                  <a:srgbClr val="0D0D0D"/>
                </a:solidFill>
                <a:effectLst/>
                <a:highlight>
                  <a:srgbClr val="FFFFFF"/>
                </a:highlight>
                <a:latin typeface="Söhne"/>
              </a:rPr>
              <a:t>For instance, if the network infrastructure is unreliable, the software that controls the machinery might fail to receive or send commands accurately, leading to production errors or halts.</a:t>
            </a:r>
          </a:p>
          <a:p>
            <a:pPr algn="l"/>
            <a:r>
              <a:rPr lang="en-US" b="0" i="0" dirty="0">
                <a:solidFill>
                  <a:srgbClr val="0D0D0D"/>
                </a:solidFill>
                <a:effectLst/>
                <a:highlight>
                  <a:srgbClr val="FFFFFF"/>
                </a:highlight>
                <a:latin typeface="Söhne"/>
              </a:rPr>
              <a:t>Thus, in the system description for an audit or compliance report, these general IT controls must be detailed as they are material to the overall integrity and reliability of the manufacturing process, similar to how general IT controls are necessary for the effective functioning of application controls in a service organization.</a:t>
            </a:r>
          </a:p>
          <a:p>
            <a:endParaRPr lang="en-US" dirty="0"/>
          </a:p>
        </p:txBody>
      </p:sp>
      <p:sp>
        <p:nvSpPr>
          <p:cNvPr id="4" name="TextBox 23">
            <a:extLst>
              <a:ext uri="{FF2B5EF4-FFF2-40B4-BE49-F238E27FC236}">
                <a16:creationId xmlns:a16="http://schemas.microsoft.com/office/drawing/2014/main" id="{DE95EA0A-FE94-FDE6-949D-4F5B7232C4B3}"/>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E5128237-ECFB-996E-0007-B08F1F09552C}"/>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2153785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B5A3A-46A8-8CF1-44C8-4E459766723C}"/>
              </a:ext>
            </a:extLst>
          </p:cNvPr>
          <p:cNvSpPr>
            <a:spLocks noGrp="1"/>
          </p:cNvSpPr>
          <p:nvPr>
            <p:ph type="title"/>
          </p:nvPr>
        </p:nvSpPr>
        <p:spPr>
          <a:xfrm>
            <a:off x="838200" y="-198401"/>
            <a:ext cx="10515600" cy="1325563"/>
          </a:xfrm>
        </p:spPr>
        <p:txBody>
          <a:bodyPr/>
          <a:lstStyle/>
          <a:p>
            <a:pPr algn="ctr"/>
            <a:r>
              <a:rPr lang="en-US" dirty="0"/>
              <a:t>SOC 2 Engagement </a:t>
            </a:r>
          </a:p>
        </p:txBody>
      </p:sp>
      <p:sp>
        <p:nvSpPr>
          <p:cNvPr id="3" name="Content Placeholder 2">
            <a:extLst>
              <a:ext uri="{FF2B5EF4-FFF2-40B4-BE49-F238E27FC236}">
                <a16:creationId xmlns:a16="http://schemas.microsoft.com/office/drawing/2014/main" id="{03375A53-2765-07BB-2CB3-D2C6DBEDA1CD}"/>
              </a:ext>
            </a:extLst>
          </p:cNvPr>
          <p:cNvSpPr>
            <a:spLocks noGrp="1"/>
          </p:cNvSpPr>
          <p:nvPr>
            <p:ph idx="1"/>
          </p:nvPr>
        </p:nvSpPr>
        <p:spPr>
          <a:xfrm>
            <a:off x="-97137" y="969507"/>
            <a:ext cx="8528535" cy="5379964"/>
          </a:xfrm>
        </p:spPr>
        <p:txBody>
          <a:bodyPr>
            <a:normAutofit/>
          </a:bodyPr>
          <a:lstStyle/>
          <a:p>
            <a:pPr algn="l"/>
            <a:r>
              <a:rPr lang="en-US" b="0" i="0" dirty="0">
                <a:solidFill>
                  <a:srgbClr val="0D0D0D"/>
                </a:solidFill>
                <a:effectLst/>
                <a:highlight>
                  <a:srgbClr val="FFFFFF"/>
                </a:highlight>
                <a:latin typeface="Söhne"/>
              </a:rPr>
              <a:t>In a SOC 2 engagement, materiality is defined in terms of how significant the risks are that could prevent the service organization from fulfilling its service commitments and system requirements. </a:t>
            </a:r>
          </a:p>
          <a:p>
            <a:pPr algn="l"/>
            <a:r>
              <a:rPr lang="en-US" b="0" i="0" dirty="0">
                <a:solidFill>
                  <a:srgbClr val="0D0D0D"/>
                </a:solidFill>
                <a:effectLst/>
                <a:highlight>
                  <a:srgbClr val="FFFFFF"/>
                </a:highlight>
                <a:latin typeface="Söhne"/>
              </a:rPr>
              <a:t>This involves evaluating both the </a:t>
            </a:r>
            <a:r>
              <a:rPr lang="en-US" b="0" i="0" dirty="0">
                <a:solidFill>
                  <a:srgbClr val="FF0000"/>
                </a:solidFill>
                <a:effectLst/>
                <a:highlight>
                  <a:srgbClr val="FFFFFF"/>
                </a:highlight>
                <a:latin typeface="Söhne"/>
              </a:rPr>
              <a:t>likelihood</a:t>
            </a:r>
            <a:r>
              <a:rPr lang="en-US" b="0" i="0" dirty="0">
                <a:solidFill>
                  <a:srgbClr val="0D0D0D"/>
                </a:solidFill>
                <a:effectLst/>
                <a:highlight>
                  <a:srgbClr val="FFFFFF"/>
                </a:highlight>
                <a:latin typeface="Söhne"/>
              </a:rPr>
              <a:t> of these risks occurring and the </a:t>
            </a:r>
            <a:r>
              <a:rPr lang="en-US" b="0" i="0" dirty="0">
                <a:solidFill>
                  <a:srgbClr val="FF0000"/>
                </a:solidFill>
                <a:effectLst/>
                <a:highlight>
                  <a:srgbClr val="FFFFFF"/>
                </a:highlight>
                <a:latin typeface="Söhne"/>
              </a:rPr>
              <a:t>extent</a:t>
            </a:r>
            <a:r>
              <a:rPr lang="en-US" b="0" i="0" dirty="0">
                <a:solidFill>
                  <a:srgbClr val="0D0D0D"/>
                </a:solidFill>
                <a:effectLst/>
                <a:highlight>
                  <a:srgbClr val="FFFFFF"/>
                </a:highlight>
                <a:latin typeface="Söhne"/>
              </a:rPr>
              <a:t> of their potential impact. </a:t>
            </a:r>
          </a:p>
          <a:p>
            <a:pPr algn="l"/>
            <a:r>
              <a:rPr lang="en-US" b="0" i="0" dirty="0">
                <a:solidFill>
                  <a:srgbClr val="0D0D0D"/>
                </a:solidFill>
                <a:effectLst/>
                <a:highlight>
                  <a:srgbClr val="FFFFFF"/>
                </a:highlight>
                <a:latin typeface="Söhne"/>
              </a:rPr>
              <a:t>Lens to TSC: The effectiveness of the service organization's controls in addressing these risks to an acceptable level, according to the relevant Trust Services Criteria, is also a key component of materiality.</a:t>
            </a:r>
          </a:p>
          <a:p>
            <a:pPr marL="0" indent="0">
              <a:buNone/>
            </a:pPr>
            <a:endParaRPr lang="en-US" dirty="0"/>
          </a:p>
        </p:txBody>
      </p:sp>
      <p:pic>
        <p:nvPicPr>
          <p:cNvPr id="5" name="Picture 4">
            <a:extLst>
              <a:ext uri="{FF2B5EF4-FFF2-40B4-BE49-F238E27FC236}">
                <a16:creationId xmlns:a16="http://schemas.microsoft.com/office/drawing/2014/main" id="{2B250C26-01DF-91F3-9A13-EC618E2AA595}"/>
              </a:ext>
            </a:extLst>
          </p:cNvPr>
          <p:cNvPicPr>
            <a:picLocks noChangeAspect="1"/>
          </p:cNvPicPr>
          <p:nvPr/>
        </p:nvPicPr>
        <p:blipFill>
          <a:blip r:embed="rId2"/>
          <a:stretch>
            <a:fillRect/>
          </a:stretch>
        </p:blipFill>
        <p:spPr>
          <a:xfrm>
            <a:off x="8375787" y="751943"/>
            <a:ext cx="3751049" cy="5161018"/>
          </a:xfrm>
          <a:prstGeom prst="rect">
            <a:avLst/>
          </a:prstGeom>
        </p:spPr>
      </p:pic>
      <p:sp>
        <p:nvSpPr>
          <p:cNvPr id="6" name="TextBox 23">
            <a:extLst>
              <a:ext uri="{FF2B5EF4-FFF2-40B4-BE49-F238E27FC236}">
                <a16:creationId xmlns:a16="http://schemas.microsoft.com/office/drawing/2014/main" id="{DAC2A999-942A-B26C-8F89-40A1A06447F5}"/>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A11D4B8E-ECAD-0722-3844-87BDB7EE005B}"/>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83630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A8932-CBBE-FA5A-69FD-2D585B5AFA4F}"/>
              </a:ext>
            </a:extLst>
          </p:cNvPr>
          <p:cNvSpPr>
            <a:spLocks noGrp="1"/>
          </p:cNvSpPr>
          <p:nvPr>
            <p:ph type="title"/>
          </p:nvPr>
        </p:nvSpPr>
        <p:spPr>
          <a:xfrm>
            <a:off x="838200" y="0"/>
            <a:ext cx="10515600" cy="1325563"/>
          </a:xfrm>
        </p:spPr>
        <p:txBody>
          <a:bodyPr/>
          <a:lstStyle/>
          <a:p>
            <a:pPr algn="ctr"/>
            <a:r>
              <a:rPr lang="en-US" dirty="0"/>
              <a:t>SOC 2 Engagement</a:t>
            </a:r>
          </a:p>
        </p:txBody>
      </p:sp>
      <p:sp>
        <p:nvSpPr>
          <p:cNvPr id="3" name="Content Placeholder 2">
            <a:extLst>
              <a:ext uri="{FF2B5EF4-FFF2-40B4-BE49-F238E27FC236}">
                <a16:creationId xmlns:a16="http://schemas.microsoft.com/office/drawing/2014/main" id="{C626D462-BE06-34B0-38F9-30304BE0A914}"/>
              </a:ext>
            </a:extLst>
          </p:cNvPr>
          <p:cNvSpPr>
            <a:spLocks noGrp="1"/>
          </p:cNvSpPr>
          <p:nvPr>
            <p:ph idx="1"/>
          </p:nvPr>
        </p:nvSpPr>
        <p:spPr>
          <a:xfrm>
            <a:off x="205562" y="1017550"/>
            <a:ext cx="9424015" cy="5229077"/>
          </a:xfrm>
        </p:spPr>
        <p:txBody>
          <a:bodyPr>
            <a:normAutofit fontScale="85000" lnSpcReduction="10000"/>
          </a:bodyPr>
          <a:lstStyle/>
          <a:p>
            <a:pPr algn="l"/>
            <a:r>
              <a:rPr lang="en-US" b="0" i="0" dirty="0">
                <a:solidFill>
                  <a:srgbClr val="0D0D0D"/>
                </a:solidFill>
                <a:effectLst/>
                <a:highlight>
                  <a:srgbClr val="FFFFFF"/>
                </a:highlight>
                <a:latin typeface="Söhne"/>
              </a:rPr>
              <a:t>Materiality in a SOC 2 engagement is largely dependent on the auditor's </a:t>
            </a:r>
            <a:r>
              <a:rPr lang="en-US" b="0" i="0" dirty="0">
                <a:solidFill>
                  <a:srgbClr val="0D0D0D"/>
                </a:solidFill>
                <a:effectLst/>
                <a:highlight>
                  <a:srgbClr val="FFFF00"/>
                </a:highlight>
                <a:latin typeface="Söhne"/>
              </a:rPr>
              <a:t>professional judgment</a:t>
            </a:r>
            <a:r>
              <a:rPr lang="en-US" b="0" i="0" dirty="0">
                <a:solidFill>
                  <a:srgbClr val="0D0D0D"/>
                </a:solidFill>
                <a:effectLst/>
                <a:highlight>
                  <a:srgbClr val="FFFFFF"/>
                </a:highlight>
                <a:latin typeface="Söhne"/>
              </a:rPr>
              <a:t>. </a:t>
            </a:r>
          </a:p>
          <a:p>
            <a:pPr algn="l"/>
            <a:r>
              <a:rPr lang="en-US" b="0" i="0" dirty="0">
                <a:solidFill>
                  <a:srgbClr val="0D0D0D"/>
                </a:solidFill>
                <a:effectLst/>
                <a:highlight>
                  <a:srgbClr val="FFFFFF"/>
                </a:highlight>
                <a:latin typeface="Söhne"/>
              </a:rPr>
              <a:t>This judgment is influenced by the auditor's understanding of what information would be important to a diverse group of report users.</a:t>
            </a:r>
          </a:p>
          <a:p>
            <a:pPr algn="l"/>
            <a:r>
              <a:rPr lang="en-US" b="0" i="0" dirty="0">
                <a:solidFill>
                  <a:srgbClr val="0D0D0D"/>
                </a:solidFill>
                <a:effectLst/>
                <a:highlight>
                  <a:srgbClr val="FFFFFF"/>
                </a:highlight>
                <a:latin typeface="Söhne"/>
              </a:rPr>
              <a:t> When evaluating materiality, the auditor must consider if inaccuracies in the system description or flaws in the design and effectiveness of controls could impact the decisions made by these users.</a:t>
            </a:r>
          </a:p>
          <a:p>
            <a:pPr algn="l"/>
            <a:r>
              <a:rPr lang="en-US" b="0" i="0" dirty="0">
                <a:solidFill>
                  <a:srgbClr val="0D0D0D"/>
                </a:solidFill>
                <a:effectLst/>
                <a:highlight>
                  <a:srgbClr val="FFFFFF"/>
                </a:highlight>
                <a:latin typeface="Söhne"/>
              </a:rPr>
              <a:t>Furthermore, if the SOC 2 engagement is tailored to meet the needs of a specific group of users, and the report is only intended for this group, the auditor must specifically consider how potential inaccuracies could affect the decisions of this narrower audience. </a:t>
            </a:r>
          </a:p>
          <a:p>
            <a:pPr algn="l"/>
            <a:r>
              <a:rPr lang="en-US" b="0" i="0" dirty="0">
                <a:solidFill>
                  <a:srgbClr val="0D0D0D"/>
                </a:solidFill>
                <a:effectLst/>
                <a:highlight>
                  <a:srgbClr val="FFFFFF"/>
                </a:highlight>
                <a:latin typeface="Söhne"/>
              </a:rPr>
              <a:t>The goal is to ensure that all material aspects are accurately reported and effective controls are adequately described, providing these users with the necessary information to make informed decisions based on the security and reliability of the service organization.</a:t>
            </a:r>
          </a:p>
          <a:p>
            <a:endParaRPr lang="en-US" dirty="0"/>
          </a:p>
        </p:txBody>
      </p:sp>
      <p:pic>
        <p:nvPicPr>
          <p:cNvPr id="5" name="Picture 4">
            <a:extLst>
              <a:ext uri="{FF2B5EF4-FFF2-40B4-BE49-F238E27FC236}">
                <a16:creationId xmlns:a16="http://schemas.microsoft.com/office/drawing/2014/main" id="{1D51A212-49D7-4E2F-F967-04C07BECEFB4}"/>
              </a:ext>
            </a:extLst>
          </p:cNvPr>
          <p:cNvPicPr>
            <a:picLocks noChangeAspect="1"/>
          </p:cNvPicPr>
          <p:nvPr/>
        </p:nvPicPr>
        <p:blipFill>
          <a:blip r:embed="rId2"/>
          <a:stretch>
            <a:fillRect/>
          </a:stretch>
        </p:blipFill>
        <p:spPr>
          <a:xfrm>
            <a:off x="9765370" y="361603"/>
            <a:ext cx="2081807" cy="2061595"/>
          </a:xfrm>
          <a:prstGeom prst="rect">
            <a:avLst/>
          </a:prstGeom>
        </p:spPr>
      </p:pic>
      <p:pic>
        <p:nvPicPr>
          <p:cNvPr id="7" name="Picture 6">
            <a:extLst>
              <a:ext uri="{FF2B5EF4-FFF2-40B4-BE49-F238E27FC236}">
                <a16:creationId xmlns:a16="http://schemas.microsoft.com/office/drawing/2014/main" id="{51546752-0E61-975C-C149-F347A3D1115B}"/>
              </a:ext>
            </a:extLst>
          </p:cNvPr>
          <p:cNvPicPr>
            <a:picLocks noChangeAspect="1"/>
          </p:cNvPicPr>
          <p:nvPr/>
        </p:nvPicPr>
        <p:blipFill>
          <a:blip r:embed="rId3"/>
          <a:stretch>
            <a:fillRect/>
          </a:stretch>
        </p:blipFill>
        <p:spPr>
          <a:xfrm>
            <a:off x="9931095" y="2538230"/>
            <a:ext cx="1883058" cy="1756315"/>
          </a:xfrm>
          <a:prstGeom prst="rect">
            <a:avLst/>
          </a:prstGeom>
        </p:spPr>
      </p:pic>
      <p:pic>
        <p:nvPicPr>
          <p:cNvPr id="9" name="Picture 8">
            <a:extLst>
              <a:ext uri="{FF2B5EF4-FFF2-40B4-BE49-F238E27FC236}">
                <a16:creationId xmlns:a16="http://schemas.microsoft.com/office/drawing/2014/main" id="{D0EEDE37-8C8C-B435-1CAD-E8D96E5E163F}"/>
              </a:ext>
            </a:extLst>
          </p:cNvPr>
          <p:cNvPicPr>
            <a:picLocks noChangeAspect="1"/>
          </p:cNvPicPr>
          <p:nvPr/>
        </p:nvPicPr>
        <p:blipFill>
          <a:blip r:embed="rId4"/>
          <a:stretch>
            <a:fillRect/>
          </a:stretch>
        </p:blipFill>
        <p:spPr>
          <a:xfrm>
            <a:off x="10053272" y="4524609"/>
            <a:ext cx="1506005" cy="1620593"/>
          </a:xfrm>
          <a:prstGeom prst="rect">
            <a:avLst/>
          </a:prstGeom>
        </p:spPr>
      </p:pic>
      <p:sp>
        <p:nvSpPr>
          <p:cNvPr id="10" name="TextBox 23">
            <a:extLst>
              <a:ext uri="{FF2B5EF4-FFF2-40B4-BE49-F238E27FC236}">
                <a16:creationId xmlns:a16="http://schemas.microsoft.com/office/drawing/2014/main" id="{C1456835-FC4A-D906-6A05-AA1A92D6D36F}"/>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11" name="Content Placeholder 5">
            <a:extLst>
              <a:ext uri="{FF2B5EF4-FFF2-40B4-BE49-F238E27FC236}">
                <a16:creationId xmlns:a16="http://schemas.microsoft.com/office/drawing/2014/main" id="{1363E8E6-F5C1-5A76-31E2-449E03E76768}"/>
              </a:ext>
            </a:extLst>
          </p:cNvPr>
          <p:cNvPicPr>
            <a:picLocks noChangeAspect="1"/>
          </p:cNvPicPr>
          <p:nvPr/>
        </p:nvPicPr>
        <p:blipFill>
          <a:blip r:embed="rId5"/>
          <a:stretch>
            <a:fillRect/>
          </a:stretch>
        </p:blipFill>
        <p:spPr>
          <a:xfrm>
            <a:off x="0" y="6345666"/>
            <a:ext cx="2998817" cy="482040"/>
          </a:xfrm>
          <a:prstGeom prst="rect">
            <a:avLst/>
          </a:prstGeom>
        </p:spPr>
      </p:pic>
    </p:spTree>
    <p:extLst>
      <p:ext uri="{BB962C8B-B14F-4D97-AF65-F5344CB8AC3E}">
        <p14:creationId xmlns:p14="http://schemas.microsoft.com/office/powerpoint/2010/main" val="3976485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5A149-5899-CEE4-67BF-CA44C22A3573}"/>
              </a:ext>
            </a:extLst>
          </p:cNvPr>
          <p:cNvSpPr>
            <a:spLocks noGrp="1"/>
          </p:cNvSpPr>
          <p:nvPr>
            <p:ph type="title"/>
          </p:nvPr>
        </p:nvSpPr>
        <p:spPr>
          <a:xfrm>
            <a:off x="710610" y="-203717"/>
            <a:ext cx="10515600" cy="1325563"/>
          </a:xfrm>
        </p:spPr>
        <p:txBody>
          <a:bodyPr/>
          <a:lstStyle/>
          <a:p>
            <a:pPr algn="ctr"/>
            <a:r>
              <a:rPr lang="en-US" dirty="0"/>
              <a:t>Misstatements Terms</a:t>
            </a:r>
          </a:p>
        </p:txBody>
      </p:sp>
      <p:sp>
        <p:nvSpPr>
          <p:cNvPr id="3" name="Content Placeholder 2">
            <a:extLst>
              <a:ext uri="{FF2B5EF4-FFF2-40B4-BE49-F238E27FC236}">
                <a16:creationId xmlns:a16="http://schemas.microsoft.com/office/drawing/2014/main" id="{1EB01BD8-D4A7-EC78-71B8-F5C11C6BA368}"/>
              </a:ext>
            </a:extLst>
          </p:cNvPr>
          <p:cNvSpPr>
            <a:spLocks noGrp="1"/>
          </p:cNvSpPr>
          <p:nvPr>
            <p:ph idx="1"/>
          </p:nvPr>
        </p:nvSpPr>
        <p:spPr>
          <a:xfrm>
            <a:off x="147084" y="975020"/>
            <a:ext cx="11079126" cy="5334340"/>
          </a:xfrm>
        </p:spPr>
        <p:txBody>
          <a:bodyPr>
            <a:normAutofit/>
          </a:bodyPr>
          <a:lstStyle/>
          <a:p>
            <a:r>
              <a:rPr lang="en-US" dirty="0"/>
              <a:t>In a SOC engagement, understanding various types of misstatements is crucial as they relate to evaluating the accuracy and effectiveness of the service organization's system controls. Here are the common terms and their meanings:</a:t>
            </a:r>
          </a:p>
          <a:p>
            <a:r>
              <a:rPr lang="en-US" b="1" dirty="0"/>
              <a:t>Description Misstatement: </a:t>
            </a:r>
            <a:r>
              <a:rPr lang="en-US" dirty="0"/>
              <a:t>This term refers to inaccuracies in how the service organization's system is described. </a:t>
            </a:r>
          </a:p>
          <a:p>
            <a:pPr lvl="1"/>
            <a:r>
              <a:rPr lang="en-US" dirty="0"/>
              <a:t>These inaccuracies can include errors or omissions that misrepresent the system in some way, which could mislead users of the SOC report.</a:t>
            </a:r>
          </a:p>
          <a:p>
            <a:r>
              <a:rPr lang="en-US" b="1" dirty="0"/>
              <a:t>Deviation or Exception</a:t>
            </a:r>
            <a:r>
              <a:rPr lang="en-US" dirty="0"/>
              <a:t>: These are specific instances where a control fails to function as intended. </a:t>
            </a:r>
          </a:p>
          <a:p>
            <a:pPr lvl="1"/>
            <a:r>
              <a:rPr lang="en-US" dirty="0"/>
              <a:t>A deviation can expose a flaw in the system's controls, potentially leading to what is termed a 'deficiency', which indicates a broader issue where the control consistently fails to meet its objective.</a:t>
            </a:r>
          </a:p>
        </p:txBody>
      </p:sp>
      <p:sp>
        <p:nvSpPr>
          <p:cNvPr id="4" name="TextBox 23">
            <a:extLst>
              <a:ext uri="{FF2B5EF4-FFF2-40B4-BE49-F238E27FC236}">
                <a16:creationId xmlns:a16="http://schemas.microsoft.com/office/drawing/2014/main" id="{D83764EE-37B7-730D-7199-2588C50ADAEC}"/>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5B1AB4A4-75CD-4963-490E-1EFEADC8C65F}"/>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4294109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89F29-C677-083E-74B5-9A4E236B9A42}"/>
              </a:ext>
            </a:extLst>
          </p:cNvPr>
          <p:cNvSpPr>
            <a:spLocks noGrp="1"/>
          </p:cNvSpPr>
          <p:nvPr>
            <p:ph type="title"/>
          </p:nvPr>
        </p:nvSpPr>
        <p:spPr>
          <a:xfrm>
            <a:off x="838200" y="-133065"/>
            <a:ext cx="10515600" cy="1325563"/>
          </a:xfrm>
        </p:spPr>
        <p:txBody>
          <a:bodyPr/>
          <a:lstStyle/>
          <a:p>
            <a:pPr algn="ctr"/>
            <a:r>
              <a:rPr lang="en-US" dirty="0"/>
              <a:t>Misstatements Terms</a:t>
            </a:r>
          </a:p>
        </p:txBody>
      </p:sp>
      <p:sp>
        <p:nvSpPr>
          <p:cNvPr id="3" name="Content Placeholder 2">
            <a:extLst>
              <a:ext uri="{FF2B5EF4-FFF2-40B4-BE49-F238E27FC236}">
                <a16:creationId xmlns:a16="http://schemas.microsoft.com/office/drawing/2014/main" id="{D2763CB7-18E8-767C-2AC3-A17CDB1329BA}"/>
              </a:ext>
            </a:extLst>
          </p:cNvPr>
          <p:cNvSpPr>
            <a:spLocks noGrp="1"/>
          </p:cNvSpPr>
          <p:nvPr>
            <p:ph idx="1"/>
          </p:nvPr>
        </p:nvSpPr>
        <p:spPr>
          <a:xfrm>
            <a:off x="-1" y="854469"/>
            <a:ext cx="11546665" cy="5445431"/>
          </a:xfrm>
        </p:spPr>
        <p:txBody>
          <a:bodyPr>
            <a:normAutofit fontScale="92500" lnSpcReduction="10000"/>
          </a:bodyPr>
          <a:lstStyle/>
          <a:p>
            <a:r>
              <a:rPr lang="en-US" b="1" dirty="0"/>
              <a:t>Deficiency in the Design</a:t>
            </a:r>
            <a:r>
              <a:rPr lang="en-US" dirty="0"/>
              <a:t>: This occurs when there is a gap in the control framework or a control is not appropriately designed. Even if this control operates as it was set up to, it would still fail to meet its objectives because the design itself is flawed. </a:t>
            </a:r>
          </a:p>
          <a:p>
            <a:pPr lvl="1"/>
            <a:r>
              <a:rPr lang="en-US" dirty="0"/>
              <a:t>This kind of deficiency means that the system does not have the proper mechanisms in place to manage or mitigate risks effectively.</a:t>
            </a:r>
          </a:p>
          <a:p>
            <a:r>
              <a:rPr lang="en-US" b="1" dirty="0"/>
              <a:t>Deficiency in the Operating Effectiveness</a:t>
            </a:r>
            <a:r>
              <a:rPr lang="en-US" dirty="0"/>
              <a:t>: This type of deficiency happens when a control that is correctly designed does not operate as it should. </a:t>
            </a:r>
          </a:p>
          <a:p>
            <a:pPr lvl="1"/>
            <a:r>
              <a:rPr lang="en-US" dirty="0"/>
              <a:t>This could be due to the control malfunctioning or because the individuals responsible for executing the control lack the necessary skills or competence. T</a:t>
            </a:r>
          </a:p>
          <a:p>
            <a:pPr lvl="1"/>
            <a:r>
              <a:rPr lang="en-US" dirty="0"/>
              <a:t>his results in the control being ineffective, even though its design is sound.</a:t>
            </a:r>
          </a:p>
          <a:p>
            <a:r>
              <a:rPr lang="en-US" dirty="0"/>
              <a:t>Each type of misstatement or deficiency has implications for the reliability and security of the service organization's operations, impacting the trust stakeholders place in the organization’s ability to manage and safeguard their data and processes.</a:t>
            </a:r>
          </a:p>
          <a:p>
            <a:endParaRPr lang="en-US" dirty="0"/>
          </a:p>
        </p:txBody>
      </p:sp>
      <p:sp>
        <p:nvSpPr>
          <p:cNvPr id="4" name="TextBox 23">
            <a:extLst>
              <a:ext uri="{FF2B5EF4-FFF2-40B4-BE49-F238E27FC236}">
                <a16:creationId xmlns:a16="http://schemas.microsoft.com/office/drawing/2014/main" id="{4186C3F7-41F1-215A-FB3C-3E914686395F}"/>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5B7B7F16-1127-9986-2114-A4BCDC568FB2}"/>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1704836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F2CA9-AB98-D59F-F7B4-9B7515E39F17}"/>
              </a:ext>
            </a:extLst>
          </p:cNvPr>
          <p:cNvSpPr>
            <a:spLocks noGrp="1"/>
          </p:cNvSpPr>
          <p:nvPr>
            <p:ph type="title"/>
          </p:nvPr>
        </p:nvSpPr>
        <p:spPr>
          <a:xfrm>
            <a:off x="787750" y="125489"/>
            <a:ext cx="10515600" cy="1325563"/>
          </a:xfrm>
        </p:spPr>
        <p:txBody>
          <a:bodyPr/>
          <a:lstStyle/>
          <a:p>
            <a:pPr algn="ctr"/>
            <a:r>
              <a:rPr lang="en-US" dirty="0"/>
              <a:t>Comprehensive Evaluation</a:t>
            </a:r>
          </a:p>
        </p:txBody>
      </p:sp>
      <p:sp>
        <p:nvSpPr>
          <p:cNvPr id="3" name="Content Placeholder 2">
            <a:extLst>
              <a:ext uri="{FF2B5EF4-FFF2-40B4-BE49-F238E27FC236}">
                <a16:creationId xmlns:a16="http://schemas.microsoft.com/office/drawing/2014/main" id="{CF0BFF9E-6A0E-8AF1-247C-35FAA5DB4610}"/>
              </a:ext>
            </a:extLst>
          </p:cNvPr>
          <p:cNvSpPr>
            <a:spLocks noGrp="1"/>
          </p:cNvSpPr>
          <p:nvPr>
            <p:ph idx="1"/>
          </p:nvPr>
        </p:nvSpPr>
        <p:spPr>
          <a:xfrm>
            <a:off x="283253" y="1451051"/>
            <a:ext cx="7990489" cy="4981279"/>
          </a:xfrm>
        </p:spPr>
        <p:txBody>
          <a:bodyPr>
            <a:normAutofit fontScale="85000" lnSpcReduction="20000"/>
          </a:bodyPr>
          <a:lstStyle/>
          <a:p>
            <a:pPr algn="l"/>
            <a:r>
              <a:rPr lang="en-US" b="0" i="0" dirty="0">
                <a:solidFill>
                  <a:srgbClr val="0D0D0D"/>
                </a:solidFill>
                <a:effectLst/>
                <a:highlight>
                  <a:srgbClr val="FFFFFF"/>
                </a:highlight>
                <a:latin typeface="Söhne"/>
              </a:rPr>
              <a:t>In a SOC engagement, the service auditor gathers misstatements related to the system description, control design suitability, and, for Type 2 reports, control operational effectiveness. Errors in any of these areas can influence the others. For example:</a:t>
            </a:r>
          </a:p>
          <a:p>
            <a:pPr algn="l">
              <a:buFont typeface="Arial" panose="020B0604020202020204" pitchFamily="34" charset="0"/>
              <a:buChar char="•"/>
            </a:pPr>
            <a:r>
              <a:rPr lang="en-US" b="1" i="0" dirty="0">
                <a:solidFill>
                  <a:srgbClr val="0D0D0D"/>
                </a:solidFill>
                <a:effectLst/>
                <a:highlight>
                  <a:srgbClr val="FFFFFF"/>
                </a:highlight>
                <a:latin typeface="Söhne"/>
              </a:rPr>
              <a:t>System Description Errors</a:t>
            </a:r>
            <a:r>
              <a:rPr lang="en-US" b="0" i="0" dirty="0">
                <a:solidFill>
                  <a:srgbClr val="0D0D0D"/>
                </a:solidFill>
                <a:effectLst/>
                <a:highlight>
                  <a:srgbClr val="FFFFFF"/>
                </a:highlight>
                <a:latin typeface="Söhne"/>
              </a:rPr>
              <a:t>: Misrepresentations here can affect evaluations of control design and effectiveness.</a:t>
            </a:r>
          </a:p>
          <a:p>
            <a:pPr algn="l">
              <a:buFont typeface="Arial" panose="020B0604020202020204" pitchFamily="34" charset="0"/>
              <a:buChar char="•"/>
            </a:pPr>
            <a:r>
              <a:rPr lang="en-US" b="1" i="0" dirty="0">
                <a:solidFill>
                  <a:srgbClr val="0D0D0D"/>
                </a:solidFill>
                <a:effectLst/>
                <a:highlight>
                  <a:srgbClr val="FFFFFF"/>
                </a:highlight>
                <a:latin typeface="Söhne"/>
              </a:rPr>
              <a:t>Control Design Deficiencies</a:t>
            </a:r>
            <a:r>
              <a:rPr lang="en-US" b="0" i="0" dirty="0">
                <a:solidFill>
                  <a:srgbClr val="0D0D0D"/>
                </a:solidFill>
                <a:effectLst/>
                <a:highlight>
                  <a:srgbClr val="FFFFFF"/>
                </a:highlight>
                <a:latin typeface="Söhne"/>
              </a:rPr>
              <a:t>: If controls are poorly designed, this not only impacts their operation but can also make the system description appear misleading.</a:t>
            </a:r>
          </a:p>
          <a:p>
            <a:pPr algn="l">
              <a:buFont typeface="Arial" panose="020B0604020202020204" pitchFamily="34" charset="0"/>
              <a:buChar char="•"/>
            </a:pPr>
            <a:r>
              <a:rPr lang="en-US" b="1" i="0" dirty="0">
                <a:solidFill>
                  <a:srgbClr val="0D0D0D"/>
                </a:solidFill>
                <a:effectLst/>
                <a:highlight>
                  <a:srgbClr val="FFFFFF"/>
                </a:highlight>
                <a:latin typeface="Söhne"/>
              </a:rPr>
              <a:t>Control Operation Issues</a:t>
            </a:r>
            <a:r>
              <a:rPr lang="en-US" b="0" i="0" dirty="0">
                <a:solidFill>
                  <a:srgbClr val="0D0D0D"/>
                </a:solidFill>
                <a:effectLst/>
                <a:highlight>
                  <a:srgbClr val="FFFFFF"/>
                </a:highlight>
                <a:latin typeface="Söhne"/>
              </a:rPr>
              <a:t>: Failures here may suggest design problems or inaccuracies in the system description, affecting overall trust in the system's integrity.</a:t>
            </a:r>
          </a:p>
          <a:p>
            <a:pPr algn="l"/>
            <a:r>
              <a:rPr lang="en-US" b="0" i="0" dirty="0">
                <a:solidFill>
                  <a:srgbClr val="0D0D0D"/>
                </a:solidFill>
                <a:effectLst/>
                <a:highlight>
                  <a:srgbClr val="FFFFFF"/>
                </a:highlight>
                <a:latin typeface="Söhne"/>
              </a:rPr>
              <a:t>This interconnection emphasizes the need for a comprehensive evaluation to ensure the SOC report's reliability and accuracy.</a:t>
            </a:r>
          </a:p>
          <a:p>
            <a:endParaRPr lang="en-US" dirty="0"/>
          </a:p>
        </p:txBody>
      </p:sp>
      <p:pic>
        <p:nvPicPr>
          <p:cNvPr id="5" name="Picture 4">
            <a:extLst>
              <a:ext uri="{FF2B5EF4-FFF2-40B4-BE49-F238E27FC236}">
                <a16:creationId xmlns:a16="http://schemas.microsoft.com/office/drawing/2014/main" id="{33054762-EE87-861F-73A9-7AF61B8B07F6}"/>
              </a:ext>
            </a:extLst>
          </p:cNvPr>
          <p:cNvPicPr>
            <a:picLocks noChangeAspect="1"/>
          </p:cNvPicPr>
          <p:nvPr/>
        </p:nvPicPr>
        <p:blipFill>
          <a:blip r:embed="rId2"/>
          <a:stretch>
            <a:fillRect/>
          </a:stretch>
        </p:blipFill>
        <p:spPr>
          <a:xfrm>
            <a:off x="8587013" y="1691373"/>
            <a:ext cx="3384524" cy="3744577"/>
          </a:xfrm>
          <a:prstGeom prst="rect">
            <a:avLst/>
          </a:prstGeom>
        </p:spPr>
      </p:pic>
      <p:sp>
        <p:nvSpPr>
          <p:cNvPr id="6" name="TextBox 23">
            <a:extLst>
              <a:ext uri="{FF2B5EF4-FFF2-40B4-BE49-F238E27FC236}">
                <a16:creationId xmlns:a16="http://schemas.microsoft.com/office/drawing/2014/main" id="{77F332D5-A057-EE6A-A23C-9798373E6FB1}"/>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197A5A9E-DE9C-A8C9-8820-746D41DE1EED}"/>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4161334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CF99E-C1EC-C542-4DF6-6B49B7DC8674}"/>
              </a:ext>
            </a:extLst>
          </p:cNvPr>
          <p:cNvSpPr>
            <a:spLocks noGrp="1"/>
          </p:cNvSpPr>
          <p:nvPr>
            <p:ph type="title"/>
          </p:nvPr>
        </p:nvSpPr>
        <p:spPr/>
        <p:txBody>
          <a:bodyPr/>
          <a:lstStyle/>
          <a:p>
            <a:pPr algn="ctr"/>
            <a:r>
              <a:rPr lang="en-US" dirty="0"/>
              <a:t>Example</a:t>
            </a:r>
          </a:p>
        </p:txBody>
      </p:sp>
      <p:sp>
        <p:nvSpPr>
          <p:cNvPr id="3" name="Content Placeholder 2">
            <a:extLst>
              <a:ext uri="{FF2B5EF4-FFF2-40B4-BE49-F238E27FC236}">
                <a16:creationId xmlns:a16="http://schemas.microsoft.com/office/drawing/2014/main" id="{08BD8679-BBB7-960E-0044-BE4C4365079F}"/>
              </a:ext>
            </a:extLst>
          </p:cNvPr>
          <p:cNvSpPr>
            <a:spLocks noGrp="1"/>
          </p:cNvSpPr>
          <p:nvPr>
            <p:ph idx="1"/>
          </p:nvPr>
        </p:nvSpPr>
        <p:spPr>
          <a:xfrm>
            <a:off x="384679" y="1825625"/>
            <a:ext cx="11546663" cy="4351338"/>
          </a:xfrm>
        </p:spPr>
        <p:txBody>
          <a:bodyPr>
            <a:normAutofit fontScale="70000" lnSpcReduction="20000"/>
          </a:bodyPr>
          <a:lstStyle/>
          <a:p>
            <a:pPr algn="l"/>
            <a:r>
              <a:rPr lang="en-US" b="0" i="0" dirty="0">
                <a:solidFill>
                  <a:srgbClr val="0D0D0D"/>
                </a:solidFill>
                <a:effectLst/>
                <a:highlight>
                  <a:srgbClr val="FFFFFF"/>
                </a:highlight>
                <a:latin typeface="Söhne"/>
              </a:rPr>
              <a:t>Consider a scenario where Widget Inc., a payment processing service organization, has outlined several controls in its SOC report:</a:t>
            </a:r>
          </a:p>
          <a:p>
            <a:pPr lvl="1"/>
            <a:r>
              <a:rPr lang="en-US" b="0" i="0" dirty="0">
                <a:solidFill>
                  <a:srgbClr val="0D0D0D"/>
                </a:solidFill>
                <a:effectLst/>
                <a:highlight>
                  <a:srgbClr val="FFFFFF"/>
                </a:highlight>
                <a:latin typeface="Söhne"/>
              </a:rPr>
              <a:t>Encrypted data transmission for all payment transactions</a:t>
            </a:r>
          </a:p>
          <a:p>
            <a:pPr lvl="1"/>
            <a:r>
              <a:rPr lang="en-US" b="0" i="0" dirty="0">
                <a:solidFill>
                  <a:srgbClr val="0D0D0D"/>
                </a:solidFill>
                <a:effectLst/>
                <a:highlight>
                  <a:srgbClr val="FFFFFF"/>
                </a:highlight>
                <a:latin typeface="Söhne"/>
              </a:rPr>
              <a:t>Two-factor authentication for system access by employees</a:t>
            </a:r>
          </a:p>
          <a:p>
            <a:pPr lvl="1"/>
            <a:r>
              <a:rPr lang="en-US" b="0" i="0" dirty="0">
                <a:solidFill>
                  <a:srgbClr val="0D0D0D"/>
                </a:solidFill>
                <a:effectLst/>
                <a:highlight>
                  <a:srgbClr val="FFFFFF"/>
                </a:highlight>
                <a:latin typeface="Söhne"/>
              </a:rPr>
              <a:t>Regular security audits performed by an independent third party</a:t>
            </a:r>
          </a:p>
          <a:p>
            <a:pPr algn="l"/>
            <a:r>
              <a:rPr lang="en-US" b="0" i="0" dirty="0">
                <a:solidFill>
                  <a:srgbClr val="0D0D0D"/>
                </a:solidFill>
                <a:effectLst/>
                <a:highlight>
                  <a:srgbClr val="FFFFFF"/>
                </a:highlight>
                <a:latin typeface="Söhne"/>
              </a:rPr>
              <a:t>Suppose it was discovered during an audit that the encryption for data transmission, which was claimed in the description, was not actually implemented. </a:t>
            </a:r>
          </a:p>
          <a:p>
            <a:pPr algn="l"/>
            <a:r>
              <a:rPr lang="en-US" b="0" i="0" dirty="0">
                <a:solidFill>
                  <a:srgbClr val="0D0D0D"/>
                </a:solidFill>
                <a:effectLst/>
                <a:highlight>
                  <a:srgbClr val="FFFFFF"/>
                </a:highlight>
                <a:latin typeface="Söhne"/>
              </a:rPr>
              <a:t>This lack of encryption would significantly undermine the operating effectiveness of Widget Inc.'s controls to protect sensitive payment data during transmission.</a:t>
            </a:r>
          </a:p>
          <a:p>
            <a:pPr algn="l"/>
            <a:r>
              <a:rPr lang="en-US" b="0" i="0" dirty="0">
                <a:solidFill>
                  <a:srgbClr val="0D0D0D"/>
                </a:solidFill>
                <a:effectLst/>
                <a:highlight>
                  <a:srgbClr val="FFFFFF"/>
                </a:highlight>
                <a:latin typeface="Söhne"/>
              </a:rPr>
              <a:t> Furthermore, this oversight could potentially compromise the integrity of other design controls, such as the effectiveness of two-factor authentication. </a:t>
            </a:r>
          </a:p>
          <a:p>
            <a:pPr algn="l"/>
            <a:r>
              <a:rPr lang="en-US" b="0" i="0" dirty="0">
                <a:solidFill>
                  <a:srgbClr val="0D0D0D"/>
                </a:solidFill>
                <a:effectLst/>
                <a:highlight>
                  <a:srgbClr val="FFFFFF"/>
                </a:highlight>
                <a:latin typeface="Söhne"/>
              </a:rPr>
              <a:t>Without encryption, even if the authentication process prevents unauthorized access, the unencrypted data transmitted over the network remains vulnerable to interception. </a:t>
            </a:r>
          </a:p>
          <a:p>
            <a:pPr algn="l"/>
            <a:r>
              <a:rPr lang="en-US" b="0" i="0" dirty="0">
                <a:solidFill>
                  <a:srgbClr val="0D0D0D"/>
                </a:solidFill>
                <a:effectLst/>
                <a:highlight>
                  <a:srgbClr val="FFFFFF"/>
                </a:highlight>
                <a:latin typeface="Söhne"/>
              </a:rPr>
              <a:t>This example underscores how a failure in one control area can cascade and diminish confidence in other interconnected control mechanisms, highlighting the need for accurate and fully implemented controls as described in SOC reports.</a:t>
            </a:r>
          </a:p>
          <a:p>
            <a:endParaRPr lang="en-US" dirty="0"/>
          </a:p>
        </p:txBody>
      </p:sp>
      <p:sp>
        <p:nvSpPr>
          <p:cNvPr id="4" name="TextBox 23">
            <a:extLst>
              <a:ext uri="{FF2B5EF4-FFF2-40B4-BE49-F238E27FC236}">
                <a16:creationId xmlns:a16="http://schemas.microsoft.com/office/drawing/2014/main" id="{9123045A-19F8-5974-AE54-00F44C484ACD}"/>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AB16754B-CA98-475A-5602-B0184C4D2385}"/>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272657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1EF12-4F5D-5627-4B85-CEFC2807CFCD}"/>
              </a:ext>
            </a:extLst>
          </p:cNvPr>
          <p:cNvSpPr>
            <a:spLocks noGrp="1"/>
          </p:cNvSpPr>
          <p:nvPr>
            <p:ph type="title"/>
          </p:nvPr>
        </p:nvSpPr>
        <p:spPr>
          <a:xfrm>
            <a:off x="882343" y="-208740"/>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40974588-14F9-04DF-F609-767D0FA816BC}"/>
              </a:ext>
            </a:extLst>
          </p:cNvPr>
          <p:cNvSpPr>
            <a:spLocks noGrp="1"/>
          </p:cNvSpPr>
          <p:nvPr>
            <p:ph idx="1"/>
          </p:nvPr>
        </p:nvSpPr>
        <p:spPr>
          <a:xfrm>
            <a:off x="176573" y="977462"/>
            <a:ext cx="12341247" cy="5199501"/>
          </a:xfrm>
        </p:spPr>
        <p:txBody>
          <a:bodyPr>
            <a:normAutofit fontScale="92500" lnSpcReduction="20000"/>
          </a:bodyPr>
          <a:lstStyle/>
          <a:p>
            <a:pPr algn="l"/>
            <a:r>
              <a:rPr lang="en-US" b="0" i="0" dirty="0">
                <a:solidFill>
                  <a:srgbClr val="0D0D0D"/>
                </a:solidFill>
                <a:effectLst/>
                <a:highlight>
                  <a:srgbClr val="FFFFFF"/>
                </a:highlight>
                <a:latin typeface="Söhne"/>
              </a:rPr>
              <a:t>What is the impact of an unimplemented but reported control in a SOC 1 engagement?</a:t>
            </a:r>
          </a:p>
          <a:p>
            <a:pPr marL="0" indent="0" algn="l">
              <a:buNone/>
            </a:pPr>
            <a:r>
              <a:rPr lang="en-US" b="0" i="0" dirty="0">
                <a:solidFill>
                  <a:srgbClr val="0D0D0D"/>
                </a:solidFill>
                <a:effectLst/>
                <a:highlight>
                  <a:srgbClr val="FFFFFF"/>
                </a:highlight>
                <a:latin typeface="Söhne"/>
              </a:rPr>
              <a:t>A) It necessitates a redesign of the audit procedure.</a:t>
            </a:r>
            <a:br>
              <a:rPr lang="en-US" b="0" i="0" dirty="0">
                <a:solidFill>
                  <a:srgbClr val="0D0D0D"/>
                </a:solidFill>
                <a:effectLst/>
                <a:highlight>
                  <a:srgbClr val="FFFFFF"/>
                </a:highlight>
                <a:latin typeface="Söhne"/>
              </a:rPr>
            </a:br>
            <a:r>
              <a:rPr lang="en-US" b="0" i="0" dirty="0">
                <a:solidFill>
                  <a:srgbClr val="0D0D0D"/>
                </a:solidFill>
                <a:effectLst/>
                <a:highlight>
                  <a:srgbClr val="FFFFFF"/>
                </a:highlight>
                <a:latin typeface="Söhne"/>
              </a:rPr>
              <a:t>B) It may lead to a qualified or adverse opinion.</a:t>
            </a:r>
            <a:br>
              <a:rPr lang="en-US" b="0" i="0" dirty="0">
                <a:solidFill>
                  <a:srgbClr val="0D0D0D"/>
                </a:solidFill>
                <a:effectLst/>
                <a:highlight>
                  <a:srgbClr val="FFFFFF"/>
                </a:highlight>
                <a:latin typeface="Söhne"/>
              </a:rPr>
            </a:br>
            <a:r>
              <a:rPr lang="en-US" b="0" i="0" dirty="0">
                <a:solidFill>
                  <a:srgbClr val="0D0D0D"/>
                </a:solidFill>
                <a:effectLst/>
                <a:highlight>
                  <a:srgbClr val="FFFFFF"/>
                </a:highlight>
                <a:latin typeface="Söhne"/>
              </a:rPr>
              <a:t>C) It requires immediate financial restitution from the service organization.</a:t>
            </a:r>
            <a:br>
              <a:rPr lang="en-US" b="0" i="0" dirty="0">
                <a:solidFill>
                  <a:srgbClr val="0D0D0D"/>
                </a:solidFill>
                <a:effectLst/>
                <a:highlight>
                  <a:srgbClr val="FFFFFF"/>
                </a:highlight>
                <a:latin typeface="Söhne"/>
              </a:rPr>
            </a:br>
            <a:r>
              <a:rPr lang="en-US" b="0" i="0" dirty="0">
                <a:solidFill>
                  <a:srgbClr val="0D0D0D"/>
                </a:solidFill>
                <a:effectLst/>
                <a:highlight>
                  <a:srgbClr val="FFFFFF"/>
                </a:highlight>
                <a:latin typeface="Söhne"/>
              </a:rPr>
              <a:t>D) It triggers a government investigation.</a:t>
            </a:r>
          </a:p>
          <a:p>
            <a:pPr algn="l"/>
            <a:r>
              <a:rPr lang="en-US" b="1" i="0" dirty="0">
                <a:solidFill>
                  <a:srgbClr val="0D0D0D"/>
                </a:solidFill>
                <a:effectLst/>
                <a:highlight>
                  <a:srgbClr val="FFFFFF"/>
                </a:highlight>
                <a:latin typeface="Söhne"/>
              </a:rPr>
              <a:t>Explanation:</a:t>
            </a:r>
            <a:br>
              <a:rPr lang="en-US" b="0" i="0" dirty="0">
                <a:solidFill>
                  <a:srgbClr val="0D0D0D"/>
                </a:solidFill>
                <a:effectLst/>
                <a:highlight>
                  <a:srgbClr val="FFFFFF"/>
                </a:highlight>
                <a:latin typeface="Söhne"/>
              </a:rPr>
            </a:br>
            <a:r>
              <a:rPr lang="en-US" b="0" i="0" dirty="0">
                <a:solidFill>
                  <a:srgbClr val="0D0D0D"/>
                </a:solidFill>
                <a:effectLst/>
                <a:highlight>
                  <a:srgbClr val="FFFFFF"/>
                </a:highlight>
                <a:latin typeface="Söhne"/>
              </a:rPr>
              <a:t>Choice A is incorrect because while it may affect the audit procedure, the main impact is on the audit opinion itself.</a:t>
            </a:r>
          </a:p>
          <a:p>
            <a:pPr algn="l"/>
            <a:r>
              <a:rPr lang="en-US" b="1" i="0" dirty="0">
                <a:solidFill>
                  <a:srgbClr val="0D0D0D"/>
                </a:solidFill>
                <a:effectLst/>
                <a:highlight>
                  <a:srgbClr val="FFFFFF"/>
                </a:highlight>
                <a:latin typeface="Söhne"/>
              </a:rPr>
              <a:t>Choice B is correct because an unimplemented control that was reported as in place misleads the report users and affects the integrity of the report, potentially leading to a qualified or adverse opinion depending on the extent of impact.</a:t>
            </a:r>
          </a:p>
          <a:p>
            <a:pPr algn="l"/>
            <a:r>
              <a:rPr lang="en-US" b="0" i="0" dirty="0">
                <a:solidFill>
                  <a:srgbClr val="0D0D0D"/>
                </a:solidFill>
                <a:effectLst/>
                <a:highlight>
                  <a:srgbClr val="FFFFFF"/>
                </a:highlight>
                <a:latin typeface="Söhne"/>
              </a:rPr>
              <a:t>Choice C is incorrect as financial restitution is not a direct consequence of audit findings.</a:t>
            </a:r>
            <a:br>
              <a:rPr lang="en-US" b="0" i="0" dirty="0">
                <a:solidFill>
                  <a:srgbClr val="0D0D0D"/>
                </a:solidFill>
                <a:effectLst/>
                <a:highlight>
                  <a:srgbClr val="FFFFFF"/>
                </a:highlight>
                <a:latin typeface="Söhne"/>
              </a:rPr>
            </a:br>
            <a:r>
              <a:rPr lang="en-US" b="0" i="0" dirty="0">
                <a:solidFill>
                  <a:srgbClr val="0D0D0D"/>
                </a:solidFill>
                <a:effectLst/>
                <a:highlight>
                  <a:srgbClr val="FFFFFF"/>
                </a:highlight>
                <a:latin typeface="Söhne"/>
              </a:rPr>
              <a:t>Choice </a:t>
            </a:r>
          </a:p>
          <a:p>
            <a:pPr algn="l"/>
            <a:r>
              <a:rPr lang="en-US" b="0" i="0" dirty="0">
                <a:solidFill>
                  <a:srgbClr val="0D0D0D"/>
                </a:solidFill>
                <a:effectLst/>
                <a:highlight>
                  <a:srgbClr val="FFFFFF"/>
                </a:highlight>
                <a:latin typeface="Söhne"/>
              </a:rPr>
              <a:t>D is incorrect because not all control failures trigger a government investigation; this depends on the regulatory environment and the specific circumstances.</a:t>
            </a:r>
          </a:p>
          <a:p>
            <a:endParaRPr lang="en-US" dirty="0"/>
          </a:p>
        </p:txBody>
      </p:sp>
      <p:sp>
        <p:nvSpPr>
          <p:cNvPr id="4" name="TextBox 23">
            <a:extLst>
              <a:ext uri="{FF2B5EF4-FFF2-40B4-BE49-F238E27FC236}">
                <a16:creationId xmlns:a16="http://schemas.microsoft.com/office/drawing/2014/main" id="{0BC2C308-274E-C4A0-7A73-64AADF765CC5}"/>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678DF57D-42F3-03CE-E9EF-67114DE8E597}"/>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155537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112</TotalTime>
  <Words>2227</Words>
  <Application>Microsoft Office PowerPoint</Application>
  <PresentationFormat>Widescreen</PresentationFormat>
  <Paragraphs>114</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What is Materiality in Service Organization and Controls (SOC) Engagement?</vt:lpstr>
      <vt:lpstr>Materiality: Planning Phase</vt:lpstr>
      <vt:lpstr>Materiality: Performing Phase</vt:lpstr>
      <vt:lpstr>Materiality: Reporting Phase</vt:lpstr>
      <vt:lpstr>SOC 1 Engagement </vt:lpstr>
      <vt:lpstr>SOC 1 Engagement </vt:lpstr>
      <vt:lpstr>Example</vt:lpstr>
      <vt:lpstr>SOC 2 Engagement </vt:lpstr>
      <vt:lpstr>SOC 2 Engagement</vt:lpstr>
      <vt:lpstr>Misstatements Terms</vt:lpstr>
      <vt:lpstr>Misstatements Terms</vt:lpstr>
      <vt:lpstr>Comprehensive Evaluation</vt:lpstr>
      <vt:lpstr>Example</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2024-04-26T14:41:06Z</dcterms:created>
  <dcterms:modified xsi:type="dcterms:W3CDTF">2024-05-04T09:08:50Z</dcterms:modified>
</cp:coreProperties>
</file>