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3" r:id="rId2"/>
    <p:sldId id="285" r:id="rId3"/>
    <p:sldId id="286" r:id="rId4"/>
    <p:sldId id="287" r:id="rId5"/>
    <p:sldId id="288" r:id="rId6"/>
    <p:sldId id="289" r:id="rId7"/>
    <p:sldId id="291" r:id="rId8"/>
    <p:sldId id="290" r:id="rId9"/>
    <p:sldId id="293" r:id="rId10"/>
    <p:sldId id="294" r:id="rId11"/>
    <p:sldId id="292" r:id="rId12"/>
    <p:sldId id="295" r:id="rId13"/>
    <p:sldId id="296" r:id="rId14"/>
    <p:sldId id="29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075878-A882-4D87-A09D-72430423D6F0}" v="163" dt="2024-05-02T21:33:04.7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73" autoAdjust="0"/>
    <p:restoredTop sz="94660"/>
  </p:normalViewPr>
  <p:slideViewPr>
    <p:cSldViewPr snapToGrid="0">
      <p:cViewPr varScale="1">
        <p:scale>
          <a:sx n="76" d="100"/>
          <a:sy n="76" d="100"/>
        </p:scale>
        <p:origin x="27"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9C74-28F1-3AD4-5B6C-265BDB1D79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54BB16-E62C-B272-86F4-7BB3E46997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BD25EE-1C80-B06A-95C8-F39E6AD01084}"/>
              </a:ext>
            </a:extLst>
          </p:cNvPr>
          <p:cNvSpPr>
            <a:spLocks noGrp="1"/>
          </p:cNvSpPr>
          <p:nvPr>
            <p:ph type="dt" sz="half" idx="10"/>
          </p:nvPr>
        </p:nvSpPr>
        <p:spPr/>
        <p:txBody>
          <a:bodyPr/>
          <a:lstStyle/>
          <a:p>
            <a:fld id="{2FCD5321-B395-4CDF-8EEA-AC2543B55299}" type="datetimeFigureOut">
              <a:rPr lang="en-US" smtClean="0"/>
              <a:t>5/4/2024</a:t>
            </a:fld>
            <a:endParaRPr lang="en-US"/>
          </a:p>
        </p:txBody>
      </p:sp>
      <p:sp>
        <p:nvSpPr>
          <p:cNvPr id="5" name="Footer Placeholder 4">
            <a:extLst>
              <a:ext uri="{FF2B5EF4-FFF2-40B4-BE49-F238E27FC236}">
                <a16:creationId xmlns:a16="http://schemas.microsoft.com/office/drawing/2014/main" id="{64557136-590C-118B-DF9B-96356BF83F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6CCF97-D64F-A440-7247-64F8FD92717E}"/>
              </a:ext>
            </a:extLst>
          </p:cNvPr>
          <p:cNvSpPr>
            <a:spLocks noGrp="1"/>
          </p:cNvSpPr>
          <p:nvPr>
            <p:ph type="sldNum" sz="quarter" idx="12"/>
          </p:nvPr>
        </p:nvSpPr>
        <p:spPr/>
        <p:txBody>
          <a:bodyPr/>
          <a:lstStyle/>
          <a:p>
            <a:fld id="{9A4A9B43-47A1-499A-98CF-A0A1D9F9375E}" type="slidenum">
              <a:rPr lang="en-US" smtClean="0"/>
              <a:t>‹#›</a:t>
            </a:fld>
            <a:endParaRPr lang="en-US"/>
          </a:p>
        </p:txBody>
      </p:sp>
    </p:spTree>
    <p:extLst>
      <p:ext uri="{BB962C8B-B14F-4D97-AF65-F5344CB8AC3E}">
        <p14:creationId xmlns:p14="http://schemas.microsoft.com/office/powerpoint/2010/main" val="234458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4CBB2-DC61-594A-DC4F-EFE9A8F9CD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B0106-72C7-9CD9-7759-9ADA0709B8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C39655-88E4-546E-FF2F-9BE883D555FD}"/>
              </a:ext>
            </a:extLst>
          </p:cNvPr>
          <p:cNvSpPr>
            <a:spLocks noGrp="1"/>
          </p:cNvSpPr>
          <p:nvPr>
            <p:ph type="dt" sz="half" idx="10"/>
          </p:nvPr>
        </p:nvSpPr>
        <p:spPr/>
        <p:txBody>
          <a:bodyPr/>
          <a:lstStyle/>
          <a:p>
            <a:fld id="{2FCD5321-B395-4CDF-8EEA-AC2543B55299}" type="datetimeFigureOut">
              <a:rPr lang="en-US" smtClean="0"/>
              <a:t>5/4/2024</a:t>
            </a:fld>
            <a:endParaRPr lang="en-US"/>
          </a:p>
        </p:txBody>
      </p:sp>
      <p:sp>
        <p:nvSpPr>
          <p:cNvPr id="5" name="Footer Placeholder 4">
            <a:extLst>
              <a:ext uri="{FF2B5EF4-FFF2-40B4-BE49-F238E27FC236}">
                <a16:creationId xmlns:a16="http://schemas.microsoft.com/office/drawing/2014/main" id="{93C71DEC-F7F6-9BF5-1FBE-A4746E7179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9AF476-C7F9-393E-9942-FD321F482D9D}"/>
              </a:ext>
            </a:extLst>
          </p:cNvPr>
          <p:cNvSpPr>
            <a:spLocks noGrp="1"/>
          </p:cNvSpPr>
          <p:nvPr>
            <p:ph type="sldNum" sz="quarter" idx="12"/>
          </p:nvPr>
        </p:nvSpPr>
        <p:spPr/>
        <p:txBody>
          <a:bodyPr/>
          <a:lstStyle/>
          <a:p>
            <a:fld id="{9A4A9B43-47A1-499A-98CF-A0A1D9F9375E}" type="slidenum">
              <a:rPr lang="en-US" smtClean="0"/>
              <a:t>‹#›</a:t>
            </a:fld>
            <a:endParaRPr lang="en-US"/>
          </a:p>
        </p:txBody>
      </p:sp>
    </p:spTree>
    <p:extLst>
      <p:ext uri="{BB962C8B-B14F-4D97-AF65-F5344CB8AC3E}">
        <p14:creationId xmlns:p14="http://schemas.microsoft.com/office/powerpoint/2010/main" val="3222191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5156C-83F7-2739-064A-451B5659B5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795076-31C9-9E27-3615-EF08E18AB23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EF8C31-4F1C-4ADA-FBF7-766B89DD11B6}"/>
              </a:ext>
            </a:extLst>
          </p:cNvPr>
          <p:cNvSpPr>
            <a:spLocks noGrp="1"/>
          </p:cNvSpPr>
          <p:nvPr>
            <p:ph type="dt" sz="half" idx="10"/>
          </p:nvPr>
        </p:nvSpPr>
        <p:spPr/>
        <p:txBody>
          <a:bodyPr/>
          <a:lstStyle/>
          <a:p>
            <a:fld id="{2FCD5321-B395-4CDF-8EEA-AC2543B55299}" type="datetimeFigureOut">
              <a:rPr lang="en-US" smtClean="0"/>
              <a:t>5/4/2024</a:t>
            </a:fld>
            <a:endParaRPr lang="en-US"/>
          </a:p>
        </p:txBody>
      </p:sp>
      <p:sp>
        <p:nvSpPr>
          <p:cNvPr id="5" name="Footer Placeholder 4">
            <a:extLst>
              <a:ext uri="{FF2B5EF4-FFF2-40B4-BE49-F238E27FC236}">
                <a16:creationId xmlns:a16="http://schemas.microsoft.com/office/drawing/2014/main" id="{745D7FAE-EF42-748C-1A16-8BC57639F7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A74527-F1A4-26A4-36B5-64463200DD5D}"/>
              </a:ext>
            </a:extLst>
          </p:cNvPr>
          <p:cNvSpPr>
            <a:spLocks noGrp="1"/>
          </p:cNvSpPr>
          <p:nvPr>
            <p:ph type="sldNum" sz="quarter" idx="12"/>
          </p:nvPr>
        </p:nvSpPr>
        <p:spPr/>
        <p:txBody>
          <a:bodyPr/>
          <a:lstStyle/>
          <a:p>
            <a:fld id="{9A4A9B43-47A1-499A-98CF-A0A1D9F9375E}" type="slidenum">
              <a:rPr lang="en-US" smtClean="0"/>
              <a:t>‹#›</a:t>
            </a:fld>
            <a:endParaRPr lang="en-US"/>
          </a:p>
        </p:txBody>
      </p:sp>
    </p:spTree>
    <p:extLst>
      <p:ext uri="{BB962C8B-B14F-4D97-AF65-F5344CB8AC3E}">
        <p14:creationId xmlns:p14="http://schemas.microsoft.com/office/powerpoint/2010/main" val="3218067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2434B-CCDE-D524-7B45-19D3084720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E0BD80-504D-FD5A-4E4F-ACE1A7DC2F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22452E-69F6-D6E2-1BBD-C02BEA7E2C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077426-0C79-2FF5-AA9E-6A809443EA72}"/>
              </a:ext>
            </a:extLst>
          </p:cNvPr>
          <p:cNvSpPr>
            <a:spLocks noGrp="1"/>
          </p:cNvSpPr>
          <p:nvPr>
            <p:ph type="dt" sz="half" idx="10"/>
          </p:nvPr>
        </p:nvSpPr>
        <p:spPr/>
        <p:txBody>
          <a:bodyPr/>
          <a:lstStyle/>
          <a:p>
            <a:fld id="{2FCD5321-B395-4CDF-8EEA-AC2543B55299}" type="datetimeFigureOut">
              <a:rPr lang="en-US" smtClean="0"/>
              <a:t>5/4/2024</a:t>
            </a:fld>
            <a:endParaRPr lang="en-US"/>
          </a:p>
        </p:txBody>
      </p:sp>
      <p:sp>
        <p:nvSpPr>
          <p:cNvPr id="6" name="Footer Placeholder 5">
            <a:extLst>
              <a:ext uri="{FF2B5EF4-FFF2-40B4-BE49-F238E27FC236}">
                <a16:creationId xmlns:a16="http://schemas.microsoft.com/office/drawing/2014/main" id="{CE6AEF76-9C22-FFF3-3C98-2A79B5EBA4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636676-1FF1-9EB0-79EE-C8D927687735}"/>
              </a:ext>
            </a:extLst>
          </p:cNvPr>
          <p:cNvSpPr>
            <a:spLocks noGrp="1"/>
          </p:cNvSpPr>
          <p:nvPr>
            <p:ph type="sldNum" sz="quarter" idx="12"/>
          </p:nvPr>
        </p:nvSpPr>
        <p:spPr/>
        <p:txBody>
          <a:bodyPr/>
          <a:lstStyle/>
          <a:p>
            <a:fld id="{9A4A9B43-47A1-499A-98CF-A0A1D9F9375E}" type="slidenum">
              <a:rPr lang="en-US" smtClean="0"/>
              <a:t>‹#›</a:t>
            </a:fld>
            <a:endParaRPr lang="en-US"/>
          </a:p>
        </p:txBody>
      </p:sp>
    </p:spTree>
    <p:extLst>
      <p:ext uri="{BB962C8B-B14F-4D97-AF65-F5344CB8AC3E}">
        <p14:creationId xmlns:p14="http://schemas.microsoft.com/office/powerpoint/2010/main" val="475998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2FA6-4258-05E5-97C0-91BE429372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9CADB6-FC3F-CA44-59BE-E0C9FCC5D5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CB1C29-14A9-DD67-E59B-A689D96060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4EC12C-B32F-6EEF-F3CA-41639DD9B3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146E5B-FCB3-D319-1E30-2E8A0B775B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101262-3C45-F3BD-18ED-2F36B4495020}"/>
              </a:ext>
            </a:extLst>
          </p:cNvPr>
          <p:cNvSpPr>
            <a:spLocks noGrp="1"/>
          </p:cNvSpPr>
          <p:nvPr>
            <p:ph type="dt" sz="half" idx="10"/>
          </p:nvPr>
        </p:nvSpPr>
        <p:spPr/>
        <p:txBody>
          <a:bodyPr/>
          <a:lstStyle/>
          <a:p>
            <a:fld id="{2FCD5321-B395-4CDF-8EEA-AC2543B55299}" type="datetimeFigureOut">
              <a:rPr lang="en-US" smtClean="0"/>
              <a:t>5/4/2024</a:t>
            </a:fld>
            <a:endParaRPr lang="en-US"/>
          </a:p>
        </p:txBody>
      </p:sp>
      <p:sp>
        <p:nvSpPr>
          <p:cNvPr id="8" name="Footer Placeholder 7">
            <a:extLst>
              <a:ext uri="{FF2B5EF4-FFF2-40B4-BE49-F238E27FC236}">
                <a16:creationId xmlns:a16="http://schemas.microsoft.com/office/drawing/2014/main" id="{AF215F98-AC20-F94C-EEF8-B20D674AC8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61C9E1-C859-8BFC-C829-E2A1866568B9}"/>
              </a:ext>
            </a:extLst>
          </p:cNvPr>
          <p:cNvSpPr>
            <a:spLocks noGrp="1"/>
          </p:cNvSpPr>
          <p:nvPr>
            <p:ph type="sldNum" sz="quarter" idx="12"/>
          </p:nvPr>
        </p:nvSpPr>
        <p:spPr/>
        <p:txBody>
          <a:bodyPr/>
          <a:lstStyle/>
          <a:p>
            <a:fld id="{9A4A9B43-47A1-499A-98CF-A0A1D9F9375E}" type="slidenum">
              <a:rPr lang="en-US" smtClean="0"/>
              <a:t>‹#›</a:t>
            </a:fld>
            <a:endParaRPr lang="en-US"/>
          </a:p>
        </p:txBody>
      </p:sp>
    </p:spTree>
    <p:extLst>
      <p:ext uri="{BB962C8B-B14F-4D97-AF65-F5344CB8AC3E}">
        <p14:creationId xmlns:p14="http://schemas.microsoft.com/office/powerpoint/2010/main" val="2703188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8667D-5281-CCAB-7F06-2ADAAE6BD4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9B0515-5CE1-5621-66ED-BB11FD547E3B}"/>
              </a:ext>
            </a:extLst>
          </p:cNvPr>
          <p:cNvSpPr>
            <a:spLocks noGrp="1"/>
          </p:cNvSpPr>
          <p:nvPr>
            <p:ph type="dt" sz="half" idx="10"/>
          </p:nvPr>
        </p:nvSpPr>
        <p:spPr/>
        <p:txBody>
          <a:bodyPr/>
          <a:lstStyle/>
          <a:p>
            <a:fld id="{2FCD5321-B395-4CDF-8EEA-AC2543B55299}" type="datetimeFigureOut">
              <a:rPr lang="en-US" smtClean="0"/>
              <a:t>5/4/2024</a:t>
            </a:fld>
            <a:endParaRPr lang="en-US"/>
          </a:p>
        </p:txBody>
      </p:sp>
      <p:sp>
        <p:nvSpPr>
          <p:cNvPr id="4" name="Footer Placeholder 3">
            <a:extLst>
              <a:ext uri="{FF2B5EF4-FFF2-40B4-BE49-F238E27FC236}">
                <a16:creationId xmlns:a16="http://schemas.microsoft.com/office/drawing/2014/main" id="{226CE132-1C9A-8825-32BF-FEB279E376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87E881-E9A9-DC96-6A93-B6720EF846ED}"/>
              </a:ext>
            </a:extLst>
          </p:cNvPr>
          <p:cNvSpPr>
            <a:spLocks noGrp="1"/>
          </p:cNvSpPr>
          <p:nvPr>
            <p:ph type="sldNum" sz="quarter" idx="12"/>
          </p:nvPr>
        </p:nvSpPr>
        <p:spPr/>
        <p:txBody>
          <a:bodyPr/>
          <a:lstStyle/>
          <a:p>
            <a:fld id="{9A4A9B43-47A1-499A-98CF-A0A1D9F9375E}" type="slidenum">
              <a:rPr lang="en-US" smtClean="0"/>
              <a:t>‹#›</a:t>
            </a:fld>
            <a:endParaRPr lang="en-US"/>
          </a:p>
        </p:txBody>
      </p:sp>
    </p:spTree>
    <p:extLst>
      <p:ext uri="{BB962C8B-B14F-4D97-AF65-F5344CB8AC3E}">
        <p14:creationId xmlns:p14="http://schemas.microsoft.com/office/powerpoint/2010/main" val="2173319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34A1F5-5A07-61FD-761D-0A9E3C513F9D}"/>
              </a:ext>
            </a:extLst>
          </p:cNvPr>
          <p:cNvSpPr>
            <a:spLocks noGrp="1"/>
          </p:cNvSpPr>
          <p:nvPr>
            <p:ph type="dt" sz="half" idx="10"/>
          </p:nvPr>
        </p:nvSpPr>
        <p:spPr/>
        <p:txBody>
          <a:bodyPr/>
          <a:lstStyle/>
          <a:p>
            <a:fld id="{2FCD5321-B395-4CDF-8EEA-AC2543B55299}" type="datetimeFigureOut">
              <a:rPr lang="en-US" smtClean="0"/>
              <a:t>5/4/2024</a:t>
            </a:fld>
            <a:endParaRPr lang="en-US"/>
          </a:p>
        </p:txBody>
      </p:sp>
      <p:sp>
        <p:nvSpPr>
          <p:cNvPr id="3" name="Footer Placeholder 2">
            <a:extLst>
              <a:ext uri="{FF2B5EF4-FFF2-40B4-BE49-F238E27FC236}">
                <a16:creationId xmlns:a16="http://schemas.microsoft.com/office/drawing/2014/main" id="{BD1078EE-6750-1A6F-065E-C0EAF96A25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E52B62-B0F3-A6FD-FAB0-7E506202D1FC}"/>
              </a:ext>
            </a:extLst>
          </p:cNvPr>
          <p:cNvSpPr>
            <a:spLocks noGrp="1"/>
          </p:cNvSpPr>
          <p:nvPr>
            <p:ph type="sldNum" sz="quarter" idx="12"/>
          </p:nvPr>
        </p:nvSpPr>
        <p:spPr/>
        <p:txBody>
          <a:bodyPr/>
          <a:lstStyle/>
          <a:p>
            <a:fld id="{9A4A9B43-47A1-499A-98CF-A0A1D9F9375E}" type="slidenum">
              <a:rPr lang="en-US" smtClean="0"/>
              <a:t>‹#›</a:t>
            </a:fld>
            <a:endParaRPr lang="en-US"/>
          </a:p>
        </p:txBody>
      </p:sp>
    </p:spTree>
    <p:extLst>
      <p:ext uri="{BB962C8B-B14F-4D97-AF65-F5344CB8AC3E}">
        <p14:creationId xmlns:p14="http://schemas.microsoft.com/office/powerpoint/2010/main" val="1832838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0CAF-8374-C889-39E3-1042F08E66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CB87DB-5789-371C-5FEA-18C98A5807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6EFA61-6ABD-4EA9-0779-9F760761CE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69FD8-F336-3F73-2555-FFE9D37A8D94}"/>
              </a:ext>
            </a:extLst>
          </p:cNvPr>
          <p:cNvSpPr>
            <a:spLocks noGrp="1"/>
          </p:cNvSpPr>
          <p:nvPr>
            <p:ph type="dt" sz="half" idx="10"/>
          </p:nvPr>
        </p:nvSpPr>
        <p:spPr/>
        <p:txBody>
          <a:bodyPr/>
          <a:lstStyle/>
          <a:p>
            <a:fld id="{2FCD5321-B395-4CDF-8EEA-AC2543B55299}" type="datetimeFigureOut">
              <a:rPr lang="en-US" smtClean="0"/>
              <a:t>5/4/2024</a:t>
            </a:fld>
            <a:endParaRPr lang="en-US"/>
          </a:p>
        </p:txBody>
      </p:sp>
      <p:sp>
        <p:nvSpPr>
          <p:cNvPr id="6" name="Footer Placeholder 5">
            <a:extLst>
              <a:ext uri="{FF2B5EF4-FFF2-40B4-BE49-F238E27FC236}">
                <a16:creationId xmlns:a16="http://schemas.microsoft.com/office/drawing/2014/main" id="{3117A787-3B18-3EDF-02C7-C9841AD401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FA212B-C7F2-9D33-2F04-71A625441103}"/>
              </a:ext>
            </a:extLst>
          </p:cNvPr>
          <p:cNvSpPr>
            <a:spLocks noGrp="1"/>
          </p:cNvSpPr>
          <p:nvPr>
            <p:ph type="sldNum" sz="quarter" idx="12"/>
          </p:nvPr>
        </p:nvSpPr>
        <p:spPr/>
        <p:txBody>
          <a:bodyPr/>
          <a:lstStyle/>
          <a:p>
            <a:fld id="{9A4A9B43-47A1-499A-98CF-A0A1D9F9375E}" type="slidenum">
              <a:rPr lang="en-US" smtClean="0"/>
              <a:t>‹#›</a:t>
            </a:fld>
            <a:endParaRPr lang="en-US"/>
          </a:p>
        </p:txBody>
      </p:sp>
    </p:spTree>
    <p:extLst>
      <p:ext uri="{BB962C8B-B14F-4D97-AF65-F5344CB8AC3E}">
        <p14:creationId xmlns:p14="http://schemas.microsoft.com/office/powerpoint/2010/main" val="2256617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83832-07CE-5D82-3784-8B750DF438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B8165C-081A-D0C8-2689-A831041DC3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4D5A40-9689-A801-B29F-BEC4A9FD35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B5F354-3BE4-67ED-EA34-12BA760CE646}"/>
              </a:ext>
            </a:extLst>
          </p:cNvPr>
          <p:cNvSpPr>
            <a:spLocks noGrp="1"/>
          </p:cNvSpPr>
          <p:nvPr>
            <p:ph type="dt" sz="half" idx="10"/>
          </p:nvPr>
        </p:nvSpPr>
        <p:spPr/>
        <p:txBody>
          <a:bodyPr/>
          <a:lstStyle/>
          <a:p>
            <a:fld id="{2FCD5321-B395-4CDF-8EEA-AC2543B55299}" type="datetimeFigureOut">
              <a:rPr lang="en-US" smtClean="0"/>
              <a:t>5/4/2024</a:t>
            </a:fld>
            <a:endParaRPr lang="en-US"/>
          </a:p>
        </p:txBody>
      </p:sp>
      <p:sp>
        <p:nvSpPr>
          <p:cNvPr id="6" name="Footer Placeholder 5">
            <a:extLst>
              <a:ext uri="{FF2B5EF4-FFF2-40B4-BE49-F238E27FC236}">
                <a16:creationId xmlns:a16="http://schemas.microsoft.com/office/drawing/2014/main" id="{807381F7-4814-FE19-79CB-1985EB3EB7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25AF8B-B0FE-78A8-E1AB-F0ACF6A1F8E2}"/>
              </a:ext>
            </a:extLst>
          </p:cNvPr>
          <p:cNvSpPr>
            <a:spLocks noGrp="1"/>
          </p:cNvSpPr>
          <p:nvPr>
            <p:ph type="sldNum" sz="quarter" idx="12"/>
          </p:nvPr>
        </p:nvSpPr>
        <p:spPr/>
        <p:txBody>
          <a:bodyPr/>
          <a:lstStyle/>
          <a:p>
            <a:fld id="{9A4A9B43-47A1-499A-98CF-A0A1D9F9375E}" type="slidenum">
              <a:rPr lang="en-US" smtClean="0"/>
              <a:t>‹#›</a:t>
            </a:fld>
            <a:endParaRPr lang="en-US"/>
          </a:p>
        </p:txBody>
      </p:sp>
    </p:spTree>
    <p:extLst>
      <p:ext uri="{BB962C8B-B14F-4D97-AF65-F5344CB8AC3E}">
        <p14:creationId xmlns:p14="http://schemas.microsoft.com/office/powerpoint/2010/main" val="2905179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48136-E20D-7ED8-15B2-6452126137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D509A-F3D0-D105-3D50-BA4F36EE02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F9D203-F1A3-8760-F195-F68DF6DEF4C8}"/>
              </a:ext>
            </a:extLst>
          </p:cNvPr>
          <p:cNvSpPr>
            <a:spLocks noGrp="1"/>
          </p:cNvSpPr>
          <p:nvPr>
            <p:ph type="dt" sz="half" idx="10"/>
          </p:nvPr>
        </p:nvSpPr>
        <p:spPr/>
        <p:txBody>
          <a:bodyPr/>
          <a:lstStyle/>
          <a:p>
            <a:fld id="{2FCD5321-B395-4CDF-8EEA-AC2543B55299}" type="datetimeFigureOut">
              <a:rPr lang="en-US" smtClean="0"/>
              <a:t>5/4/2024</a:t>
            </a:fld>
            <a:endParaRPr lang="en-US"/>
          </a:p>
        </p:txBody>
      </p:sp>
      <p:sp>
        <p:nvSpPr>
          <p:cNvPr id="5" name="Footer Placeholder 4">
            <a:extLst>
              <a:ext uri="{FF2B5EF4-FFF2-40B4-BE49-F238E27FC236}">
                <a16:creationId xmlns:a16="http://schemas.microsoft.com/office/drawing/2014/main" id="{EEA96049-539A-D6C0-4464-DC38D9A657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B34E02-F196-2593-3354-D017BED47BD5}"/>
              </a:ext>
            </a:extLst>
          </p:cNvPr>
          <p:cNvSpPr>
            <a:spLocks noGrp="1"/>
          </p:cNvSpPr>
          <p:nvPr>
            <p:ph type="sldNum" sz="quarter" idx="12"/>
          </p:nvPr>
        </p:nvSpPr>
        <p:spPr/>
        <p:txBody>
          <a:bodyPr/>
          <a:lstStyle/>
          <a:p>
            <a:fld id="{9A4A9B43-47A1-499A-98CF-A0A1D9F9375E}" type="slidenum">
              <a:rPr lang="en-US" smtClean="0"/>
              <a:t>‹#›</a:t>
            </a:fld>
            <a:endParaRPr lang="en-US"/>
          </a:p>
        </p:txBody>
      </p:sp>
    </p:spTree>
    <p:extLst>
      <p:ext uri="{BB962C8B-B14F-4D97-AF65-F5344CB8AC3E}">
        <p14:creationId xmlns:p14="http://schemas.microsoft.com/office/powerpoint/2010/main" val="1839116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E9CD10-C861-3108-1B51-C1CC818466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B0E4E98-F1E9-F9EC-1E91-9CF1531304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CCB3DF-5ECC-5ECA-CBD4-6F4CE72776B8}"/>
              </a:ext>
            </a:extLst>
          </p:cNvPr>
          <p:cNvSpPr>
            <a:spLocks noGrp="1"/>
          </p:cNvSpPr>
          <p:nvPr>
            <p:ph type="dt" sz="half" idx="10"/>
          </p:nvPr>
        </p:nvSpPr>
        <p:spPr/>
        <p:txBody>
          <a:bodyPr/>
          <a:lstStyle/>
          <a:p>
            <a:fld id="{2FCD5321-B395-4CDF-8EEA-AC2543B55299}" type="datetimeFigureOut">
              <a:rPr lang="en-US" smtClean="0"/>
              <a:t>5/4/2024</a:t>
            </a:fld>
            <a:endParaRPr lang="en-US"/>
          </a:p>
        </p:txBody>
      </p:sp>
      <p:sp>
        <p:nvSpPr>
          <p:cNvPr id="5" name="Footer Placeholder 4">
            <a:extLst>
              <a:ext uri="{FF2B5EF4-FFF2-40B4-BE49-F238E27FC236}">
                <a16:creationId xmlns:a16="http://schemas.microsoft.com/office/drawing/2014/main" id="{3DC06A80-EF73-F39B-91E3-0383A3E83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D0E5F3-E884-52C8-57A1-74233FCF0EAE}"/>
              </a:ext>
            </a:extLst>
          </p:cNvPr>
          <p:cNvSpPr>
            <a:spLocks noGrp="1"/>
          </p:cNvSpPr>
          <p:nvPr>
            <p:ph type="sldNum" sz="quarter" idx="12"/>
          </p:nvPr>
        </p:nvSpPr>
        <p:spPr/>
        <p:txBody>
          <a:bodyPr/>
          <a:lstStyle/>
          <a:p>
            <a:fld id="{9A4A9B43-47A1-499A-98CF-A0A1D9F9375E}" type="slidenum">
              <a:rPr lang="en-US" smtClean="0"/>
              <a:t>‹#›</a:t>
            </a:fld>
            <a:endParaRPr lang="en-US"/>
          </a:p>
        </p:txBody>
      </p:sp>
    </p:spTree>
    <p:extLst>
      <p:ext uri="{BB962C8B-B14F-4D97-AF65-F5344CB8AC3E}">
        <p14:creationId xmlns:p14="http://schemas.microsoft.com/office/powerpoint/2010/main" val="2672172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44CA34-C2F4-CB4D-B219-FE7DD4F82E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8EBBEF-BFED-CC83-EF78-2C195918B9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BF626D-F70F-6D22-E98B-CC054F406A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CD5321-B395-4CDF-8EEA-AC2543B55299}" type="datetimeFigureOut">
              <a:rPr lang="en-US" smtClean="0"/>
              <a:t>5/4/2024</a:t>
            </a:fld>
            <a:endParaRPr lang="en-US"/>
          </a:p>
        </p:txBody>
      </p:sp>
      <p:sp>
        <p:nvSpPr>
          <p:cNvPr id="5" name="Footer Placeholder 4">
            <a:extLst>
              <a:ext uri="{FF2B5EF4-FFF2-40B4-BE49-F238E27FC236}">
                <a16:creationId xmlns:a16="http://schemas.microsoft.com/office/drawing/2014/main" id="{4CBD309A-D44A-D71B-7AB9-FB6A09F85D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7EBCC1D-88FC-314E-6185-4016AD01F1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4A9B43-47A1-499A-98CF-A0A1D9F9375E}" type="slidenum">
              <a:rPr lang="en-US" smtClean="0"/>
              <a:t>‹#›</a:t>
            </a:fld>
            <a:endParaRPr lang="en-US"/>
          </a:p>
        </p:txBody>
      </p:sp>
    </p:spTree>
    <p:extLst>
      <p:ext uri="{BB962C8B-B14F-4D97-AF65-F5344CB8AC3E}">
        <p14:creationId xmlns:p14="http://schemas.microsoft.com/office/powerpoint/2010/main" val="3136771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C51D5-AE48-2D97-EFCC-C18DB78E25B6}"/>
              </a:ext>
            </a:extLst>
          </p:cNvPr>
          <p:cNvSpPr>
            <a:spLocks noGrp="1"/>
          </p:cNvSpPr>
          <p:nvPr>
            <p:ph type="title"/>
          </p:nvPr>
        </p:nvSpPr>
        <p:spPr>
          <a:xfrm>
            <a:off x="1157176" y="-76126"/>
            <a:ext cx="10515600" cy="1325563"/>
          </a:xfrm>
        </p:spPr>
        <p:txBody>
          <a:bodyPr/>
          <a:lstStyle/>
          <a:p>
            <a:pPr algn="ctr"/>
            <a:r>
              <a:rPr lang="en-US" dirty="0"/>
              <a:t>SOC Engagement:  Attestation Engagement</a:t>
            </a:r>
          </a:p>
        </p:txBody>
      </p:sp>
      <p:sp>
        <p:nvSpPr>
          <p:cNvPr id="3" name="Content Placeholder 2">
            <a:extLst>
              <a:ext uri="{FF2B5EF4-FFF2-40B4-BE49-F238E27FC236}">
                <a16:creationId xmlns:a16="http://schemas.microsoft.com/office/drawing/2014/main" id="{E881D09B-BEB8-1549-F0DA-DC158921230A}"/>
              </a:ext>
            </a:extLst>
          </p:cNvPr>
          <p:cNvSpPr>
            <a:spLocks noGrp="1"/>
          </p:cNvSpPr>
          <p:nvPr>
            <p:ph idx="1"/>
          </p:nvPr>
        </p:nvSpPr>
        <p:spPr>
          <a:xfrm>
            <a:off x="54269" y="1038614"/>
            <a:ext cx="8214520" cy="5326358"/>
          </a:xfrm>
        </p:spPr>
        <p:txBody>
          <a:bodyPr>
            <a:normAutofit fontScale="92500" lnSpcReduction="10000"/>
          </a:bodyPr>
          <a:lstStyle/>
          <a:p>
            <a:pPr algn="l"/>
            <a:r>
              <a:rPr lang="en-US" b="0" i="0" dirty="0">
                <a:solidFill>
                  <a:srgbClr val="0D0D0D"/>
                </a:solidFill>
                <a:effectLst/>
                <a:highlight>
                  <a:srgbClr val="FFFFFF"/>
                </a:highlight>
                <a:latin typeface="Söhne"/>
              </a:rPr>
              <a:t>Once the service auditor has agreed to undertake the engagement and completed the initial planning and </a:t>
            </a:r>
            <a:r>
              <a:rPr lang="en-US" b="0" i="0" dirty="0">
                <a:solidFill>
                  <a:srgbClr val="0D0D0D"/>
                </a:solidFill>
                <a:effectLst/>
                <a:highlight>
                  <a:srgbClr val="FFFF00"/>
                </a:highlight>
                <a:latin typeface="Söhne"/>
              </a:rPr>
              <a:t>risk assessment</a:t>
            </a:r>
            <a:r>
              <a:rPr lang="en-US" b="0" i="0" dirty="0">
                <a:solidFill>
                  <a:srgbClr val="0D0D0D"/>
                </a:solidFill>
                <a:effectLst/>
                <a:highlight>
                  <a:srgbClr val="FFFFFF"/>
                </a:highlight>
                <a:latin typeface="Söhne"/>
              </a:rPr>
              <a:t>, the subsequent phase of the engagement requires gaining a detailed understanding of the systems as outlined by the service organization.</a:t>
            </a:r>
          </a:p>
          <a:p>
            <a:pPr algn="l"/>
            <a:r>
              <a:rPr lang="en-US" b="0" i="0" dirty="0">
                <a:solidFill>
                  <a:srgbClr val="0D0D0D"/>
                </a:solidFill>
                <a:effectLst/>
                <a:highlight>
                  <a:srgbClr val="FFFFFF"/>
                </a:highlight>
                <a:latin typeface="Söhne"/>
              </a:rPr>
              <a:t>Key phases of engagement performance following the completion of initial risk assessment procedures are:</a:t>
            </a:r>
          </a:p>
          <a:p>
            <a:pPr lvl="1">
              <a:buFont typeface="+mj-lt"/>
              <a:buAutoNum type="arabicPeriod"/>
            </a:pPr>
            <a:r>
              <a:rPr lang="en-US" b="0" i="0" dirty="0">
                <a:solidFill>
                  <a:srgbClr val="0D0D0D"/>
                </a:solidFill>
                <a:effectLst/>
                <a:highlight>
                  <a:srgbClr val="FFFFFF"/>
                </a:highlight>
                <a:latin typeface="Söhne"/>
              </a:rPr>
              <a:t>Address the identified risks (risk assessment step)</a:t>
            </a:r>
          </a:p>
          <a:p>
            <a:pPr lvl="1">
              <a:buFont typeface="+mj-lt"/>
              <a:buAutoNum type="arabicPeriod"/>
            </a:pPr>
            <a:r>
              <a:rPr lang="en-US" b="0" i="0" dirty="0">
                <a:solidFill>
                  <a:srgbClr val="0D0D0D"/>
                </a:solidFill>
                <a:effectLst/>
                <a:highlight>
                  <a:srgbClr val="FFFFFF"/>
                </a:highlight>
                <a:latin typeface="Söhne"/>
              </a:rPr>
              <a:t>Assess whether the management’s depiction of the service organization’s system aligns with the description criteria.</a:t>
            </a:r>
          </a:p>
          <a:p>
            <a:pPr lvl="1">
              <a:buFont typeface="+mj-lt"/>
              <a:buAutoNum type="arabicPeriod"/>
            </a:pPr>
            <a:r>
              <a:rPr lang="en-US" b="0" i="0" dirty="0">
                <a:solidFill>
                  <a:srgbClr val="0D0D0D"/>
                </a:solidFill>
                <a:effectLst/>
                <a:highlight>
                  <a:srgbClr val="FFFFFF"/>
                </a:highlight>
                <a:latin typeface="Söhne"/>
              </a:rPr>
              <a:t>Gather and assess evidence regarding the adequacy of the control design.</a:t>
            </a:r>
          </a:p>
          <a:p>
            <a:pPr lvl="1">
              <a:buFont typeface="+mj-lt"/>
              <a:buAutoNum type="arabicPeriod"/>
            </a:pPr>
            <a:r>
              <a:rPr lang="en-US" b="0" i="0" dirty="0">
                <a:solidFill>
                  <a:srgbClr val="0D0D0D"/>
                </a:solidFill>
                <a:effectLst/>
                <a:highlight>
                  <a:srgbClr val="FFFF00"/>
                </a:highlight>
                <a:latin typeface="Söhne"/>
              </a:rPr>
              <a:t>Gather and assess evidence concerning the effectiveness of the controls in operation (applicable only in Type 2 engagements).</a:t>
            </a:r>
          </a:p>
          <a:p>
            <a:pPr lvl="1">
              <a:buFont typeface="+mj-lt"/>
              <a:buAutoNum type="arabicPeriod"/>
            </a:pPr>
            <a:r>
              <a:rPr lang="en-US" b="0" i="0" dirty="0">
                <a:solidFill>
                  <a:srgbClr val="0D0D0D"/>
                </a:solidFill>
                <a:effectLst/>
                <a:highlight>
                  <a:srgbClr val="FFFFFF"/>
                </a:highlight>
                <a:latin typeface="Söhne"/>
              </a:rPr>
              <a:t>Review the outcomes of these procedures.</a:t>
            </a:r>
          </a:p>
          <a:p>
            <a:pPr lvl="1">
              <a:buFont typeface="+mj-lt"/>
              <a:buAutoNum type="arabicPeriod"/>
            </a:pPr>
            <a:r>
              <a:rPr lang="en-US" b="0" i="0" dirty="0">
                <a:solidFill>
                  <a:srgbClr val="0D0D0D"/>
                </a:solidFill>
                <a:effectLst/>
                <a:highlight>
                  <a:srgbClr val="FFFFFF"/>
                </a:highlight>
                <a:latin typeface="Söhne"/>
              </a:rPr>
              <a:t>Develop the professional opinion (final product)</a:t>
            </a:r>
          </a:p>
          <a:p>
            <a:endParaRPr lang="en-US" dirty="0"/>
          </a:p>
        </p:txBody>
      </p:sp>
      <p:pic>
        <p:nvPicPr>
          <p:cNvPr id="5" name="Picture 4">
            <a:extLst>
              <a:ext uri="{FF2B5EF4-FFF2-40B4-BE49-F238E27FC236}">
                <a16:creationId xmlns:a16="http://schemas.microsoft.com/office/drawing/2014/main" id="{DB69C0FD-5E7B-6FF9-E8B7-70EC1506AC15}"/>
              </a:ext>
            </a:extLst>
          </p:cNvPr>
          <p:cNvPicPr>
            <a:picLocks noChangeAspect="1"/>
          </p:cNvPicPr>
          <p:nvPr/>
        </p:nvPicPr>
        <p:blipFill>
          <a:blip r:embed="rId2"/>
          <a:stretch>
            <a:fillRect/>
          </a:stretch>
        </p:blipFill>
        <p:spPr>
          <a:xfrm>
            <a:off x="8713281" y="840409"/>
            <a:ext cx="3229864" cy="4815431"/>
          </a:xfrm>
          <a:prstGeom prst="rect">
            <a:avLst/>
          </a:prstGeom>
        </p:spPr>
      </p:pic>
      <p:sp>
        <p:nvSpPr>
          <p:cNvPr id="6" name="TextBox 23">
            <a:extLst>
              <a:ext uri="{FF2B5EF4-FFF2-40B4-BE49-F238E27FC236}">
                <a16:creationId xmlns:a16="http://schemas.microsoft.com/office/drawing/2014/main" id="{9106E49E-980D-48F1-C7E0-1201FEC2C4F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62AB5F0E-FD0B-6CA0-975D-AE71F40886E3}"/>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56873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9289F-977B-31C2-25B5-07B74D7EED2B}"/>
              </a:ext>
            </a:extLst>
          </p:cNvPr>
          <p:cNvSpPr>
            <a:spLocks noGrp="1"/>
          </p:cNvSpPr>
          <p:nvPr>
            <p:ph type="title"/>
          </p:nvPr>
        </p:nvSpPr>
        <p:spPr>
          <a:xfrm>
            <a:off x="1008321" y="-166503"/>
            <a:ext cx="10515600" cy="1325563"/>
          </a:xfrm>
        </p:spPr>
        <p:txBody>
          <a:bodyPr/>
          <a:lstStyle/>
          <a:p>
            <a:pPr algn="ctr"/>
            <a:r>
              <a:rPr lang="en-US" dirty="0"/>
              <a:t>Type 2 Engagement</a:t>
            </a:r>
          </a:p>
        </p:txBody>
      </p:sp>
      <p:sp>
        <p:nvSpPr>
          <p:cNvPr id="3" name="Content Placeholder 2">
            <a:extLst>
              <a:ext uri="{FF2B5EF4-FFF2-40B4-BE49-F238E27FC236}">
                <a16:creationId xmlns:a16="http://schemas.microsoft.com/office/drawing/2014/main" id="{394E91A3-EB9B-5C93-22FB-8D07D17CD195}"/>
              </a:ext>
            </a:extLst>
          </p:cNvPr>
          <p:cNvSpPr>
            <a:spLocks noGrp="1"/>
          </p:cNvSpPr>
          <p:nvPr>
            <p:ph idx="1"/>
          </p:nvPr>
        </p:nvSpPr>
        <p:spPr>
          <a:xfrm>
            <a:off x="271167" y="1159060"/>
            <a:ext cx="8090863" cy="5043007"/>
          </a:xfrm>
        </p:spPr>
        <p:txBody>
          <a:bodyPr>
            <a:normAutofit/>
          </a:bodyPr>
          <a:lstStyle/>
          <a:p>
            <a:r>
              <a:rPr lang="en-US" b="0" i="0" dirty="0">
                <a:solidFill>
                  <a:srgbClr val="0D0D0D"/>
                </a:solidFill>
                <a:effectLst/>
                <a:highlight>
                  <a:srgbClr val="FFFFFF"/>
                </a:highlight>
                <a:latin typeface="Söhne"/>
              </a:rPr>
              <a:t>In a Type 2 engagement, the service auditor evaluates the operating effectiveness of the controls detailed in the description, in accordance with the relevant trust services criteria. </a:t>
            </a:r>
          </a:p>
          <a:p>
            <a:r>
              <a:rPr lang="en-US" b="0" i="0" dirty="0">
                <a:solidFill>
                  <a:srgbClr val="0D0D0D"/>
                </a:solidFill>
                <a:effectLst/>
                <a:highlight>
                  <a:srgbClr val="FFFFFF"/>
                </a:highlight>
                <a:latin typeface="Söhne"/>
              </a:rPr>
              <a:t>To gather evidence about how effectively these controls function, the auditor </a:t>
            </a:r>
            <a:r>
              <a:rPr lang="en-US" b="0" i="0" dirty="0">
                <a:solidFill>
                  <a:srgbClr val="0D0D0D"/>
                </a:solidFill>
                <a:effectLst/>
                <a:highlight>
                  <a:srgbClr val="FFFF00"/>
                </a:highlight>
                <a:latin typeface="Söhne"/>
              </a:rPr>
              <a:t>conducts control tests</a:t>
            </a:r>
            <a:r>
              <a:rPr lang="en-US" b="0" i="0" dirty="0">
                <a:solidFill>
                  <a:srgbClr val="0D0D0D"/>
                </a:solidFill>
                <a:effectLst/>
                <a:highlight>
                  <a:srgbClr val="FFFFFF"/>
                </a:highlight>
                <a:latin typeface="Söhne"/>
              </a:rPr>
              <a:t>.</a:t>
            </a:r>
          </a:p>
          <a:p>
            <a:r>
              <a:rPr lang="en-US" dirty="0"/>
              <a:t>The evidence gathered from control testing provides insights into;</a:t>
            </a:r>
          </a:p>
          <a:p>
            <a:pPr lvl="1"/>
            <a:r>
              <a:rPr lang="en-US" dirty="0"/>
              <a:t>how the controls were implemented, </a:t>
            </a:r>
          </a:p>
          <a:p>
            <a:pPr lvl="1"/>
            <a:r>
              <a:rPr lang="en-US" dirty="0"/>
              <a:t>the consistency of their application, and </a:t>
            </a:r>
          </a:p>
          <a:p>
            <a:pPr lvl="1"/>
            <a:r>
              <a:rPr lang="en-US" dirty="0"/>
              <a:t>who applied them or how they were executed.</a:t>
            </a:r>
            <a:endParaRPr lang="en-US" dirty="0">
              <a:solidFill>
                <a:srgbClr val="0D0D0D"/>
              </a:solidFill>
              <a:highlight>
                <a:srgbClr val="FFFFFF"/>
              </a:highlight>
              <a:latin typeface="Söhne"/>
            </a:endParaRPr>
          </a:p>
          <a:p>
            <a:endParaRPr lang="en-US" dirty="0"/>
          </a:p>
        </p:txBody>
      </p:sp>
      <p:pic>
        <p:nvPicPr>
          <p:cNvPr id="5" name="Picture 4">
            <a:extLst>
              <a:ext uri="{FF2B5EF4-FFF2-40B4-BE49-F238E27FC236}">
                <a16:creationId xmlns:a16="http://schemas.microsoft.com/office/drawing/2014/main" id="{96BF8ADF-9D52-18B3-A367-9A9D216BA5AC}"/>
              </a:ext>
            </a:extLst>
          </p:cNvPr>
          <p:cNvPicPr>
            <a:picLocks noChangeAspect="1"/>
          </p:cNvPicPr>
          <p:nvPr/>
        </p:nvPicPr>
        <p:blipFill>
          <a:blip r:embed="rId2"/>
          <a:stretch>
            <a:fillRect/>
          </a:stretch>
        </p:blipFill>
        <p:spPr>
          <a:xfrm>
            <a:off x="8310230" y="1257736"/>
            <a:ext cx="3610603" cy="4178563"/>
          </a:xfrm>
          <a:prstGeom prst="rect">
            <a:avLst/>
          </a:prstGeom>
        </p:spPr>
      </p:pic>
      <p:sp>
        <p:nvSpPr>
          <p:cNvPr id="6" name="TextBox 23">
            <a:extLst>
              <a:ext uri="{FF2B5EF4-FFF2-40B4-BE49-F238E27FC236}">
                <a16:creationId xmlns:a16="http://schemas.microsoft.com/office/drawing/2014/main" id="{D06586EC-CC2B-DE97-E1CB-AD77B2118AD7}"/>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68F5578B-B3DF-C53E-0710-D7878C955CD2}"/>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69335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7932-5728-C7A6-E42D-47637814DBFC}"/>
              </a:ext>
            </a:extLst>
          </p:cNvPr>
          <p:cNvSpPr>
            <a:spLocks noGrp="1"/>
          </p:cNvSpPr>
          <p:nvPr>
            <p:ph type="title"/>
          </p:nvPr>
        </p:nvSpPr>
        <p:spPr>
          <a:xfrm>
            <a:off x="1130595" y="184372"/>
            <a:ext cx="10515600" cy="1325563"/>
          </a:xfrm>
        </p:spPr>
        <p:txBody>
          <a:bodyPr/>
          <a:lstStyle/>
          <a:p>
            <a:r>
              <a:rPr lang="en-US" dirty="0"/>
              <a:t>SOC 2 Engagement:  Subservice Organization</a:t>
            </a:r>
          </a:p>
        </p:txBody>
      </p:sp>
      <p:sp>
        <p:nvSpPr>
          <p:cNvPr id="3" name="Content Placeholder 2">
            <a:extLst>
              <a:ext uri="{FF2B5EF4-FFF2-40B4-BE49-F238E27FC236}">
                <a16:creationId xmlns:a16="http://schemas.microsoft.com/office/drawing/2014/main" id="{D21235D1-366D-0A20-86BA-8BBE634CD598}"/>
              </a:ext>
            </a:extLst>
          </p:cNvPr>
          <p:cNvSpPr>
            <a:spLocks noGrp="1"/>
          </p:cNvSpPr>
          <p:nvPr>
            <p:ph idx="1"/>
          </p:nvPr>
        </p:nvSpPr>
        <p:spPr>
          <a:xfrm>
            <a:off x="838199" y="1825625"/>
            <a:ext cx="6627125" cy="4351338"/>
          </a:xfrm>
        </p:spPr>
        <p:txBody>
          <a:bodyPr/>
          <a:lstStyle/>
          <a:p>
            <a:r>
              <a:rPr lang="en-US" dirty="0"/>
              <a:t>When a service organization adopts the inclusive method to include the services and controls of a subservice organization in its presentation, the service auditor extends control testing to also cover the controls implemented at the subservice organization.</a:t>
            </a:r>
          </a:p>
        </p:txBody>
      </p:sp>
      <p:pic>
        <p:nvPicPr>
          <p:cNvPr id="5" name="Picture 4">
            <a:extLst>
              <a:ext uri="{FF2B5EF4-FFF2-40B4-BE49-F238E27FC236}">
                <a16:creationId xmlns:a16="http://schemas.microsoft.com/office/drawing/2014/main" id="{9E895D4E-0F6D-4500-48A0-F5EF568B2F64}"/>
              </a:ext>
            </a:extLst>
          </p:cNvPr>
          <p:cNvPicPr>
            <a:picLocks noChangeAspect="1"/>
          </p:cNvPicPr>
          <p:nvPr/>
        </p:nvPicPr>
        <p:blipFill>
          <a:blip r:embed="rId2"/>
          <a:stretch>
            <a:fillRect/>
          </a:stretch>
        </p:blipFill>
        <p:spPr>
          <a:xfrm>
            <a:off x="7728678" y="1398139"/>
            <a:ext cx="3917517" cy="4061722"/>
          </a:xfrm>
          <a:prstGeom prst="rect">
            <a:avLst/>
          </a:prstGeom>
        </p:spPr>
      </p:pic>
      <p:sp>
        <p:nvSpPr>
          <p:cNvPr id="6" name="TextBox 23">
            <a:extLst>
              <a:ext uri="{FF2B5EF4-FFF2-40B4-BE49-F238E27FC236}">
                <a16:creationId xmlns:a16="http://schemas.microsoft.com/office/drawing/2014/main" id="{D5C7A3AB-04F1-0EDF-3DA9-95E5A3886D3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98C71546-8539-E85F-FDA7-666B7FE367EE}"/>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16318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188E2-A7D1-C207-4DD5-15C5A3239671}"/>
              </a:ext>
            </a:extLst>
          </p:cNvPr>
          <p:cNvSpPr>
            <a:spLocks noGrp="1"/>
          </p:cNvSpPr>
          <p:nvPr>
            <p:ph type="title"/>
          </p:nvPr>
        </p:nvSpPr>
        <p:spPr>
          <a:xfrm>
            <a:off x="1281594" y="-238901"/>
            <a:ext cx="10515600" cy="1325563"/>
          </a:xfrm>
        </p:spPr>
        <p:txBody>
          <a:bodyPr/>
          <a:lstStyle/>
          <a:p>
            <a:pPr algn="ctr"/>
            <a:r>
              <a:rPr lang="en-US" dirty="0"/>
              <a:t>Nature, Extend and Timing</a:t>
            </a:r>
          </a:p>
        </p:txBody>
      </p:sp>
      <p:sp>
        <p:nvSpPr>
          <p:cNvPr id="3" name="Content Placeholder 2">
            <a:extLst>
              <a:ext uri="{FF2B5EF4-FFF2-40B4-BE49-F238E27FC236}">
                <a16:creationId xmlns:a16="http://schemas.microsoft.com/office/drawing/2014/main" id="{E861E20F-063B-BD76-1132-EA80E028C0E9}"/>
              </a:ext>
            </a:extLst>
          </p:cNvPr>
          <p:cNvSpPr>
            <a:spLocks noGrp="1"/>
          </p:cNvSpPr>
          <p:nvPr>
            <p:ph idx="1"/>
          </p:nvPr>
        </p:nvSpPr>
        <p:spPr>
          <a:xfrm>
            <a:off x="-1" y="929713"/>
            <a:ext cx="8941385" cy="5473625"/>
          </a:xfrm>
        </p:spPr>
        <p:txBody>
          <a:bodyPr>
            <a:normAutofit/>
          </a:bodyPr>
          <a:lstStyle/>
          <a:p>
            <a:pPr algn="l"/>
            <a:r>
              <a:rPr lang="en-US" b="0" i="0" dirty="0">
                <a:solidFill>
                  <a:srgbClr val="0D0D0D"/>
                </a:solidFill>
                <a:effectLst/>
                <a:highlight>
                  <a:srgbClr val="FFFFFF"/>
                </a:highlight>
                <a:latin typeface="Söhne"/>
              </a:rPr>
              <a:t>The service auditor is tasked with deciding the nature, extent, and timing of procedures required to gather adequate and relevant evidence concerning the operational effectiveness of controls over the duration of the engagement.</a:t>
            </a:r>
          </a:p>
          <a:p>
            <a:pPr algn="l">
              <a:buFont typeface="Arial" panose="020B0604020202020204" pitchFamily="34" charset="0"/>
              <a:buChar char="•"/>
            </a:pPr>
            <a:r>
              <a:rPr lang="en-US" b="1" i="0" dirty="0">
                <a:solidFill>
                  <a:srgbClr val="0D0D0D"/>
                </a:solidFill>
                <a:effectLst/>
                <a:highlight>
                  <a:srgbClr val="FFFFFF"/>
                </a:highlight>
                <a:latin typeface="Söhne"/>
              </a:rPr>
              <a:t>Nature</a:t>
            </a:r>
            <a:r>
              <a:rPr lang="en-US" b="0" i="0" dirty="0">
                <a:solidFill>
                  <a:srgbClr val="0D0D0D"/>
                </a:solidFill>
                <a:effectLst/>
                <a:highlight>
                  <a:srgbClr val="FFFFFF"/>
                </a:highlight>
                <a:latin typeface="Söhne"/>
              </a:rPr>
              <a:t>: Refers to the methods used for testing the controls (how)</a:t>
            </a:r>
          </a:p>
          <a:p>
            <a:pPr algn="l">
              <a:buFont typeface="Arial" panose="020B0604020202020204" pitchFamily="34" charset="0"/>
              <a:buChar char="•"/>
            </a:pPr>
            <a:r>
              <a:rPr lang="en-US" b="1" i="0" dirty="0">
                <a:solidFill>
                  <a:srgbClr val="0D0D0D"/>
                </a:solidFill>
                <a:effectLst/>
                <a:highlight>
                  <a:srgbClr val="FFFFFF"/>
                </a:highlight>
                <a:latin typeface="Söhne"/>
              </a:rPr>
              <a:t>Extent</a:t>
            </a:r>
            <a:r>
              <a:rPr lang="en-US" b="0" i="0" dirty="0">
                <a:solidFill>
                  <a:srgbClr val="0D0D0D"/>
                </a:solidFill>
                <a:effectLst/>
                <a:highlight>
                  <a:srgbClr val="FFFFFF"/>
                </a:highlight>
                <a:latin typeface="Söhne"/>
              </a:rPr>
              <a:t>: Involves the volume of procedures carried out and the scope of samples taken (how much).</a:t>
            </a:r>
          </a:p>
          <a:p>
            <a:pPr algn="l">
              <a:buFont typeface="Arial" panose="020B0604020202020204" pitchFamily="34" charset="0"/>
              <a:buChar char="•"/>
            </a:pPr>
            <a:r>
              <a:rPr lang="en-US" b="1" i="0" dirty="0">
                <a:solidFill>
                  <a:srgbClr val="0D0D0D"/>
                </a:solidFill>
                <a:effectLst/>
                <a:highlight>
                  <a:srgbClr val="FFFFFF"/>
                </a:highlight>
                <a:latin typeface="Söhne"/>
              </a:rPr>
              <a:t>Timing</a:t>
            </a:r>
            <a:r>
              <a:rPr lang="en-US" b="0" i="0" dirty="0">
                <a:solidFill>
                  <a:srgbClr val="0D0D0D"/>
                </a:solidFill>
                <a:effectLst/>
                <a:highlight>
                  <a:srgbClr val="FFFFFF"/>
                </a:highlight>
                <a:latin typeface="Söhne"/>
              </a:rPr>
              <a:t>: Concerns the specific periods during which the controls are tested and how frequently these tests occur (when).</a:t>
            </a:r>
          </a:p>
        </p:txBody>
      </p:sp>
      <p:pic>
        <p:nvPicPr>
          <p:cNvPr id="5" name="Picture 4">
            <a:extLst>
              <a:ext uri="{FF2B5EF4-FFF2-40B4-BE49-F238E27FC236}">
                <a16:creationId xmlns:a16="http://schemas.microsoft.com/office/drawing/2014/main" id="{6E35DD7A-31F4-25D9-AF63-A4FB9CAAAAF6}"/>
              </a:ext>
            </a:extLst>
          </p:cNvPr>
          <p:cNvPicPr>
            <a:picLocks noChangeAspect="1"/>
          </p:cNvPicPr>
          <p:nvPr/>
        </p:nvPicPr>
        <p:blipFill>
          <a:blip r:embed="rId2"/>
          <a:stretch>
            <a:fillRect/>
          </a:stretch>
        </p:blipFill>
        <p:spPr>
          <a:xfrm>
            <a:off x="9179241" y="1423416"/>
            <a:ext cx="3012759" cy="3592136"/>
          </a:xfrm>
          <a:prstGeom prst="rect">
            <a:avLst/>
          </a:prstGeom>
        </p:spPr>
      </p:pic>
      <p:sp>
        <p:nvSpPr>
          <p:cNvPr id="6" name="TextBox 23">
            <a:extLst>
              <a:ext uri="{FF2B5EF4-FFF2-40B4-BE49-F238E27FC236}">
                <a16:creationId xmlns:a16="http://schemas.microsoft.com/office/drawing/2014/main" id="{441F989E-268A-657C-ACBA-98FC42289AE7}"/>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2481749E-D2B4-0EAD-7E9A-53219554AE4D}"/>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20615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B4639-E849-2A1E-83D6-6F7B0B7DC85D}"/>
              </a:ext>
            </a:extLst>
          </p:cNvPr>
          <p:cNvSpPr>
            <a:spLocks noGrp="1"/>
          </p:cNvSpPr>
          <p:nvPr>
            <p:ph type="title"/>
          </p:nvPr>
        </p:nvSpPr>
        <p:spPr>
          <a:xfrm>
            <a:off x="795670" y="-155870"/>
            <a:ext cx="10515600" cy="1325563"/>
          </a:xfrm>
        </p:spPr>
        <p:txBody>
          <a:bodyPr/>
          <a:lstStyle/>
          <a:p>
            <a:pPr algn="ctr"/>
            <a:r>
              <a:rPr lang="en-US" dirty="0"/>
              <a:t>Nature of Testing (how)</a:t>
            </a:r>
          </a:p>
        </p:txBody>
      </p:sp>
      <p:sp>
        <p:nvSpPr>
          <p:cNvPr id="3" name="Content Placeholder 2">
            <a:extLst>
              <a:ext uri="{FF2B5EF4-FFF2-40B4-BE49-F238E27FC236}">
                <a16:creationId xmlns:a16="http://schemas.microsoft.com/office/drawing/2014/main" id="{AA19CDFA-6ED4-85BE-9EFA-076A8B0C4782}"/>
              </a:ext>
            </a:extLst>
          </p:cNvPr>
          <p:cNvSpPr>
            <a:spLocks noGrp="1"/>
          </p:cNvSpPr>
          <p:nvPr>
            <p:ph idx="1"/>
          </p:nvPr>
        </p:nvSpPr>
        <p:spPr>
          <a:xfrm>
            <a:off x="0" y="797346"/>
            <a:ext cx="10171913" cy="5707543"/>
          </a:xfrm>
        </p:spPr>
        <p:txBody>
          <a:bodyPr>
            <a:normAutofit/>
          </a:bodyPr>
          <a:lstStyle/>
          <a:p>
            <a:pPr algn="l"/>
            <a:r>
              <a:rPr lang="en-US" b="0" i="0" dirty="0">
                <a:solidFill>
                  <a:srgbClr val="0D0D0D"/>
                </a:solidFill>
                <a:effectLst/>
                <a:highlight>
                  <a:srgbClr val="FFFFFF"/>
                </a:highlight>
                <a:latin typeface="Söhne"/>
              </a:rPr>
              <a:t>In conducting tests of controls, the service auditor typically undertakes the following actions:</a:t>
            </a:r>
          </a:p>
          <a:p>
            <a:pPr algn="l">
              <a:buFont typeface="+mj-lt"/>
              <a:buAutoNum type="arabicPeriod"/>
            </a:pPr>
            <a:r>
              <a:rPr lang="en-US" b="1" i="0" dirty="0">
                <a:solidFill>
                  <a:srgbClr val="0D0D0D"/>
                </a:solidFill>
                <a:effectLst/>
                <a:highlight>
                  <a:srgbClr val="FFFFFF"/>
                </a:highlight>
                <a:latin typeface="Söhne"/>
              </a:rPr>
              <a:t>Procedures</a:t>
            </a:r>
            <a:r>
              <a:rPr lang="en-US" b="0" i="0" dirty="0">
                <a:solidFill>
                  <a:srgbClr val="0D0D0D"/>
                </a:solidFill>
                <a:effectLst/>
                <a:highlight>
                  <a:srgbClr val="FFFFFF"/>
                </a:highlight>
                <a:latin typeface="Söhne"/>
              </a:rPr>
              <a:t>: This includes making inquiries and carrying out additional methods such as inspection, observation, or reperformance to gather evidence regarding:</a:t>
            </a:r>
          </a:p>
          <a:p>
            <a:pPr marL="742950" lvl="1" indent="-285750" algn="l">
              <a:buFont typeface="+mj-lt"/>
              <a:buAutoNum type="arabicPeriod"/>
            </a:pPr>
            <a:r>
              <a:rPr lang="en-US" b="1" i="0" dirty="0">
                <a:solidFill>
                  <a:srgbClr val="0D0D0D"/>
                </a:solidFill>
                <a:effectLst/>
                <a:highlight>
                  <a:srgbClr val="FFFFFF"/>
                </a:highlight>
                <a:latin typeface="Söhne"/>
              </a:rPr>
              <a:t>How the control was applied</a:t>
            </a:r>
            <a:r>
              <a:rPr lang="en-US" b="0" i="0" dirty="0">
                <a:solidFill>
                  <a:srgbClr val="0D0D0D"/>
                </a:solidFill>
                <a:effectLst/>
                <a:highlight>
                  <a:srgbClr val="FFFFFF"/>
                </a:highlight>
                <a:latin typeface="Söhne"/>
              </a:rPr>
              <a:t>: For example, verifying through observation whether data backup processes are carried out as specified in the IT policy.</a:t>
            </a:r>
          </a:p>
          <a:p>
            <a:pPr marL="742950" lvl="1" indent="-285750" algn="l">
              <a:buFont typeface="+mj-lt"/>
              <a:buAutoNum type="arabicPeriod"/>
            </a:pPr>
            <a:r>
              <a:rPr lang="en-US" b="1" i="0" dirty="0">
                <a:solidFill>
                  <a:srgbClr val="0D0D0D"/>
                </a:solidFill>
                <a:effectLst/>
                <a:highlight>
                  <a:srgbClr val="FFFFFF"/>
                </a:highlight>
                <a:latin typeface="Söhne"/>
              </a:rPr>
              <a:t>The consistency with which the control was applied throughout the period</a:t>
            </a:r>
            <a:r>
              <a:rPr lang="en-US" b="0" i="0" dirty="0">
                <a:solidFill>
                  <a:srgbClr val="0D0D0D"/>
                </a:solidFill>
                <a:effectLst/>
                <a:highlight>
                  <a:srgbClr val="FFFFFF"/>
                </a:highlight>
                <a:latin typeface="Söhne"/>
              </a:rPr>
              <a:t>: Checking through inspection of records to see if monthly financial reconciliations were performed throughout the fiscal year.</a:t>
            </a:r>
          </a:p>
          <a:p>
            <a:pPr marL="742950" lvl="1" indent="-285750" algn="l">
              <a:buFont typeface="+mj-lt"/>
              <a:buAutoNum type="arabicPeriod"/>
            </a:pPr>
            <a:r>
              <a:rPr lang="en-US" b="1" i="0" dirty="0">
                <a:solidFill>
                  <a:srgbClr val="0D0D0D"/>
                </a:solidFill>
                <a:effectLst/>
                <a:highlight>
                  <a:srgbClr val="FFFFFF"/>
                </a:highlight>
                <a:latin typeface="Söhne"/>
              </a:rPr>
              <a:t>By whom or by what means the control was applied</a:t>
            </a:r>
            <a:r>
              <a:rPr lang="en-US" b="0" i="0" dirty="0">
                <a:solidFill>
                  <a:srgbClr val="0D0D0D"/>
                </a:solidFill>
                <a:effectLst/>
                <a:highlight>
                  <a:srgbClr val="FFFFFF"/>
                </a:highlight>
                <a:latin typeface="Söhne"/>
              </a:rPr>
              <a:t>: For instance, examining personnel records or system logs to confirm that only authorized staff performed sensitive operations.</a:t>
            </a:r>
          </a:p>
          <a:p>
            <a:endParaRPr lang="en-US" dirty="0"/>
          </a:p>
        </p:txBody>
      </p:sp>
      <p:pic>
        <p:nvPicPr>
          <p:cNvPr id="5" name="Picture 4">
            <a:extLst>
              <a:ext uri="{FF2B5EF4-FFF2-40B4-BE49-F238E27FC236}">
                <a16:creationId xmlns:a16="http://schemas.microsoft.com/office/drawing/2014/main" id="{1BF33F82-3596-E484-6157-93E2C2293374}"/>
              </a:ext>
            </a:extLst>
          </p:cNvPr>
          <p:cNvPicPr>
            <a:picLocks noChangeAspect="1"/>
          </p:cNvPicPr>
          <p:nvPr/>
        </p:nvPicPr>
        <p:blipFill>
          <a:blip r:embed="rId2"/>
          <a:stretch>
            <a:fillRect/>
          </a:stretch>
        </p:blipFill>
        <p:spPr>
          <a:xfrm>
            <a:off x="10109633" y="1873564"/>
            <a:ext cx="1959479" cy="1884115"/>
          </a:xfrm>
          <a:prstGeom prst="rect">
            <a:avLst/>
          </a:prstGeom>
        </p:spPr>
      </p:pic>
      <p:sp>
        <p:nvSpPr>
          <p:cNvPr id="6" name="TextBox 23">
            <a:extLst>
              <a:ext uri="{FF2B5EF4-FFF2-40B4-BE49-F238E27FC236}">
                <a16:creationId xmlns:a16="http://schemas.microsoft.com/office/drawing/2014/main" id="{2AD3B8EC-BF2E-2FE9-5891-0CBE4D4503E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36897AE2-C591-99F5-29B1-6C59A71E80AA}"/>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03918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58DA-8686-68AD-A955-832EFA40FE6E}"/>
              </a:ext>
            </a:extLst>
          </p:cNvPr>
          <p:cNvSpPr>
            <a:spLocks noGrp="1"/>
          </p:cNvSpPr>
          <p:nvPr>
            <p:ph type="title"/>
          </p:nvPr>
        </p:nvSpPr>
        <p:spPr>
          <a:xfrm>
            <a:off x="758455" y="-246246"/>
            <a:ext cx="10515600" cy="1325563"/>
          </a:xfrm>
        </p:spPr>
        <p:txBody>
          <a:bodyPr/>
          <a:lstStyle/>
          <a:p>
            <a:pPr algn="ctr"/>
            <a:r>
              <a:rPr lang="en-US" dirty="0"/>
              <a:t>Nature of testing</a:t>
            </a:r>
          </a:p>
        </p:txBody>
      </p:sp>
      <p:sp>
        <p:nvSpPr>
          <p:cNvPr id="3" name="Content Placeholder 2">
            <a:extLst>
              <a:ext uri="{FF2B5EF4-FFF2-40B4-BE49-F238E27FC236}">
                <a16:creationId xmlns:a16="http://schemas.microsoft.com/office/drawing/2014/main" id="{FA8D36C7-5906-9EA1-6CB4-2C20F4B79BE1}"/>
              </a:ext>
            </a:extLst>
          </p:cNvPr>
          <p:cNvSpPr>
            <a:spLocks noGrp="1"/>
          </p:cNvSpPr>
          <p:nvPr>
            <p:ph idx="1"/>
          </p:nvPr>
        </p:nvSpPr>
        <p:spPr>
          <a:xfrm>
            <a:off x="163031" y="874805"/>
            <a:ext cx="9624202" cy="5108390"/>
          </a:xfrm>
        </p:spPr>
        <p:txBody>
          <a:bodyPr>
            <a:normAutofit/>
          </a:bodyPr>
          <a:lstStyle/>
          <a:p>
            <a:pPr algn="l">
              <a:buFont typeface="+mj-lt"/>
              <a:buAutoNum type="arabicPeriod"/>
            </a:pPr>
            <a:r>
              <a:rPr lang="en-US" b="1" i="0" dirty="0">
                <a:solidFill>
                  <a:srgbClr val="0D0D0D"/>
                </a:solidFill>
                <a:effectLst/>
                <a:highlight>
                  <a:srgbClr val="FFFFFF"/>
                </a:highlight>
                <a:latin typeface="Söhne"/>
              </a:rPr>
              <a:t>Assess Dependency of Controls</a:t>
            </a:r>
            <a:r>
              <a:rPr lang="en-US" b="0" i="0" dirty="0">
                <a:solidFill>
                  <a:srgbClr val="0D0D0D"/>
                </a:solidFill>
                <a:effectLst/>
                <a:highlight>
                  <a:srgbClr val="FFFFFF"/>
                </a:highlight>
                <a:latin typeface="Söhne"/>
              </a:rPr>
              <a:t>: The auditor must determine if the controls being tested rely on the effectiveness of other controls and, if so, whether it is necessary to also verify the operational effectiveness of these dependent controls. </a:t>
            </a:r>
          </a:p>
          <a:p>
            <a:pPr lvl="1">
              <a:buFont typeface="Wingdings" panose="05000000000000000000" pitchFamily="2" charset="2"/>
              <a:buChar char="ü"/>
            </a:pPr>
            <a:r>
              <a:rPr lang="en-US" b="0" i="0" dirty="0">
                <a:solidFill>
                  <a:srgbClr val="0D0D0D"/>
                </a:solidFill>
                <a:effectLst/>
                <a:highlight>
                  <a:srgbClr val="FFFFFF"/>
                </a:highlight>
                <a:latin typeface="Söhne"/>
              </a:rPr>
              <a:t>For example, if a control relies on accurate user access levels, the auditor might need to validate that access management controls are effective.</a:t>
            </a:r>
          </a:p>
          <a:p>
            <a:pPr algn="l">
              <a:buFont typeface="+mj-lt"/>
              <a:buAutoNum type="arabicPeriod"/>
            </a:pPr>
            <a:r>
              <a:rPr lang="en-US" b="1" i="0" dirty="0">
                <a:solidFill>
                  <a:srgbClr val="0D0D0D"/>
                </a:solidFill>
                <a:effectLst/>
                <a:highlight>
                  <a:srgbClr val="FFFFFF"/>
                </a:highlight>
                <a:latin typeface="Söhne"/>
              </a:rPr>
              <a:t>Select Effective Testing Methods</a:t>
            </a:r>
            <a:r>
              <a:rPr lang="en-US" b="0" i="0" dirty="0">
                <a:solidFill>
                  <a:srgbClr val="0D0D0D"/>
                </a:solidFill>
                <a:effectLst/>
                <a:highlight>
                  <a:srgbClr val="FFFFFF"/>
                </a:highlight>
                <a:latin typeface="Söhne"/>
              </a:rPr>
              <a:t>: The auditor evaluates and decides on the most effective method for selecting items to be tested to ensure the procedure meets its objectives. </a:t>
            </a:r>
          </a:p>
          <a:p>
            <a:pPr lvl="1">
              <a:buFont typeface="Wingdings" panose="05000000000000000000" pitchFamily="2" charset="2"/>
              <a:buChar char="ü"/>
            </a:pPr>
            <a:r>
              <a:rPr lang="en-US" b="0" i="0" dirty="0">
                <a:solidFill>
                  <a:srgbClr val="0D0D0D"/>
                </a:solidFill>
                <a:effectLst/>
                <a:highlight>
                  <a:srgbClr val="FFFFFF"/>
                </a:highlight>
                <a:latin typeface="Söhne"/>
              </a:rPr>
              <a:t>This might involve choosing a random sample of transactions to test the effectiveness of automated error checks in a billing system.</a:t>
            </a:r>
          </a:p>
          <a:p>
            <a:endParaRPr lang="en-US" dirty="0"/>
          </a:p>
        </p:txBody>
      </p:sp>
      <p:pic>
        <p:nvPicPr>
          <p:cNvPr id="4" name="Picture 3">
            <a:extLst>
              <a:ext uri="{FF2B5EF4-FFF2-40B4-BE49-F238E27FC236}">
                <a16:creationId xmlns:a16="http://schemas.microsoft.com/office/drawing/2014/main" id="{D87B5893-CCB6-F144-BB22-61320C9BF2F7}"/>
              </a:ext>
            </a:extLst>
          </p:cNvPr>
          <p:cNvPicPr>
            <a:picLocks noChangeAspect="1"/>
          </p:cNvPicPr>
          <p:nvPr/>
        </p:nvPicPr>
        <p:blipFill>
          <a:blip r:embed="rId2"/>
          <a:stretch>
            <a:fillRect/>
          </a:stretch>
        </p:blipFill>
        <p:spPr>
          <a:xfrm>
            <a:off x="9686334" y="1587911"/>
            <a:ext cx="2401697" cy="2309325"/>
          </a:xfrm>
          <a:prstGeom prst="rect">
            <a:avLst/>
          </a:prstGeom>
        </p:spPr>
      </p:pic>
      <p:sp>
        <p:nvSpPr>
          <p:cNvPr id="5" name="TextBox 23">
            <a:extLst>
              <a:ext uri="{FF2B5EF4-FFF2-40B4-BE49-F238E27FC236}">
                <a16:creationId xmlns:a16="http://schemas.microsoft.com/office/drawing/2014/main" id="{214D1830-CD32-8169-48C0-36DD3173992A}"/>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52FBF5C4-9E5F-37C8-506B-3BE5D2C7CA10}"/>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32261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0D22-91A4-F6CB-B5C8-F8ADB858C390}"/>
              </a:ext>
            </a:extLst>
          </p:cNvPr>
          <p:cNvSpPr>
            <a:spLocks noGrp="1"/>
          </p:cNvSpPr>
          <p:nvPr>
            <p:ph type="title"/>
          </p:nvPr>
        </p:nvSpPr>
        <p:spPr>
          <a:xfrm>
            <a:off x="838200" y="-76310"/>
            <a:ext cx="10515600" cy="1325563"/>
          </a:xfrm>
        </p:spPr>
        <p:txBody>
          <a:bodyPr/>
          <a:lstStyle/>
          <a:p>
            <a:pPr algn="ctr"/>
            <a:r>
              <a:rPr lang="en-US" dirty="0"/>
              <a:t>Extend Test of Controls (How much)</a:t>
            </a:r>
          </a:p>
        </p:txBody>
      </p:sp>
      <p:sp>
        <p:nvSpPr>
          <p:cNvPr id="3" name="Content Placeholder 2">
            <a:extLst>
              <a:ext uri="{FF2B5EF4-FFF2-40B4-BE49-F238E27FC236}">
                <a16:creationId xmlns:a16="http://schemas.microsoft.com/office/drawing/2014/main" id="{B556232D-6EA5-6F43-DD48-9D53E623C95D}"/>
              </a:ext>
            </a:extLst>
          </p:cNvPr>
          <p:cNvSpPr>
            <a:spLocks noGrp="1"/>
          </p:cNvSpPr>
          <p:nvPr>
            <p:ph idx="1"/>
          </p:nvPr>
        </p:nvSpPr>
        <p:spPr>
          <a:xfrm>
            <a:off x="131905" y="1049961"/>
            <a:ext cx="8486656" cy="5205795"/>
          </a:xfrm>
        </p:spPr>
        <p:txBody>
          <a:bodyPr>
            <a:normAutofit/>
          </a:bodyPr>
          <a:lstStyle/>
          <a:p>
            <a:pPr algn="l"/>
            <a:r>
              <a:rPr lang="en-US" b="0" i="0" dirty="0">
                <a:solidFill>
                  <a:srgbClr val="0D0D0D"/>
                </a:solidFill>
                <a:effectLst/>
                <a:highlight>
                  <a:srgbClr val="FFFFFF"/>
                </a:highlight>
                <a:latin typeface="Söhne"/>
              </a:rPr>
              <a:t>The extent of the service auditor's testing involves determining the size of the sample or the number of times a control activity is observed. </a:t>
            </a:r>
          </a:p>
          <a:p>
            <a:pPr lvl="1"/>
            <a:r>
              <a:rPr lang="en-US" b="0" i="0" dirty="0">
                <a:solidFill>
                  <a:srgbClr val="0D0D0D"/>
                </a:solidFill>
                <a:effectLst/>
                <a:highlight>
                  <a:srgbClr val="FFFFFF"/>
                </a:highlight>
                <a:latin typeface="Söhne"/>
              </a:rPr>
              <a:t>This decision is guided by the auditor's professional judgment, which considers several factors:</a:t>
            </a:r>
          </a:p>
          <a:p>
            <a:pPr algn="l">
              <a:buFont typeface="+mj-lt"/>
              <a:buAutoNum type="arabicPeriod"/>
            </a:pPr>
            <a:r>
              <a:rPr lang="en-US" b="1" i="0" dirty="0">
                <a:solidFill>
                  <a:srgbClr val="0D0D0D"/>
                </a:solidFill>
                <a:effectLst/>
                <a:highlight>
                  <a:srgbClr val="FFFFFF"/>
                </a:highlight>
                <a:latin typeface="Söhne"/>
              </a:rPr>
              <a:t>Tolerable Rate of Deviation</a:t>
            </a:r>
            <a:r>
              <a:rPr lang="en-US" b="0" i="0" dirty="0">
                <a:solidFill>
                  <a:srgbClr val="0D0D0D"/>
                </a:solidFill>
                <a:effectLst/>
                <a:highlight>
                  <a:srgbClr val="FFFFFF"/>
                </a:highlight>
                <a:latin typeface="Söhne"/>
              </a:rPr>
              <a:t>: This refers to the maximum error rate the auditor is willing to accept in the control process before concluding that the control is ineffective.</a:t>
            </a:r>
          </a:p>
          <a:p>
            <a:pPr marL="742950" lvl="1" indent="-285750" algn="l">
              <a:buFont typeface="+mj-lt"/>
              <a:buAutoNum type="arabicPeriod"/>
            </a:pPr>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Downtime of .01 is tolerable.</a:t>
            </a:r>
          </a:p>
          <a:p>
            <a:endParaRPr lang="en-US" dirty="0"/>
          </a:p>
        </p:txBody>
      </p:sp>
      <p:pic>
        <p:nvPicPr>
          <p:cNvPr id="5" name="Picture 4">
            <a:extLst>
              <a:ext uri="{FF2B5EF4-FFF2-40B4-BE49-F238E27FC236}">
                <a16:creationId xmlns:a16="http://schemas.microsoft.com/office/drawing/2014/main" id="{E908E1B2-44F0-1710-82B0-06CABDF46C82}"/>
              </a:ext>
            </a:extLst>
          </p:cNvPr>
          <p:cNvPicPr>
            <a:picLocks noChangeAspect="1"/>
          </p:cNvPicPr>
          <p:nvPr/>
        </p:nvPicPr>
        <p:blipFill>
          <a:blip r:embed="rId2"/>
          <a:stretch>
            <a:fillRect/>
          </a:stretch>
        </p:blipFill>
        <p:spPr>
          <a:xfrm>
            <a:off x="8529264" y="1607896"/>
            <a:ext cx="3530831" cy="3264355"/>
          </a:xfrm>
          <a:prstGeom prst="rect">
            <a:avLst/>
          </a:prstGeom>
        </p:spPr>
      </p:pic>
      <p:sp>
        <p:nvSpPr>
          <p:cNvPr id="6" name="TextBox 23">
            <a:extLst>
              <a:ext uri="{FF2B5EF4-FFF2-40B4-BE49-F238E27FC236}">
                <a16:creationId xmlns:a16="http://schemas.microsoft.com/office/drawing/2014/main" id="{0E5D2338-A25B-A711-BFD7-5957E14274E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EBDE133D-EBFC-9B5C-B2F2-A564D3771C5D}"/>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59835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0D22-91A4-F6CB-B5C8-F8ADB858C390}"/>
              </a:ext>
            </a:extLst>
          </p:cNvPr>
          <p:cNvSpPr>
            <a:spLocks noGrp="1"/>
          </p:cNvSpPr>
          <p:nvPr>
            <p:ph type="title"/>
          </p:nvPr>
        </p:nvSpPr>
        <p:spPr>
          <a:xfrm>
            <a:off x="747823" y="-123972"/>
            <a:ext cx="10515600" cy="1325563"/>
          </a:xfrm>
        </p:spPr>
        <p:txBody>
          <a:bodyPr/>
          <a:lstStyle/>
          <a:p>
            <a:pPr algn="ctr"/>
            <a:r>
              <a:rPr lang="en-US" dirty="0"/>
              <a:t>Extend Test of Controls</a:t>
            </a:r>
          </a:p>
        </p:txBody>
      </p:sp>
      <p:sp>
        <p:nvSpPr>
          <p:cNvPr id="3" name="Content Placeholder 2">
            <a:extLst>
              <a:ext uri="{FF2B5EF4-FFF2-40B4-BE49-F238E27FC236}">
                <a16:creationId xmlns:a16="http://schemas.microsoft.com/office/drawing/2014/main" id="{B556232D-6EA5-6F43-DD48-9D53E623C95D}"/>
              </a:ext>
            </a:extLst>
          </p:cNvPr>
          <p:cNvSpPr>
            <a:spLocks noGrp="1"/>
          </p:cNvSpPr>
          <p:nvPr>
            <p:ph idx="1"/>
          </p:nvPr>
        </p:nvSpPr>
        <p:spPr>
          <a:xfrm>
            <a:off x="274675" y="916541"/>
            <a:ext cx="8538968" cy="5314138"/>
          </a:xfrm>
        </p:spPr>
        <p:txBody>
          <a:bodyPr>
            <a:normAutofit/>
          </a:bodyPr>
          <a:lstStyle/>
          <a:p>
            <a:pPr algn="l">
              <a:buFont typeface="Wingdings" panose="05000000000000000000" pitchFamily="2" charset="2"/>
              <a:buChar char="§"/>
            </a:pPr>
            <a:r>
              <a:rPr lang="en-US" b="1" i="0" dirty="0">
                <a:solidFill>
                  <a:srgbClr val="0D0D0D"/>
                </a:solidFill>
                <a:effectLst/>
                <a:highlight>
                  <a:srgbClr val="FFFFFF"/>
                </a:highlight>
                <a:latin typeface="Söhne"/>
              </a:rPr>
              <a:t>Expected Rate of Deviation</a:t>
            </a:r>
            <a:r>
              <a:rPr lang="en-US" b="0" i="0" dirty="0">
                <a:solidFill>
                  <a:srgbClr val="0D0D0D"/>
                </a:solidFill>
                <a:effectLst/>
                <a:highlight>
                  <a:srgbClr val="FFFFFF"/>
                </a:highlight>
                <a:latin typeface="Söhne"/>
              </a:rPr>
              <a:t>: This is the rate of deviation the auditor expects to find based on prior audits or industry standards.</a:t>
            </a:r>
          </a:p>
          <a:p>
            <a:pPr marL="457200" lvl="1" indent="0" algn="l">
              <a:buNone/>
            </a:pPr>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If historical data indicates a 1% error rate in data entry, the auditor will use this figure to help determine the necessary sample size to detect deviations at or above this rate.</a:t>
            </a:r>
          </a:p>
          <a:p>
            <a:pPr algn="l">
              <a:buFont typeface="Wingdings" panose="05000000000000000000" pitchFamily="2" charset="2"/>
              <a:buChar char="§"/>
            </a:pPr>
            <a:r>
              <a:rPr lang="en-US" b="1" i="0" dirty="0">
                <a:solidFill>
                  <a:srgbClr val="0D0D0D"/>
                </a:solidFill>
                <a:effectLst/>
                <a:highlight>
                  <a:srgbClr val="FFFFFF"/>
                </a:highlight>
                <a:latin typeface="Söhne"/>
              </a:rPr>
              <a:t>Frequency of the Control's Operation</a:t>
            </a:r>
            <a:r>
              <a:rPr lang="en-US" b="0" i="0" dirty="0">
                <a:solidFill>
                  <a:srgbClr val="0D0D0D"/>
                </a:solidFill>
                <a:effectLst/>
                <a:highlight>
                  <a:srgbClr val="FFFFFF"/>
                </a:highlight>
                <a:latin typeface="Söhne"/>
              </a:rPr>
              <a:t>: More frequent operations may require larger or more frequent samples to adequately assess control effectiveness.</a:t>
            </a:r>
          </a:p>
          <a:p>
            <a:pPr marL="457200" lvl="1" indent="0" algn="l">
              <a:buNone/>
            </a:pPr>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If a control such as password changes is required every 90 days, the auditor might check compliance at several points throughout the year to verify ongoing adherence.</a:t>
            </a:r>
          </a:p>
          <a:p>
            <a:endParaRPr lang="en-US" dirty="0"/>
          </a:p>
        </p:txBody>
      </p:sp>
      <p:pic>
        <p:nvPicPr>
          <p:cNvPr id="5" name="Picture 4">
            <a:extLst>
              <a:ext uri="{FF2B5EF4-FFF2-40B4-BE49-F238E27FC236}">
                <a16:creationId xmlns:a16="http://schemas.microsoft.com/office/drawing/2014/main" id="{EA5B2040-22C3-DA8E-A04F-443CD87B6AAD}"/>
              </a:ext>
            </a:extLst>
          </p:cNvPr>
          <p:cNvPicPr>
            <a:picLocks noChangeAspect="1"/>
          </p:cNvPicPr>
          <p:nvPr/>
        </p:nvPicPr>
        <p:blipFill>
          <a:blip r:embed="rId2"/>
          <a:stretch>
            <a:fillRect/>
          </a:stretch>
        </p:blipFill>
        <p:spPr>
          <a:xfrm>
            <a:off x="8813643" y="1843154"/>
            <a:ext cx="3158273" cy="2919914"/>
          </a:xfrm>
          <a:prstGeom prst="rect">
            <a:avLst/>
          </a:prstGeom>
        </p:spPr>
      </p:pic>
      <p:sp>
        <p:nvSpPr>
          <p:cNvPr id="6" name="TextBox 23">
            <a:extLst>
              <a:ext uri="{FF2B5EF4-FFF2-40B4-BE49-F238E27FC236}">
                <a16:creationId xmlns:a16="http://schemas.microsoft.com/office/drawing/2014/main" id="{B69629BF-E3B4-39EA-2BE8-63AAB43D772E}"/>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4228F883-0AEE-B3CA-3EB7-38D0B7FC71F0}"/>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37197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0D22-91A4-F6CB-B5C8-F8ADB858C390}"/>
              </a:ext>
            </a:extLst>
          </p:cNvPr>
          <p:cNvSpPr>
            <a:spLocks noGrp="1"/>
          </p:cNvSpPr>
          <p:nvPr>
            <p:ph type="title"/>
          </p:nvPr>
        </p:nvSpPr>
        <p:spPr>
          <a:xfrm>
            <a:off x="838200" y="-108024"/>
            <a:ext cx="10515600" cy="1325563"/>
          </a:xfrm>
        </p:spPr>
        <p:txBody>
          <a:bodyPr/>
          <a:lstStyle/>
          <a:p>
            <a:pPr algn="ctr"/>
            <a:r>
              <a:rPr lang="en-US" dirty="0"/>
              <a:t>Extend Test of Controls</a:t>
            </a:r>
          </a:p>
        </p:txBody>
      </p:sp>
      <p:sp>
        <p:nvSpPr>
          <p:cNvPr id="3" name="Content Placeholder 2">
            <a:extLst>
              <a:ext uri="{FF2B5EF4-FFF2-40B4-BE49-F238E27FC236}">
                <a16:creationId xmlns:a16="http://schemas.microsoft.com/office/drawing/2014/main" id="{B556232D-6EA5-6F43-DD48-9D53E623C95D}"/>
              </a:ext>
            </a:extLst>
          </p:cNvPr>
          <p:cNvSpPr>
            <a:spLocks noGrp="1"/>
          </p:cNvSpPr>
          <p:nvPr>
            <p:ph idx="1"/>
          </p:nvPr>
        </p:nvSpPr>
        <p:spPr>
          <a:xfrm>
            <a:off x="40757" y="927172"/>
            <a:ext cx="7034807" cy="5622483"/>
          </a:xfrm>
        </p:spPr>
        <p:txBody>
          <a:bodyPr>
            <a:normAutofit/>
          </a:bodyPr>
          <a:lstStyle/>
          <a:p>
            <a:pPr>
              <a:buFont typeface="Wingdings" panose="05000000000000000000" pitchFamily="2" charset="2"/>
              <a:buChar char="§"/>
            </a:pPr>
            <a:r>
              <a:rPr lang="en-US" b="1" i="0" dirty="0">
                <a:solidFill>
                  <a:srgbClr val="0D0D0D"/>
                </a:solidFill>
                <a:effectLst/>
                <a:highlight>
                  <a:srgbClr val="FFFFFF"/>
                </a:highlight>
                <a:latin typeface="Söhne"/>
              </a:rPr>
              <a:t>Relevance and Reliability of the Evidence</a:t>
            </a:r>
            <a:r>
              <a:rPr lang="en-US" b="0" i="0" dirty="0">
                <a:solidFill>
                  <a:srgbClr val="0D0D0D"/>
                </a:solidFill>
                <a:effectLst/>
                <a:highlight>
                  <a:srgbClr val="FFFFFF"/>
                </a:highlight>
                <a:latin typeface="Söhne"/>
              </a:rPr>
              <a:t>: The auditor assesses whether the evidence likely to be gathered will meaningfully support conclusions about the control’s effectiveness.</a:t>
            </a:r>
          </a:p>
          <a:p>
            <a:pPr marL="457200" lvl="1" indent="0" algn="l">
              <a:buNone/>
            </a:pPr>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Reviewing digital logs that automatically record every access attempt to a sensitive system can provide reliable evidence of security control effectiveness.</a:t>
            </a:r>
          </a:p>
          <a:p>
            <a:pPr algn="l">
              <a:buFont typeface="Wingdings" panose="05000000000000000000" pitchFamily="2" charset="2"/>
              <a:buChar char="§"/>
            </a:pPr>
            <a:r>
              <a:rPr lang="en-US" b="1" i="0" dirty="0">
                <a:solidFill>
                  <a:srgbClr val="0D0D0D"/>
                </a:solidFill>
                <a:effectLst/>
                <a:highlight>
                  <a:srgbClr val="FFFFFF"/>
                </a:highlight>
                <a:latin typeface="Söhne"/>
              </a:rPr>
              <a:t>Length of the Testing Period</a:t>
            </a:r>
            <a:r>
              <a:rPr lang="en-US" b="0" i="0" dirty="0">
                <a:solidFill>
                  <a:srgbClr val="0D0D0D"/>
                </a:solidFill>
                <a:effectLst/>
                <a:highlight>
                  <a:srgbClr val="FFFFFF"/>
                </a:highlight>
                <a:latin typeface="Söhne"/>
              </a:rPr>
              <a:t>: The duration over which the tests are conducted can affect how representative and conclusive the results are.</a:t>
            </a:r>
          </a:p>
          <a:p>
            <a:pPr marL="0" indent="0">
              <a:buNone/>
            </a:pPr>
            <a:endParaRPr lang="en-US" dirty="0"/>
          </a:p>
        </p:txBody>
      </p:sp>
      <p:pic>
        <p:nvPicPr>
          <p:cNvPr id="5" name="Picture 4">
            <a:extLst>
              <a:ext uri="{FF2B5EF4-FFF2-40B4-BE49-F238E27FC236}">
                <a16:creationId xmlns:a16="http://schemas.microsoft.com/office/drawing/2014/main" id="{68B47EE3-7046-B96C-6753-A679EE4D2049}"/>
              </a:ext>
            </a:extLst>
          </p:cNvPr>
          <p:cNvPicPr>
            <a:picLocks noChangeAspect="1"/>
          </p:cNvPicPr>
          <p:nvPr/>
        </p:nvPicPr>
        <p:blipFill>
          <a:blip r:embed="rId2"/>
          <a:stretch>
            <a:fillRect/>
          </a:stretch>
        </p:blipFill>
        <p:spPr>
          <a:xfrm>
            <a:off x="7605214" y="1587518"/>
            <a:ext cx="3882926" cy="3589877"/>
          </a:xfrm>
          <a:prstGeom prst="rect">
            <a:avLst/>
          </a:prstGeom>
        </p:spPr>
      </p:pic>
      <p:sp>
        <p:nvSpPr>
          <p:cNvPr id="6" name="TextBox 23">
            <a:extLst>
              <a:ext uri="{FF2B5EF4-FFF2-40B4-BE49-F238E27FC236}">
                <a16:creationId xmlns:a16="http://schemas.microsoft.com/office/drawing/2014/main" id="{9CC3C16B-1437-AFD7-DAFB-58593ABC787C}"/>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D270A983-D32D-8BDC-6C17-3D16C180A54F}"/>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04428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0D22-91A4-F6CB-B5C8-F8ADB858C390}"/>
              </a:ext>
            </a:extLst>
          </p:cNvPr>
          <p:cNvSpPr>
            <a:spLocks noGrp="1"/>
          </p:cNvSpPr>
          <p:nvPr>
            <p:ph type="title"/>
          </p:nvPr>
        </p:nvSpPr>
        <p:spPr>
          <a:xfrm>
            <a:off x="838200" y="-129289"/>
            <a:ext cx="10515600" cy="1325563"/>
          </a:xfrm>
        </p:spPr>
        <p:txBody>
          <a:bodyPr/>
          <a:lstStyle/>
          <a:p>
            <a:pPr algn="ctr"/>
            <a:r>
              <a:rPr lang="en-US" dirty="0"/>
              <a:t>Extend Test of Controls</a:t>
            </a:r>
          </a:p>
        </p:txBody>
      </p:sp>
      <p:sp>
        <p:nvSpPr>
          <p:cNvPr id="3" name="Content Placeholder 2">
            <a:extLst>
              <a:ext uri="{FF2B5EF4-FFF2-40B4-BE49-F238E27FC236}">
                <a16:creationId xmlns:a16="http://schemas.microsoft.com/office/drawing/2014/main" id="{B556232D-6EA5-6F43-DD48-9D53E623C95D}"/>
              </a:ext>
            </a:extLst>
          </p:cNvPr>
          <p:cNvSpPr>
            <a:spLocks noGrp="1"/>
          </p:cNvSpPr>
          <p:nvPr>
            <p:ph idx="1"/>
          </p:nvPr>
        </p:nvSpPr>
        <p:spPr>
          <a:xfrm>
            <a:off x="115186" y="959070"/>
            <a:ext cx="7767573" cy="5526789"/>
          </a:xfrm>
        </p:spPr>
        <p:txBody>
          <a:bodyPr>
            <a:normAutofit lnSpcReduction="10000"/>
          </a:bodyPr>
          <a:lstStyle/>
          <a:p>
            <a:pPr algn="l">
              <a:buFont typeface="Wingdings" panose="05000000000000000000" pitchFamily="2" charset="2"/>
              <a:buChar char="§"/>
            </a:pPr>
            <a:r>
              <a:rPr lang="en-US" b="1" i="0" dirty="0">
                <a:solidFill>
                  <a:srgbClr val="0D0D0D"/>
                </a:solidFill>
                <a:effectLst/>
                <a:highlight>
                  <a:srgbClr val="FFFFFF"/>
                </a:highlight>
                <a:latin typeface="Söhne"/>
              </a:rPr>
              <a:t>Significance of the Control</a:t>
            </a:r>
            <a:r>
              <a:rPr lang="en-US" b="0" i="0" dirty="0">
                <a:solidFill>
                  <a:srgbClr val="0D0D0D"/>
                </a:solidFill>
                <a:effectLst/>
                <a:highlight>
                  <a:srgbClr val="FFFFFF"/>
                </a:highlight>
                <a:latin typeface="Söhne"/>
              </a:rPr>
              <a:t>: This pertains to how critical a control is to meeting the service organization’s objectives and requirements under trust services criteria.</a:t>
            </a:r>
          </a:p>
          <a:p>
            <a:pPr lvl="1" algn="l">
              <a:buFont typeface="Wingdings" panose="05000000000000000000" pitchFamily="2" charset="2"/>
              <a:buChar char="§"/>
            </a:pPr>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For a data center, the effectiveness of environmental controls like temperature and humidity is significant to prevent equipment failure and data loss.</a:t>
            </a:r>
          </a:p>
          <a:p>
            <a:r>
              <a:rPr lang="en-US" b="1" i="0" dirty="0">
                <a:solidFill>
                  <a:srgbClr val="0D0D0D"/>
                </a:solidFill>
                <a:effectLst/>
                <a:highlight>
                  <a:srgbClr val="FFFFFF"/>
                </a:highlight>
                <a:latin typeface="Söhne"/>
              </a:rPr>
              <a:t>Extent of Evidence from Other Controls</a:t>
            </a:r>
            <a:r>
              <a:rPr lang="en-US" b="0" i="0" dirty="0">
                <a:solidFill>
                  <a:srgbClr val="0D0D0D"/>
                </a:solidFill>
                <a:effectLst/>
                <a:highlight>
                  <a:srgbClr val="FFFFFF"/>
                </a:highlight>
                <a:latin typeface="Söhne"/>
              </a:rPr>
              <a:t>: Sometimes, evidence obtained from testing other controls can supplement or reduce the need for direct testing of a particular control.</a:t>
            </a:r>
          </a:p>
          <a:p>
            <a:pPr lvl="1" algn="l">
              <a:buFont typeface="Wingdings" panose="05000000000000000000" pitchFamily="2" charset="2"/>
              <a:buChar char="§"/>
            </a:pPr>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If comprehensive access controls are effectively preventing unauthorized data access, this might reduce the need to extensively test data integrity controls.</a:t>
            </a:r>
          </a:p>
          <a:p>
            <a:endParaRPr lang="en-US" dirty="0"/>
          </a:p>
        </p:txBody>
      </p:sp>
      <p:pic>
        <p:nvPicPr>
          <p:cNvPr id="4" name="Picture 3">
            <a:extLst>
              <a:ext uri="{FF2B5EF4-FFF2-40B4-BE49-F238E27FC236}">
                <a16:creationId xmlns:a16="http://schemas.microsoft.com/office/drawing/2014/main" id="{D33C5A14-5E15-C5C7-B4AB-D6C95D47BCFC}"/>
              </a:ext>
            </a:extLst>
          </p:cNvPr>
          <p:cNvPicPr>
            <a:picLocks noChangeAspect="1"/>
          </p:cNvPicPr>
          <p:nvPr/>
        </p:nvPicPr>
        <p:blipFill>
          <a:blip r:embed="rId2"/>
          <a:stretch>
            <a:fillRect/>
          </a:stretch>
        </p:blipFill>
        <p:spPr>
          <a:xfrm>
            <a:off x="8071872" y="1278514"/>
            <a:ext cx="3882926" cy="3589877"/>
          </a:xfrm>
          <a:prstGeom prst="rect">
            <a:avLst/>
          </a:prstGeom>
        </p:spPr>
      </p:pic>
      <p:sp>
        <p:nvSpPr>
          <p:cNvPr id="5" name="TextBox 23">
            <a:extLst>
              <a:ext uri="{FF2B5EF4-FFF2-40B4-BE49-F238E27FC236}">
                <a16:creationId xmlns:a16="http://schemas.microsoft.com/office/drawing/2014/main" id="{67E84656-5E65-DD6B-DD54-E87E7349571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08F42B29-AC32-6935-1297-E989C7287509}"/>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94582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50333-9C60-B4DF-9175-87ADE0C5FD57}"/>
              </a:ext>
            </a:extLst>
          </p:cNvPr>
          <p:cNvSpPr>
            <a:spLocks noGrp="1"/>
          </p:cNvSpPr>
          <p:nvPr>
            <p:ph type="title"/>
          </p:nvPr>
        </p:nvSpPr>
        <p:spPr>
          <a:xfrm>
            <a:off x="886046" y="-182452"/>
            <a:ext cx="10515600" cy="1325563"/>
          </a:xfrm>
        </p:spPr>
        <p:txBody>
          <a:bodyPr/>
          <a:lstStyle/>
          <a:p>
            <a:pPr algn="ctr"/>
            <a:r>
              <a:rPr lang="en-US" dirty="0"/>
              <a:t>Timing of Test of Controls. When?</a:t>
            </a:r>
          </a:p>
        </p:txBody>
      </p:sp>
      <p:sp>
        <p:nvSpPr>
          <p:cNvPr id="3" name="Content Placeholder 2">
            <a:extLst>
              <a:ext uri="{FF2B5EF4-FFF2-40B4-BE49-F238E27FC236}">
                <a16:creationId xmlns:a16="http://schemas.microsoft.com/office/drawing/2014/main" id="{74677503-A1A8-A527-51A3-1C9003FAF166}"/>
              </a:ext>
            </a:extLst>
          </p:cNvPr>
          <p:cNvSpPr>
            <a:spLocks noGrp="1"/>
          </p:cNvSpPr>
          <p:nvPr>
            <p:ph idx="1"/>
          </p:nvPr>
        </p:nvSpPr>
        <p:spPr>
          <a:xfrm>
            <a:off x="246420" y="874854"/>
            <a:ext cx="7781381" cy="5335403"/>
          </a:xfrm>
        </p:spPr>
        <p:txBody>
          <a:bodyPr>
            <a:normAutofit fontScale="92500" lnSpcReduction="10000"/>
          </a:bodyPr>
          <a:lstStyle/>
          <a:p>
            <a:pPr algn="l">
              <a:buFont typeface="+mj-lt"/>
              <a:buAutoNum type="arabicPeriod"/>
            </a:pPr>
            <a:r>
              <a:rPr lang="en-US" b="1" i="0" dirty="0">
                <a:solidFill>
                  <a:srgbClr val="0D0D0D"/>
                </a:solidFill>
                <a:effectLst/>
                <a:highlight>
                  <a:srgbClr val="FFFFFF"/>
                </a:highlight>
                <a:latin typeface="Söhne"/>
              </a:rPr>
              <a:t>Availability of Information</a:t>
            </a:r>
            <a:r>
              <a:rPr lang="en-US" b="0" i="0" dirty="0">
                <a:solidFill>
                  <a:srgbClr val="0D0D0D"/>
                </a:solidFill>
                <a:effectLst/>
                <a:highlight>
                  <a:srgbClr val="FFFFFF"/>
                </a:highlight>
                <a:latin typeface="Söhne"/>
              </a:rPr>
              <a:t>: The auditor must consider the period during which specific information or data will be accessible for testing. This includes:</a:t>
            </a:r>
          </a:p>
          <a:p>
            <a:pPr marL="742950" lvl="1" indent="-285750" algn="l">
              <a:buFont typeface="+mj-lt"/>
              <a:buAutoNum type="arabicPeriod"/>
            </a:pPr>
            <a:r>
              <a:rPr lang="en-US" b="1" i="0" dirty="0">
                <a:solidFill>
                  <a:srgbClr val="0D0D0D"/>
                </a:solidFill>
                <a:effectLst/>
                <a:highlight>
                  <a:srgbClr val="FFFFFF"/>
                </a:highlight>
                <a:latin typeface="Söhne"/>
              </a:rPr>
              <a:t>Electronic files may be overwritten</a:t>
            </a:r>
            <a:r>
              <a:rPr lang="en-US" b="0" i="0" dirty="0">
                <a:solidFill>
                  <a:srgbClr val="0D0D0D"/>
                </a:solidFill>
                <a:effectLst/>
                <a:highlight>
                  <a:srgbClr val="FFFFFF"/>
                </a:highlight>
                <a:latin typeface="Söhne"/>
              </a:rPr>
              <a:t>: Certain electronic records might only be available temporarily before they are overwritten due to system settings or data management policies.</a:t>
            </a:r>
          </a:p>
          <a:p>
            <a:pPr marL="1143000" lvl="2" indent="-228600" algn="l">
              <a:buFont typeface="+mj-lt"/>
              <a:buAutoNum type="arabicPeriod"/>
            </a:pPr>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If log files are programmed to overwrite every 30 days, the auditor must schedule the test before this cycle to ensure data is captured.</a:t>
            </a:r>
          </a:p>
          <a:p>
            <a:pPr marL="742950" lvl="1" indent="-285750">
              <a:buFont typeface="+mj-lt"/>
              <a:buAutoNum type="arabicPeriod"/>
            </a:pPr>
            <a:r>
              <a:rPr lang="en-US" b="1" i="0" dirty="0">
                <a:solidFill>
                  <a:srgbClr val="0D0D0D"/>
                </a:solidFill>
                <a:effectLst/>
                <a:highlight>
                  <a:srgbClr val="FFFFFF"/>
                </a:highlight>
                <a:latin typeface="Söhne"/>
              </a:rPr>
              <a:t>Procedures occurring only at specific times</a:t>
            </a:r>
            <a:r>
              <a:rPr lang="en-US" b="0" i="0" dirty="0">
                <a:solidFill>
                  <a:srgbClr val="0D0D0D"/>
                </a:solidFill>
                <a:effectLst/>
                <a:highlight>
                  <a:srgbClr val="FFFFFF"/>
                </a:highlight>
                <a:latin typeface="Söhne"/>
              </a:rPr>
              <a:t>: </a:t>
            </a:r>
            <a:r>
              <a:rPr lang="en-US" dirty="0">
                <a:highlight>
                  <a:srgbClr val="FFFFFF"/>
                </a:highlight>
              </a:rPr>
              <a:t>Certain control activities might only occur at specific times within the audit period, dictating when they can be tested.</a:t>
            </a:r>
          </a:p>
          <a:p>
            <a:pPr marL="1200150" lvl="2" indent="-285750">
              <a:buFont typeface="+mj-lt"/>
              <a:buAutoNum type="arabicPeriod"/>
            </a:pPr>
            <a:r>
              <a:rPr lang="en-US" b="0" i="0" dirty="0">
                <a:solidFill>
                  <a:srgbClr val="0D0D0D"/>
                </a:solidFill>
                <a:effectLst/>
                <a:highlight>
                  <a:srgbClr val="FFFFFF"/>
                </a:highlight>
                <a:latin typeface="Söhne"/>
              </a:rPr>
              <a:t>Backup procedures.</a:t>
            </a:r>
          </a:p>
          <a:p>
            <a:pPr marL="742950" lvl="1" indent="-285750" algn="l">
              <a:buFont typeface="+mj-lt"/>
              <a:buAutoNum type="arabicPeriod"/>
            </a:pPr>
            <a:r>
              <a:rPr lang="en-US" b="1" i="0" dirty="0">
                <a:solidFill>
                  <a:srgbClr val="0D0D0D"/>
                </a:solidFill>
                <a:effectLst/>
                <a:highlight>
                  <a:srgbClr val="FFFFFF"/>
                </a:highlight>
                <a:latin typeface="Söhne"/>
              </a:rPr>
              <a:t>Post-period procedures</a:t>
            </a:r>
            <a:r>
              <a:rPr lang="en-US" b="0" i="0" dirty="0">
                <a:solidFill>
                  <a:srgbClr val="0D0D0D"/>
                </a:solidFill>
                <a:effectLst/>
                <a:highlight>
                  <a:srgbClr val="FFFFFF"/>
                </a:highlight>
                <a:latin typeface="Söhne"/>
              </a:rPr>
              <a:t>: Some controls, like reconciliations, might only be completed after the period under review has ended.</a:t>
            </a:r>
          </a:p>
          <a:p>
            <a:pPr marL="0" indent="0">
              <a:buNone/>
            </a:pPr>
            <a:endParaRPr lang="en-US" dirty="0"/>
          </a:p>
        </p:txBody>
      </p:sp>
      <p:sp>
        <p:nvSpPr>
          <p:cNvPr id="4" name="TextBox 23">
            <a:extLst>
              <a:ext uri="{FF2B5EF4-FFF2-40B4-BE49-F238E27FC236}">
                <a16:creationId xmlns:a16="http://schemas.microsoft.com/office/drawing/2014/main" id="{9BE3BF04-47B0-2285-104B-08D7863FE10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67288D98-2205-6601-F334-9A945865E0B3}"/>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C0EEC761-9413-4FB5-E239-DB8A9DEF5800}"/>
              </a:ext>
            </a:extLst>
          </p:cNvPr>
          <p:cNvPicPr>
            <a:picLocks noChangeAspect="1"/>
          </p:cNvPicPr>
          <p:nvPr/>
        </p:nvPicPr>
        <p:blipFill>
          <a:blip r:embed="rId3"/>
          <a:stretch>
            <a:fillRect/>
          </a:stretch>
        </p:blipFill>
        <p:spPr>
          <a:xfrm>
            <a:off x="8857068" y="1604360"/>
            <a:ext cx="3024144" cy="3181650"/>
          </a:xfrm>
          <a:prstGeom prst="rect">
            <a:avLst/>
          </a:prstGeom>
        </p:spPr>
      </p:pic>
    </p:spTree>
    <p:extLst>
      <p:ext uri="{BB962C8B-B14F-4D97-AF65-F5344CB8AC3E}">
        <p14:creationId xmlns:p14="http://schemas.microsoft.com/office/powerpoint/2010/main" val="428367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50333-9C60-B4DF-9175-87ADE0C5FD57}"/>
              </a:ext>
            </a:extLst>
          </p:cNvPr>
          <p:cNvSpPr>
            <a:spLocks noGrp="1"/>
          </p:cNvSpPr>
          <p:nvPr>
            <p:ph type="title"/>
          </p:nvPr>
        </p:nvSpPr>
        <p:spPr>
          <a:xfrm>
            <a:off x="838200" y="-161187"/>
            <a:ext cx="10515600" cy="1325563"/>
          </a:xfrm>
        </p:spPr>
        <p:txBody>
          <a:bodyPr/>
          <a:lstStyle/>
          <a:p>
            <a:pPr algn="ctr"/>
            <a:r>
              <a:rPr lang="en-US" dirty="0"/>
              <a:t>Timing of Test of Controls</a:t>
            </a:r>
          </a:p>
        </p:txBody>
      </p:sp>
      <p:sp>
        <p:nvSpPr>
          <p:cNvPr id="3" name="Content Placeholder 2">
            <a:extLst>
              <a:ext uri="{FF2B5EF4-FFF2-40B4-BE49-F238E27FC236}">
                <a16:creationId xmlns:a16="http://schemas.microsoft.com/office/drawing/2014/main" id="{74677503-A1A8-A527-51A3-1C9003FAF166}"/>
              </a:ext>
            </a:extLst>
          </p:cNvPr>
          <p:cNvSpPr>
            <a:spLocks noGrp="1"/>
          </p:cNvSpPr>
          <p:nvPr>
            <p:ph idx="1"/>
          </p:nvPr>
        </p:nvSpPr>
        <p:spPr>
          <a:xfrm>
            <a:off x="212861" y="1330610"/>
            <a:ext cx="7840166" cy="5669281"/>
          </a:xfrm>
        </p:spPr>
        <p:txBody>
          <a:bodyPr>
            <a:normAutofit/>
          </a:bodyPr>
          <a:lstStyle/>
          <a:p>
            <a:pPr algn="l">
              <a:buFont typeface="+mj-lt"/>
              <a:buAutoNum type="arabicPeriod"/>
            </a:pPr>
            <a:r>
              <a:rPr lang="en-US" b="1" i="0" dirty="0">
                <a:solidFill>
                  <a:srgbClr val="0D0D0D"/>
                </a:solidFill>
                <a:effectLst/>
                <a:highlight>
                  <a:srgbClr val="FFFFFF"/>
                </a:highlight>
                <a:latin typeface="Söhne"/>
              </a:rPr>
              <a:t>Evidence of Control Operation</a:t>
            </a:r>
            <a:r>
              <a:rPr lang="en-US" b="0" i="0" dirty="0">
                <a:solidFill>
                  <a:srgbClr val="0D0D0D"/>
                </a:solidFill>
                <a:effectLst/>
                <a:highlight>
                  <a:srgbClr val="FFFFFF"/>
                </a:highlight>
                <a:latin typeface="Söhne"/>
              </a:rPr>
              <a:t>: It's essential to assess whether a control inherently leaves a trace of its operation that can be later verified. </a:t>
            </a:r>
          </a:p>
          <a:p>
            <a:pPr lvl="1">
              <a:buFont typeface="+mj-lt"/>
              <a:buAutoNum type="arabicPeriod"/>
            </a:pPr>
            <a:r>
              <a:rPr lang="en-US" b="0" i="0" dirty="0">
                <a:solidFill>
                  <a:srgbClr val="0D0D0D"/>
                </a:solidFill>
                <a:effectLst/>
                <a:highlight>
                  <a:srgbClr val="FFFFFF"/>
                </a:highlight>
                <a:latin typeface="Söhne"/>
              </a:rPr>
              <a:t>If it does not, direct observation during the control's operation may be necessary.</a:t>
            </a:r>
          </a:p>
          <a:p>
            <a:pPr algn="l">
              <a:buFont typeface="+mj-lt"/>
              <a:buAutoNum type="arabicPeriod"/>
            </a:pPr>
            <a:r>
              <a:rPr lang="en-US" b="1" i="0" dirty="0">
                <a:solidFill>
                  <a:srgbClr val="0D0D0D"/>
                </a:solidFill>
                <a:effectLst/>
                <a:highlight>
                  <a:srgbClr val="FFFFFF"/>
                </a:highlight>
                <a:latin typeface="Söhne"/>
              </a:rPr>
              <a:t>Significance of the Control</a:t>
            </a:r>
            <a:r>
              <a:rPr lang="en-US" b="0" i="0" dirty="0">
                <a:solidFill>
                  <a:srgbClr val="0D0D0D"/>
                </a:solidFill>
                <a:effectLst/>
                <a:highlight>
                  <a:srgbClr val="FFFFFF"/>
                </a:highlight>
                <a:latin typeface="Söhne"/>
              </a:rPr>
              <a:t>: The importance of the control in relation to the overall integrity of the financial reporting or compliance framework influences when and how rigorously it should be tested.</a:t>
            </a:r>
          </a:p>
          <a:p>
            <a:pPr marL="0" indent="0">
              <a:buNone/>
            </a:pPr>
            <a:endParaRPr lang="en-US" dirty="0"/>
          </a:p>
        </p:txBody>
      </p:sp>
      <p:sp>
        <p:nvSpPr>
          <p:cNvPr id="4" name="TextBox 23">
            <a:extLst>
              <a:ext uri="{FF2B5EF4-FFF2-40B4-BE49-F238E27FC236}">
                <a16:creationId xmlns:a16="http://schemas.microsoft.com/office/drawing/2014/main" id="{72DAF8FC-9F36-6479-CE09-3CFFAA3CECB3}"/>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ABA7B517-09AC-BE5E-5B9C-8111477735C4}"/>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BDC09469-C9AF-7597-DE0D-FE71EB4C0848}"/>
              </a:ext>
            </a:extLst>
          </p:cNvPr>
          <p:cNvPicPr>
            <a:picLocks noChangeAspect="1"/>
          </p:cNvPicPr>
          <p:nvPr/>
        </p:nvPicPr>
        <p:blipFill>
          <a:blip r:embed="rId3"/>
          <a:stretch>
            <a:fillRect/>
          </a:stretch>
        </p:blipFill>
        <p:spPr>
          <a:xfrm>
            <a:off x="8590101" y="1706708"/>
            <a:ext cx="3143027" cy="3306725"/>
          </a:xfrm>
          <a:prstGeom prst="rect">
            <a:avLst/>
          </a:prstGeom>
        </p:spPr>
      </p:pic>
    </p:spTree>
    <p:extLst>
      <p:ext uri="{BB962C8B-B14F-4D97-AF65-F5344CB8AC3E}">
        <p14:creationId xmlns:p14="http://schemas.microsoft.com/office/powerpoint/2010/main" val="946650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50333-9C60-B4DF-9175-87ADE0C5FD57}"/>
              </a:ext>
            </a:extLst>
          </p:cNvPr>
          <p:cNvSpPr>
            <a:spLocks noGrp="1"/>
          </p:cNvSpPr>
          <p:nvPr>
            <p:ph type="title"/>
          </p:nvPr>
        </p:nvSpPr>
        <p:spPr>
          <a:xfrm>
            <a:off x="896679" y="63795"/>
            <a:ext cx="10515600" cy="1325563"/>
          </a:xfrm>
        </p:spPr>
        <p:txBody>
          <a:bodyPr/>
          <a:lstStyle/>
          <a:p>
            <a:pPr algn="ctr"/>
            <a:r>
              <a:rPr lang="en-US" dirty="0"/>
              <a:t>System Failures, Incidents and Complaints</a:t>
            </a:r>
          </a:p>
        </p:txBody>
      </p:sp>
      <p:sp>
        <p:nvSpPr>
          <p:cNvPr id="3" name="Content Placeholder 2">
            <a:extLst>
              <a:ext uri="{FF2B5EF4-FFF2-40B4-BE49-F238E27FC236}">
                <a16:creationId xmlns:a16="http://schemas.microsoft.com/office/drawing/2014/main" id="{74677503-A1A8-A527-51A3-1C9003FAF166}"/>
              </a:ext>
            </a:extLst>
          </p:cNvPr>
          <p:cNvSpPr>
            <a:spLocks noGrp="1"/>
          </p:cNvSpPr>
          <p:nvPr>
            <p:ph idx="1"/>
          </p:nvPr>
        </p:nvSpPr>
        <p:spPr>
          <a:xfrm>
            <a:off x="104554" y="1389358"/>
            <a:ext cx="9348450" cy="5882980"/>
          </a:xfrm>
        </p:spPr>
        <p:txBody>
          <a:bodyPr>
            <a:normAutofit fontScale="70000" lnSpcReduction="20000"/>
          </a:bodyPr>
          <a:lstStyle/>
          <a:p>
            <a:pPr algn="l"/>
            <a:r>
              <a:rPr lang="en-US" b="0" i="0" dirty="0">
                <a:solidFill>
                  <a:srgbClr val="0D0D0D"/>
                </a:solidFill>
                <a:effectLst/>
                <a:highlight>
                  <a:srgbClr val="FFFFFF"/>
                </a:highlight>
                <a:latin typeface="Söhne"/>
              </a:rPr>
              <a:t>In Service Organization Control (SOC) engagements, service auditors should assess mechanisms for reporting system failures, incidents, and complaints by:</a:t>
            </a:r>
          </a:p>
          <a:p>
            <a:pPr algn="l">
              <a:buFont typeface="+mj-lt"/>
              <a:buAutoNum type="arabicPeriod"/>
            </a:pPr>
            <a:r>
              <a:rPr lang="en-US" b="1" i="0" dirty="0">
                <a:solidFill>
                  <a:srgbClr val="0D0D0D"/>
                </a:solidFill>
                <a:effectLst/>
                <a:highlight>
                  <a:srgbClr val="FFFFFF"/>
                </a:highlight>
                <a:latin typeface="Söhne"/>
              </a:rPr>
              <a:t>Board Meetings</a:t>
            </a:r>
            <a:r>
              <a:rPr lang="en-US" b="0" i="0" dirty="0">
                <a:solidFill>
                  <a:srgbClr val="0D0D0D"/>
                </a:solidFill>
                <a:effectLst/>
                <a:highlight>
                  <a:srgbClr val="FFFFFF"/>
                </a:highlight>
                <a:latin typeface="Söhne"/>
              </a:rPr>
              <a:t>: Reviewing board meeting minutes to ensure incident response plans and escalations are discussed and communicated to senior management.</a:t>
            </a:r>
          </a:p>
          <a:p>
            <a:pPr algn="l">
              <a:buFont typeface="+mj-lt"/>
              <a:buAutoNum type="arabicPeriod"/>
            </a:pPr>
            <a:r>
              <a:rPr lang="en-US" b="1" i="0" dirty="0">
                <a:solidFill>
                  <a:srgbClr val="0D0D0D"/>
                </a:solidFill>
                <a:effectLst/>
                <a:highlight>
                  <a:srgbClr val="FFFFFF"/>
                </a:highlight>
                <a:latin typeface="Söhne"/>
              </a:rPr>
              <a:t>Whistleblower Hotlines</a:t>
            </a:r>
            <a:r>
              <a:rPr lang="en-US" b="0" i="0" dirty="0">
                <a:solidFill>
                  <a:srgbClr val="0D0D0D"/>
                </a:solidFill>
                <a:effectLst/>
                <a:highlight>
                  <a:srgbClr val="FFFFFF"/>
                </a:highlight>
                <a:latin typeface="Söhne"/>
              </a:rPr>
              <a:t>: Testing third-party administered hotlines for operability and reviewing procedures for complaint intake and system failure documentation to ensure active monitoring and enforcement of conduct codes.</a:t>
            </a:r>
          </a:p>
          <a:p>
            <a:pPr algn="l">
              <a:buFont typeface="+mj-lt"/>
              <a:buAutoNum type="arabicPeriod"/>
            </a:pPr>
            <a:r>
              <a:rPr lang="en-US" b="1" i="0" dirty="0">
                <a:solidFill>
                  <a:srgbClr val="0D0D0D"/>
                </a:solidFill>
                <a:effectLst/>
                <a:highlight>
                  <a:srgbClr val="FFFFFF"/>
                </a:highlight>
                <a:latin typeface="Söhne"/>
              </a:rPr>
              <a:t>Security Policies and Procedures</a:t>
            </a:r>
            <a:r>
              <a:rPr lang="en-US" b="0" i="0" dirty="0">
                <a:solidFill>
                  <a:srgbClr val="0D0D0D"/>
                </a:solidFill>
                <a:effectLst/>
                <a:highlight>
                  <a:srgbClr val="FFFFFF"/>
                </a:highlight>
                <a:latin typeface="Söhne"/>
              </a:rPr>
              <a:t>: Ensuring documentation on how to report and escalate security issues is accessible via the company’s intranet, customer portals, and external websites, and that updates and alerts are communicated properly.</a:t>
            </a:r>
          </a:p>
          <a:p>
            <a:pPr algn="l">
              <a:buFont typeface="+mj-lt"/>
              <a:buAutoNum type="arabicPeriod"/>
            </a:pPr>
            <a:r>
              <a:rPr lang="en-US" b="1" i="0" dirty="0">
                <a:solidFill>
                  <a:srgbClr val="0D0D0D"/>
                </a:solidFill>
                <a:effectLst/>
                <a:highlight>
                  <a:srgbClr val="FFFFFF"/>
                </a:highlight>
                <a:latin typeface="Söhne"/>
              </a:rPr>
              <a:t>System Descriptions</a:t>
            </a:r>
            <a:r>
              <a:rPr lang="en-US" b="0" i="0" dirty="0">
                <a:solidFill>
                  <a:srgbClr val="0D0D0D"/>
                </a:solidFill>
                <a:effectLst/>
                <a:highlight>
                  <a:srgbClr val="FFFFFF"/>
                </a:highlight>
                <a:latin typeface="Söhne"/>
              </a:rPr>
              <a:t>: Providing users with detailed descriptions of the system, including boundaries and processes, available on the company’s intranet for internal users and on the internet for external users.</a:t>
            </a:r>
          </a:p>
          <a:p>
            <a:pPr algn="l">
              <a:buFont typeface="+mj-lt"/>
              <a:buAutoNum type="arabicPeriod"/>
            </a:pPr>
            <a:r>
              <a:rPr lang="en-US" b="1" i="0" dirty="0">
                <a:solidFill>
                  <a:srgbClr val="0D0D0D"/>
                </a:solidFill>
                <a:effectLst/>
                <a:highlight>
                  <a:srgbClr val="FFFFFF"/>
                </a:highlight>
                <a:latin typeface="Söhne"/>
              </a:rPr>
              <a:t>Service Agreements</a:t>
            </a:r>
            <a:r>
              <a:rPr lang="en-US" b="0" i="0" dirty="0">
                <a:solidFill>
                  <a:srgbClr val="0D0D0D"/>
                </a:solidFill>
                <a:effectLst/>
                <a:highlight>
                  <a:srgbClr val="FFFFFF"/>
                </a:highlight>
                <a:latin typeface="Söhne"/>
              </a:rPr>
              <a:t>: Checking agreements with service providers and business partners for clear definitions of responsibilities and terms.</a:t>
            </a:r>
          </a:p>
          <a:p>
            <a:pPr algn="l">
              <a:buFont typeface="+mj-lt"/>
              <a:buAutoNum type="arabicPeriod"/>
            </a:pPr>
            <a:r>
              <a:rPr lang="en-US" b="1" i="0" dirty="0">
                <a:solidFill>
                  <a:srgbClr val="0D0D0D"/>
                </a:solidFill>
                <a:effectLst/>
                <a:highlight>
                  <a:srgbClr val="FFFFFF"/>
                </a:highlight>
                <a:latin typeface="Söhne"/>
              </a:rPr>
              <a:t>Documentation of System Changes</a:t>
            </a:r>
            <a:r>
              <a:rPr lang="en-US" b="0" i="0" dirty="0">
                <a:solidFill>
                  <a:srgbClr val="0D0D0D"/>
                </a:solidFill>
                <a:effectLst/>
                <a:highlight>
                  <a:srgbClr val="FFFFFF"/>
                </a:highlight>
                <a:latin typeface="Söhne"/>
              </a:rPr>
              <a:t>: Ensuring changes to system components are well-documented, approved, and communicated to all users, highlighting potential impacts.</a:t>
            </a:r>
          </a:p>
          <a:p>
            <a:pPr marL="0" indent="0">
              <a:buNone/>
            </a:pPr>
            <a:br>
              <a:rPr lang="en-US" dirty="0"/>
            </a:br>
            <a:endParaRPr lang="en-US" dirty="0"/>
          </a:p>
        </p:txBody>
      </p:sp>
      <p:pic>
        <p:nvPicPr>
          <p:cNvPr id="5" name="Picture 4">
            <a:extLst>
              <a:ext uri="{FF2B5EF4-FFF2-40B4-BE49-F238E27FC236}">
                <a16:creationId xmlns:a16="http://schemas.microsoft.com/office/drawing/2014/main" id="{7BC28698-8702-5EAA-239E-5B6733242A89}"/>
              </a:ext>
            </a:extLst>
          </p:cNvPr>
          <p:cNvPicPr>
            <a:picLocks noChangeAspect="1"/>
          </p:cNvPicPr>
          <p:nvPr/>
        </p:nvPicPr>
        <p:blipFill>
          <a:blip r:embed="rId2"/>
          <a:stretch>
            <a:fillRect/>
          </a:stretch>
        </p:blipFill>
        <p:spPr>
          <a:xfrm>
            <a:off x="9537636" y="2128076"/>
            <a:ext cx="2549810" cy="2601847"/>
          </a:xfrm>
          <a:prstGeom prst="rect">
            <a:avLst/>
          </a:prstGeom>
        </p:spPr>
      </p:pic>
      <p:sp>
        <p:nvSpPr>
          <p:cNvPr id="6" name="TextBox 23">
            <a:extLst>
              <a:ext uri="{FF2B5EF4-FFF2-40B4-BE49-F238E27FC236}">
                <a16:creationId xmlns:a16="http://schemas.microsoft.com/office/drawing/2014/main" id="{067B5924-353E-77FD-F3B6-5C74703C673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CD9D5EFE-44BD-8A1D-9378-D0EDAD20BD74}"/>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91585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2D05A-71BA-982C-9BBD-51CAECFAD433}"/>
              </a:ext>
            </a:extLst>
          </p:cNvPr>
          <p:cNvSpPr>
            <a:spLocks noGrp="1"/>
          </p:cNvSpPr>
          <p:nvPr>
            <p:ph type="title"/>
          </p:nvPr>
        </p:nvSpPr>
        <p:spPr>
          <a:xfrm>
            <a:off x="838200" y="-63697"/>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BBA1CEEF-A99B-7E5A-BCB0-B0C636BA4BBD}"/>
              </a:ext>
            </a:extLst>
          </p:cNvPr>
          <p:cNvSpPr>
            <a:spLocks noGrp="1"/>
          </p:cNvSpPr>
          <p:nvPr>
            <p:ph idx="1"/>
          </p:nvPr>
        </p:nvSpPr>
        <p:spPr>
          <a:xfrm>
            <a:off x="126123" y="1135117"/>
            <a:ext cx="11483603" cy="5041846"/>
          </a:xfrm>
        </p:spPr>
        <p:txBody>
          <a:bodyPr>
            <a:normAutofit fontScale="85000" lnSpcReduction="20000"/>
          </a:bodyPr>
          <a:lstStyle/>
          <a:p>
            <a:pPr algn="l"/>
            <a:r>
              <a:rPr lang="en-US" b="0" i="0" dirty="0">
                <a:solidFill>
                  <a:srgbClr val="0D0D0D"/>
                </a:solidFill>
                <a:effectLst/>
                <a:highlight>
                  <a:srgbClr val="FFFFFF"/>
                </a:highlight>
                <a:latin typeface="Söhne"/>
              </a:rPr>
              <a:t>What factor primarily influences the extent of testing a service auditor would conduct on a control that operates daily?</a:t>
            </a:r>
          </a:p>
          <a:p>
            <a:pPr marL="0" indent="0" algn="l">
              <a:buNone/>
            </a:pPr>
            <a:r>
              <a:rPr lang="en-US" b="1" i="0" dirty="0">
                <a:solidFill>
                  <a:srgbClr val="0D0D0D"/>
                </a:solidFill>
                <a:effectLst/>
                <a:highlight>
                  <a:srgbClr val="FFFFFF"/>
                </a:highlight>
                <a:latin typeface="Söhne"/>
              </a:rPr>
              <a:t>A)</a:t>
            </a:r>
            <a:r>
              <a:rPr lang="en-US" b="0" i="0" dirty="0">
                <a:solidFill>
                  <a:srgbClr val="0D0D0D"/>
                </a:solidFill>
                <a:effectLst/>
                <a:highlight>
                  <a:srgbClr val="FFFFFF"/>
                </a:highlight>
                <a:latin typeface="Söhne"/>
              </a:rPr>
              <a:t> The control’s complexity</a:t>
            </a:r>
            <a:br>
              <a:rPr lang="en-US" b="0" i="0" dirty="0">
                <a:solidFill>
                  <a:srgbClr val="0D0D0D"/>
                </a:solidFill>
                <a:effectLst/>
                <a:highlight>
                  <a:srgbClr val="FFFFFF"/>
                </a:highlight>
                <a:latin typeface="Söhne"/>
              </a:rPr>
            </a:br>
            <a:r>
              <a:rPr lang="en-US" b="1" i="0" dirty="0">
                <a:solidFill>
                  <a:srgbClr val="0D0D0D"/>
                </a:solidFill>
                <a:effectLst/>
                <a:highlight>
                  <a:srgbClr val="FFFFFF"/>
                </a:highlight>
                <a:latin typeface="Söhne"/>
              </a:rPr>
              <a:t>B)</a:t>
            </a:r>
            <a:r>
              <a:rPr lang="en-US" b="0" i="0" dirty="0">
                <a:solidFill>
                  <a:srgbClr val="0D0D0D"/>
                </a:solidFill>
                <a:effectLst/>
                <a:highlight>
                  <a:srgbClr val="FFFFFF"/>
                </a:highlight>
                <a:latin typeface="Söhne"/>
              </a:rPr>
              <a:t> The frequency of the control’s operation</a:t>
            </a:r>
            <a:br>
              <a:rPr lang="en-US" b="0" i="0" dirty="0">
                <a:solidFill>
                  <a:srgbClr val="0D0D0D"/>
                </a:solidFill>
                <a:effectLst/>
                <a:highlight>
                  <a:srgbClr val="FFFFFF"/>
                </a:highlight>
                <a:latin typeface="Söhne"/>
              </a:rPr>
            </a:br>
            <a:r>
              <a:rPr lang="en-US" b="1" i="0" dirty="0">
                <a:solidFill>
                  <a:srgbClr val="0D0D0D"/>
                </a:solidFill>
                <a:effectLst/>
                <a:highlight>
                  <a:srgbClr val="FFFFFF"/>
                </a:highlight>
                <a:latin typeface="Söhne"/>
              </a:rPr>
              <a:t>C)</a:t>
            </a:r>
            <a:r>
              <a:rPr lang="en-US" b="0" i="0" dirty="0">
                <a:solidFill>
                  <a:srgbClr val="0D0D0D"/>
                </a:solidFill>
                <a:effectLst/>
                <a:highlight>
                  <a:srgbClr val="FFFFFF"/>
                </a:highlight>
                <a:latin typeface="Söhne"/>
              </a:rPr>
              <a:t> The availability of alternate controls</a:t>
            </a:r>
            <a:br>
              <a:rPr lang="en-US" b="0" i="0" dirty="0">
                <a:solidFill>
                  <a:srgbClr val="0D0D0D"/>
                </a:solidFill>
                <a:effectLst/>
                <a:highlight>
                  <a:srgbClr val="FFFFFF"/>
                </a:highlight>
                <a:latin typeface="Söhne"/>
              </a:rPr>
            </a:br>
            <a:r>
              <a:rPr lang="en-US" b="1" i="0" dirty="0">
                <a:solidFill>
                  <a:srgbClr val="0D0D0D"/>
                </a:solidFill>
                <a:effectLst/>
                <a:highlight>
                  <a:srgbClr val="FFFFFF"/>
                </a:highlight>
                <a:latin typeface="Söhne"/>
              </a:rPr>
              <a:t>D)</a:t>
            </a:r>
            <a:r>
              <a:rPr lang="en-US" b="0" i="0" dirty="0">
                <a:solidFill>
                  <a:srgbClr val="0D0D0D"/>
                </a:solidFill>
                <a:effectLst/>
                <a:highlight>
                  <a:srgbClr val="FFFFFF"/>
                </a:highlight>
                <a:latin typeface="Söhne"/>
              </a:rPr>
              <a:t> The financial impact of the control failure</a:t>
            </a:r>
          </a:p>
          <a:p>
            <a:pPr algn="l"/>
            <a:r>
              <a:rPr lang="en-US" b="1" i="0" dirty="0">
                <a:solidFill>
                  <a:srgbClr val="0D0D0D"/>
                </a:solidFill>
                <a:effectLst/>
                <a:highlight>
                  <a:srgbClr val="FFFFFF"/>
                </a:highlight>
                <a:latin typeface="Söhne"/>
              </a:rPr>
              <a:t>Correct Answer: B</a:t>
            </a:r>
            <a:endParaRPr lang="en-US" b="0" i="0" dirty="0">
              <a:solidFill>
                <a:srgbClr val="0D0D0D"/>
              </a:solidFill>
              <a:effectLst/>
              <a:highlight>
                <a:srgbClr val="FFFFFF"/>
              </a:highlight>
              <a:latin typeface="Söhne"/>
            </a:endParaRPr>
          </a:p>
          <a:p>
            <a:pPr algn="l">
              <a:buFont typeface="Arial" panose="020B0604020202020204" pitchFamily="34" charset="0"/>
              <a:buChar char="•"/>
            </a:pPr>
            <a:r>
              <a:rPr lang="en-US" b="1" i="0" dirty="0">
                <a:solidFill>
                  <a:srgbClr val="0D0D0D"/>
                </a:solidFill>
                <a:effectLst/>
                <a:highlight>
                  <a:srgbClr val="FFFFFF"/>
                </a:highlight>
                <a:latin typeface="Söhne"/>
              </a:rPr>
              <a:t>Choice B</a:t>
            </a:r>
            <a:r>
              <a:rPr lang="en-US" b="0" i="0" dirty="0">
                <a:solidFill>
                  <a:srgbClr val="0D0D0D"/>
                </a:solidFill>
                <a:effectLst/>
                <a:highlight>
                  <a:srgbClr val="FFFFFF"/>
                </a:highlight>
                <a:latin typeface="Söhne"/>
              </a:rPr>
              <a:t> is correct because the frequency of the control’s operation, especially for daily operations, influences how much and how often the control needs to be tested to ensure consistent application.</a:t>
            </a:r>
          </a:p>
          <a:p>
            <a:pPr algn="l">
              <a:buFont typeface="Arial" panose="020B0604020202020204" pitchFamily="34" charset="0"/>
              <a:buChar char="•"/>
            </a:pPr>
            <a:r>
              <a:rPr lang="en-US" b="1" i="0" dirty="0">
                <a:solidFill>
                  <a:srgbClr val="0D0D0D"/>
                </a:solidFill>
                <a:effectLst/>
                <a:highlight>
                  <a:srgbClr val="FFFFFF"/>
                </a:highlight>
                <a:latin typeface="Söhne"/>
              </a:rPr>
              <a:t>Choice A</a:t>
            </a:r>
            <a:r>
              <a:rPr lang="en-US" b="0" i="0" dirty="0">
                <a:solidFill>
                  <a:srgbClr val="0D0D0D"/>
                </a:solidFill>
                <a:effectLst/>
                <a:highlight>
                  <a:srgbClr val="FFFFFF"/>
                </a:highlight>
                <a:latin typeface="Söhne"/>
              </a:rPr>
              <a:t> is incorrect because complexity affects the nature, not necessarily the extent, of testing.</a:t>
            </a:r>
          </a:p>
          <a:p>
            <a:pPr algn="l">
              <a:buFont typeface="Arial" panose="020B0604020202020204" pitchFamily="34" charset="0"/>
              <a:buChar char="•"/>
            </a:pPr>
            <a:r>
              <a:rPr lang="en-US" b="1" i="0" dirty="0">
                <a:solidFill>
                  <a:srgbClr val="0D0D0D"/>
                </a:solidFill>
                <a:effectLst/>
                <a:highlight>
                  <a:srgbClr val="FFFFFF"/>
                </a:highlight>
                <a:latin typeface="Söhne"/>
              </a:rPr>
              <a:t>Choice C</a:t>
            </a:r>
            <a:r>
              <a:rPr lang="en-US" b="0" i="0" dirty="0">
                <a:solidFill>
                  <a:srgbClr val="0D0D0D"/>
                </a:solidFill>
                <a:effectLst/>
                <a:highlight>
                  <a:srgbClr val="FFFFFF"/>
                </a:highlight>
                <a:latin typeface="Söhne"/>
              </a:rPr>
              <a:t> is incorrect as the availability of alternate controls might influence the auditor's reliance on a given control but not the extent of testing of the control itself.</a:t>
            </a:r>
          </a:p>
          <a:p>
            <a:pPr algn="l">
              <a:buFont typeface="Arial" panose="020B0604020202020204" pitchFamily="34" charset="0"/>
              <a:buChar char="•"/>
            </a:pPr>
            <a:r>
              <a:rPr lang="en-US" b="1" i="0" dirty="0">
                <a:solidFill>
                  <a:srgbClr val="0D0D0D"/>
                </a:solidFill>
                <a:effectLst/>
                <a:highlight>
                  <a:srgbClr val="FFFFFF"/>
                </a:highlight>
                <a:latin typeface="Söhne"/>
              </a:rPr>
              <a:t>Choice D</a:t>
            </a:r>
            <a:r>
              <a:rPr lang="en-US" b="0" i="0" dirty="0">
                <a:solidFill>
                  <a:srgbClr val="0D0D0D"/>
                </a:solidFill>
                <a:effectLst/>
                <a:highlight>
                  <a:srgbClr val="FFFFFF"/>
                </a:highlight>
                <a:latin typeface="Söhne"/>
              </a:rPr>
              <a:t> is incorrect because while the financial impact might affect the significance of the control, it is the frequency that most directly impacts the extent of testing.</a:t>
            </a:r>
          </a:p>
          <a:p>
            <a:endParaRPr lang="en-US" dirty="0"/>
          </a:p>
        </p:txBody>
      </p:sp>
      <p:sp>
        <p:nvSpPr>
          <p:cNvPr id="4" name="TextBox 23">
            <a:extLst>
              <a:ext uri="{FF2B5EF4-FFF2-40B4-BE49-F238E27FC236}">
                <a16:creationId xmlns:a16="http://schemas.microsoft.com/office/drawing/2014/main" id="{8C423A4F-4914-0308-F965-050609468C9A}"/>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B2927B8E-4ADD-C85E-D627-1E9C787D4D09}"/>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195344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453</TotalTime>
  <Words>1727</Words>
  <Application>Microsoft Office PowerPoint</Application>
  <PresentationFormat>Widescreen</PresentationFormat>
  <Paragraphs>95</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SOC Engagement:  Attestation Engagement</vt:lpstr>
      <vt:lpstr>Type 2 Engagement</vt:lpstr>
      <vt:lpstr>SOC 2 Engagement:  Subservice Organization</vt:lpstr>
      <vt:lpstr>Nature, Extend and Timing</vt:lpstr>
      <vt:lpstr>Nature of Testing (how)</vt:lpstr>
      <vt:lpstr>Nature of testing</vt:lpstr>
      <vt:lpstr>Extend Test of Controls (How much)</vt:lpstr>
      <vt:lpstr>Extend Test of Controls</vt:lpstr>
      <vt:lpstr>Extend Test of Controls</vt:lpstr>
      <vt:lpstr>Extend Test of Controls</vt:lpstr>
      <vt:lpstr>Timing of Test of Controls. When?</vt:lpstr>
      <vt:lpstr>Timing of Test of Controls</vt:lpstr>
      <vt:lpstr>System Failures, Incidents and Complaints</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 Engagement:  Attestation Engagement</dc:title>
  <dc:creator>mansour farhat</dc:creator>
  <cp:lastModifiedBy>mansour farhat</cp:lastModifiedBy>
  <cp:revision>2</cp:revision>
  <dcterms:created xsi:type="dcterms:W3CDTF">2024-05-02T14:03:23Z</dcterms:created>
  <dcterms:modified xsi:type="dcterms:W3CDTF">2024-05-04T16:59:55Z</dcterms:modified>
</cp:coreProperties>
</file>