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59" r:id="rId5"/>
    <p:sldId id="262" r:id="rId6"/>
    <p:sldId id="260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740C8D-B905-4FAD-AFC5-7FDF0F06E84B}" v="128" dt="2024-04-26T19:43:55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3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35017-4B36-D623-FEDE-CE4994048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00E804-A4FD-54CF-356C-B453B912E6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D757B-74D1-4BC9-DC11-E012C63B7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26B4-4CD9-4B02-9721-318EDB5294E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1547A-E829-B389-D697-A2A18376D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DB121-344A-6E01-701B-E9392E27C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DCE40-6893-4485-86F8-2D436A96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24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5898B-BB39-37AE-2647-3C7273162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7BC34-9EF7-9F6D-F2B5-539B68069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21D19-BDAE-10EE-D0C4-C70A6D3BC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26B4-4CD9-4B02-9721-318EDB5294E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17172-568B-4A0C-4D94-52B58409B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D5C7A-186C-14A8-6056-A343C4497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DCE40-6893-4485-86F8-2D436A96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162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C3B84-03B9-3700-F176-B5787B970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AAD68D-FF7F-3257-C852-7D23B81E8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C4C4E-0D96-17A3-82E4-533D7A69D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26B4-4CD9-4B02-9721-318EDB5294E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B77422-72DA-B814-7586-3F6A4637D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5034AC-6B27-B878-9DB0-2361984F0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DCE40-6893-4485-86F8-2D436A96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50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DDEB-E443-CD97-C05E-A6A0F744E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40156-2B49-20B8-6FAF-E55FD6C114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9EBC33-7455-FC44-F5A3-4E9A0FBF2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55F398-A84F-4A1C-DDEB-8666C606E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26B4-4CD9-4B02-9721-318EDB5294E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609A2A-C28E-F598-B9B2-2A94F4966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AB7DA-3E75-241C-F121-EA76D0814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DCE40-6893-4485-86F8-2D436A96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336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09FCF-5A76-0FE5-432C-0B92105F8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923E9E-946E-5B5E-80DC-7138AD8B8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A8508A-C48D-2147-F589-C9385BD7A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F8DB66-8B18-FA0B-9C74-4941366F8E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C39BC4-B0EB-C097-3FE2-B775FBF51B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80EDE1-A201-5DC4-8338-357998483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26B4-4CD9-4B02-9721-318EDB5294E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35D5CA-52EF-C788-A1B7-D66D3BBF1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B5FD6E-5641-6C2D-DFD4-681D90201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DCE40-6893-4485-86F8-2D436A96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0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60F93-F9E7-F377-25C3-7C03697A3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CA1616-E0B9-362F-C819-013A5FBCC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26B4-4CD9-4B02-9721-318EDB5294E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C9EB4A-6676-02A5-3581-6C5F7098B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80A5E9-2785-0C8F-B025-8A9F3060F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DCE40-6893-4485-86F8-2D436A96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56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75B9A1-D526-E736-6C31-069BBC4D2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26B4-4CD9-4B02-9721-318EDB5294E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521151-3709-E058-CC9C-A8DD1B90B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C74B4-5167-DA2B-3449-8BE043EF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DCE40-6893-4485-86F8-2D436A96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23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8895E-B704-559E-8F19-C3153D2E1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7803D-283D-A179-49DE-285B880DD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2AC8A-48AE-7407-FC63-624D22988E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5BF17C-13AA-597D-0344-DD7049946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26B4-4CD9-4B02-9721-318EDB5294E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F40BC-D034-A6C9-191C-9276C452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EDC983-0956-A970-1764-EDE67FDE1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DCE40-6893-4485-86F8-2D436A96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55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F99EF-6902-83C7-2B65-D8DA38187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676D1E-C1EE-D225-A479-385220F09B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E9DC4-7872-51C4-150E-D48D41C2B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72A24-7E33-2B6B-6DBF-FA3320127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26B4-4CD9-4B02-9721-318EDB5294E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4E2142-186C-AE4A-CD08-096EA7501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710A4-DB04-2E29-F95B-157276D1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DCE40-6893-4485-86F8-2D436A96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79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8B6F9-9E7D-87AF-A730-09CC1695D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1A70ED-1D09-85EA-DCC5-9C6450218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77DD4-D5F0-BFF0-505E-181442353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26B4-4CD9-4B02-9721-318EDB5294E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C4125-3978-CEDC-31BF-A1D8A4C88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F5B6A-9471-2FD0-036D-91DECFAD1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DCE40-6893-4485-86F8-2D436A96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01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36E15E-974F-AA39-651E-AEC32FCD3B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293CED-6BF5-6728-69F6-AFB15960D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A3B86-2997-14A2-98AF-7F3D1B1C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26B4-4CD9-4B02-9721-318EDB5294E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3326B-70CA-BDEF-78A7-E52B72BC7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A89AC-B4CE-B027-08B4-A6FF317A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0DCE40-6893-4485-86F8-2D436A96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54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62F9E4-2BB6-010A-3EA5-8F227D9A6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2966AF-C6BE-EB4F-CDA9-975393D47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182C44-C984-23CE-BBF4-7F8E3687AA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2526B4-4CD9-4B02-9721-318EDB5294E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18C30-6CA9-9767-B98B-337086F80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AB529-9595-14E1-74D7-40AA80BEA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0DCE40-6893-4485-86F8-2D436A962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36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EF9E0-0D3A-9F1E-0D97-014AB7583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162" y="-23866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Independence in SOC Engagement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99DAF-73D3-6522-983E-CCF6874B1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628" y="1008993"/>
            <a:ext cx="8380302" cy="5502371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System and Organization Controls (SOC</a:t>
            </a:r>
            <a:r>
              <a:rPr lang="en-US" b="0" i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) engagement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is an attestation engagement.</a:t>
            </a:r>
          </a:p>
          <a:p>
            <a:pPr lvl="1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Independence is a cornerstone of any attestation engagement 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concept of independence is essential when conducting an audit on control mechanisms within a service organization. </a:t>
            </a:r>
          </a:p>
          <a:p>
            <a:pPr lvl="1"/>
            <a:r>
              <a:rPr lang="en-US" dirty="0">
                <a:solidFill>
                  <a:srgbClr val="0D0D0D"/>
                </a:solidFill>
                <a:highlight>
                  <a:srgbClr val="FFFFFF"/>
                </a:highlight>
                <a:latin typeface="Söhne"/>
              </a:rPr>
              <a:t>Lends credibility to the opinion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This means that auditors must remain unbiased and detached to maintain the integrity of their evaluation. 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5C22660-E646-4BCA-CF22-88F29FFDE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D951CEB-4EA1-A6C9-4595-2720ABFD2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08DF19-860B-B28E-18FE-8F2FC383C8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0308" y="1008993"/>
            <a:ext cx="3653466" cy="383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0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ED968-1F28-C9E6-F76F-877F6721B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936" y="-39792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Independence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A9E5C-BD28-F0C5-7E31-15B73FA57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09" y="694306"/>
            <a:ext cx="8482375" cy="55740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To ensure this independence, various factors need to be considered: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Scope of Services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It's crucial to delineate the boundaries of the services provided by the auditor to avoid conflicts of interest.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Fee Arrangements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The way auditors are compensated should not influence their judgment or findings.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Financial Relationships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Both the auditing firm and the individual auditors should not have any financial ties with the service organization that could be seen as compromising their impartiality.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Business Relationships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Similar to financial relationships, any business connections between the audit firm and the service organization must be scrutinized to prevent conflicts of interest.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Alumni and Familial Relationships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Any personal connections, whether through family ties or former employees of the service organization who are now with the audit firm, need to be considered to safeguard the audit’s objectivity.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50D8830-8552-CC04-2B4F-32F5B182F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F5F00A73-2391-F4ED-A2DC-2423A2E5F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52194E-B610-AD2C-6B2B-7CF09B1EE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221" y="1404638"/>
            <a:ext cx="3260981" cy="371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82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B3CAB-B450-8D20-E4B4-00629A2E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467" y="-19612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“Responsible Party”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B19CE-A1E7-647C-FD3A-A470D8436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357" y="1393490"/>
            <a:ext cx="7163851" cy="5186889"/>
          </a:xfrm>
        </p:spPr>
        <p:txBody>
          <a:bodyPr/>
          <a:lstStyle/>
          <a:p>
            <a:r>
              <a:rPr lang="en-US" dirty="0"/>
              <a:t>In audits of service organizations, the service auditor must be independent from the "responsible party," typically the service organization itself, as required by auditing standards. </a:t>
            </a:r>
          </a:p>
          <a:p>
            <a:r>
              <a:rPr lang="en-US" dirty="0"/>
              <a:t>This independence ensures the auditor's objectivity and reliability, preventing conflicts of interest that could bias the audit's results.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02006CA-6478-E701-58C2-642CD1C9B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C23EFE32-54EA-0C65-9677-D8ECB1E6D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39B2B3-9306-F67B-5EFD-9CE485674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414" y="990074"/>
            <a:ext cx="4429229" cy="456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6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D01A6-B8A4-CB95-A3AD-51E120FC7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8245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Subservice and Service Auditor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E1597-3569-8E4F-5319-16045CCA3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716" y="1033498"/>
            <a:ext cx="7069197" cy="5436413"/>
          </a:xfrm>
        </p:spPr>
        <p:txBody>
          <a:bodyPr>
            <a:normAutofit/>
          </a:bodyPr>
          <a:lstStyle/>
          <a:p>
            <a:r>
              <a:rPr lang="en-US" dirty="0"/>
              <a:t>When a service organization employs a subservice organization and opts to include information about this subservice organization within its system description using the inclusive method, the management of the subservice organization also becomes a responsible party. </a:t>
            </a:r>
          </a:p>
          <a:p>
            <a:r>
              <a:rPr lang="en-US" dirty="0"/>
              <a:t>Consequently, the service auditor must maintain independence from not only the primary service organization but also this subservice organization.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8B17C55-1E4E-AF83-99C2-310004638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4D13BC1-0B1D-3C59-8687-1C93D9F1F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8C88E2-5691-372C-9FB3-F8FDA5F12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414" y="990074"/>
            <a:ext cx="4429229" cy="456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37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B63B0-ED1D-FAA4-4F4E-D4D305538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090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Subservice and Service Auditor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3F9D3-9368-AD17-4465-105F4DE0A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76" y="1217098"/>
            <a:ext cx="7397181" cy="5700811"/>
          </a:xfrm>
        </p:spPr>
        <p:txBody>
          <a:bodyPr>
            <a:normAutofit/>
          </a:bodyPr>
          <a:lstStyle/>
          <a:p>
            <a:r>
              <a:rPr lang="en-US" dirty="0"/>
              <a:t>This requirement ensures that the auditor can impartially evaluate and report on the controls of both the service organization and any subservice organizations involved, thus providing a comprehensive and unbiased assessment. </a:t>
            </a:r>
          </a:p>
          <a:p>
            <a:r>
              <a:rPr lang="en-US" dirty="0"/>
              <a:t>The goal is to ensure the credibility of the audit results for all parties relying on the accuracy of the service organization's system description.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47FC602-E732-F70B-75E9-919AA8139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24ACF02-41CA-B50F-5D6F-96616A50F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0AA436-E988-37C9-3BC3-4DD05445A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414" y="990074"/>
            <a:ext cx="4429229" cy="456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8E553-8BDB-19F3-75E0-9D50C657B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0963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Independence Impaired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57BCB-70EA-B0EE-F57C-CCF927C49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516" y="868340"/>
            <a:ext cx="8040941" cy="5959366"/>
          </a:xfrm>
        </p:spPr>
        <p:txBody>
          <a:bodyPr>
            <a:normAutofit/>
          </a:bodyPr>
          <a:lstStyle/>
          <a:p>
            <a:r>
              <a:rPr lang="en-US" dirty="0"/>
              <a:t>When a service auditor is not independent but must accept and report on an engagement due to legal or regulatory requirements, it's crucial for the auditor to issue a disclaimer of opinion.</a:t>
            </a:r>
          </a:p>
          <a:p>
            <a:r>
              <a:rPr lang="en-US" dirty="0"/>
              <a:t> This disclaimer must explicitly state that the auditor lacks independence. </a:t>
            </a:r>
          </a:p>
          <a:p>
            <a:r>
              <a:rPr lang="en-US" dirty="0"/>
              <a:t>While the auditor is not obligated to disclose the reasons for this lack of independence, if any reasons are provided, all must be included in the report.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9D184AA-F229-3FF5-CE12-C8FE9BE7C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42BF1367-BE34-FD0E-E749-0D89812E0F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EDD340-AD68-DC8E-4EDB-CB8C7CDF8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3109" y="1196332"/>
            <a:ext cx="4008135" cy="396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7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60F59-4A38-6F28-C4BC-162FB0247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707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4B888-480E-CBD9-3B74-06F36BE552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50" y="939625"/>
            <a:ext cx="11962874" cy="5237338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 CPA firm is auditing a service organization that uses a subservice organization. The service organization has provided a comprehensive description of the system, including details about the subservice organization using the inclusive method. To maintain compliance with auditing standards, what is required regarding the auditor's independence?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a) The auditor needs to be independent from the service organization only.</a:t>
            </a:r>
            <a:b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b) The auditor must be independent from both the service organization and the subservice organization.</a:t>
            </a:r>
            <a:b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c) The auditor does not need to be independent from either the service organization or the subservice organization.</a:t>
            </a:r>
            <a:b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</a:b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d) The auditor needs to be independent from the subservice organization only.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Correct Answer: B</a:t>
            </a:r>
            <a:endParaRPr lang="en-US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A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is incorrect because it does not account for the need for auditor independence from both the service and subservice organizations.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B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is correct because when a service organization uses the inclusive method to report on a subservice organization, the auditor must be independent of both entities.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C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is incorrect because auditor independence is crucial for both entities involved.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D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is incorrect because it does not consider the necessity of independence from the primary service organization.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DC89B6E-0885-645F-4972-5F88967E53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B127C753-C255-99FB-F728-C4CB0063F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4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754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Independence in SOC Engagement </vt:lpstr>
      <vt:lpstr>Independence</vt:lpstr>
      <vt:lpstr>“Responsible Party”</vt:lpstr>
      <vt:lpstr>Subservice and Service Auditor</vt:lpstr>
      <vt:lpstr>Subservice and Service Auditor</vt:lpstr>
      <vt:lpstr>Independence Impaired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</cp:revision>
  <dcterms:created xsi:type="dcterms:W3CDTF">2024-04-26T14:35:46Z</dcterms:created>
  <dcterms:modified xsi:type="dcterms:W3CDTF">2024-05-04T09:06:47Z</dcterms:modified>
</cp:coreProperties>
</file>