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3" r:id="rId2"/>
    <p:sldId id="284" r:id="rId3"/>
    <p:sldId id="285" r:id="rId4"/>
    <p:sldId id="289" r:id="rId5"/>
    <p:sldId id="286" r:id="rId6"/>
    <p:sldId id="290" r:id="rId7"/>
    <p:sldId id="287" r:id="rId8"/>
    <p:sldId id="29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E1B57C-A871-41F7-901C-14EBB1AF26C6}" v="78" dt="2024-05-02T19:58:49.6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27" y="33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42464-59E2-C7C0-BC20-FC52A3E1F5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48B47D-1A87-039A-D89D-D9F4849AF8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E6E980-B273-55FD-9C06-5C4B93392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1A83-6CC4-47B5-8A71-DE179B55945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56E91-3508-B2A4-46BF-FE7703ADD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24909-7370-FA0A-295F-0EA8B333B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5F00-08E1-4783-8521-C43FE59D2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38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26FD6-7797-8731-28E0-18318BFC0E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DD5E0-E099-36AE-3428-3626B70E91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448342-1F63-2B17-6D87-5CF7CC4FE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1A83-6CC4-47B5-8A71-DE179B55945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E057BC-79F4-3309-EA50-8FA373ADA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770697-63E6-C178-CC21-BBD1C531D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5F00-08E1-4783-8521-C43FE59D2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37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FF522-A6D3-EE60-C9C9-C5500E2A0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4D6E38-0F33-B081-557E-07093541F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3FF8CD-1CCA-EA79-0416-74659A401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1A83-6CC4-47B5-8A71-DE179B55945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34BB0-DF07-1C3A-EA15-A3C31548D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CB0B0B-FC86-193E-790B-CF9B0207F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5F00-08E1-4783-8521-C43FE59D2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040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7CA06-A8F0-869A-8D0B-D5EBB7741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18938C-A4AC-88FD-ADD6-656004307D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D5942D-F742-2C8A-6808-913F297067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7133D7-0F6D-5BBA-BA68-B7BA75F83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1A83-6CC4-47B5-8A71-DE179B55945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CBD530-7312-9B4D-C58C-375EEF2F1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7B1A6-D05B-4099-792D-CABDBF8B1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5F00-08E1-4783-8521-C43FE59D2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74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88F97-FE28-8565-0F61-7D949B7C2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79F372-4666-3D7D-7595-C08669D878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E3EC29-DF2A-3CFB-6E0D-DDAE4305E5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C14FD9-0CBF-9B42-84C3-D9918EBB6A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D7836A-567A-8757-CC0E-B34B02B82F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74E7E9-A807-42E6-A3F3-A9013687A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1A83-6CC4-47B5-8A71-DE179B55945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E3AE30-4766-622C-379C-56153D17D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F37F39-6EDA-FEC6-EB25-0A1A3E7AE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5F00-08E1-4783-8521-C43FE59D2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667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87A60-26AA-A34E-241F-823B8BD98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74B374-DE0F-C195-3C53-B60F9BE98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1A83-6CC4-47B5-8A71-DE179B55945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48CF09-41FE-77AE-04A8-6B8FCD47A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243E0DA-9826-3A8E-1E28-5554CCEEF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5F00-08E1-4783-8521-C43FE59D2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922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F91FA4-1E33-DCC4-C873-7E3BDA0366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1A83-6CC4-47B5-8A71-DE179B55945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3BD002-0A38-00AC-6FB9-401C38D42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CC522E-7701-BE58-DBD4-EA8DFF7BE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5F00-08E1-4783-8521-C43FE59D2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408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6086E-F93D-ECD1-1CF7-9633310F7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A65C0-24FB-1761-86CF-4D52132F4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02999-E650-B5F2-52A1-D77965A17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84A66A-37CC-CCB6-2A1F-33C6610542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1A83-6CC4-47B5-8A71-DE179B55945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1EC6F4-437E-C4E9-14AB-9D17E5C4A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C13A98-3DB6-9A1C-38F8-C5FCABA59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5F00-08E1-4783-8521-C43FE59D2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9143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AA9DF-C692-7C4D-F403-97A4D8BBF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1491EC-2E6A-F92A-F89B-81F42791E0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0F8A44-F7EF-3B56-C2E4-6DE3A3D040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50D990-5C21-322D-51EB-9F924BE2DE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1A83-6CC4-47B5-8A71-DE179B55945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C8DAAE-7911-1C53-1981-4885E4B3C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E16722-B6D5-5500-9669-962B3F2CF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5F00-08E1-4783-8521-C43FE59D2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4039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58B37-1B18-79D7-139E-694DB665C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B0045A3-F55F-F551-BF6F-E861EBBD29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2ADF20-A062-3958-6571-D09E56908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1A83-6CC4-47B5-8A71-DE179B55945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64E7F-00F2-375B-DD82-038D05B56E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7BDB3-9949-EF8E-A97C-6A290BF92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5F00-08E1-4783-8521-C43FE59D2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269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21D5E9-B562-3850-5991-5EC9FE247D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4BD440-4FE3-AFB9-E441-8301A607EA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060666-A493-6395-FDD0-8AB145E75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4D1A83-6CC4-47B5-8A71-DE179B55945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A893DF-FC78-569F-4F74-0F8F31F323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A9286-82BD-076D-61A0-1ABF4771A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F95F00-08E1-4783-8521-C43FE59D2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2142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D28355-73A5-0EF7-716F-95ED09464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77EFF-06D0-D9D8-05AB-4A7A7E6CE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3B175-148B-6E90-2A72-ABA8FE2BAA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94D1A83-6CC4-47B5-8A71-DE179B559452}" type="datetimeFigureOut">
              <a:rPr lang="en-US" smtClean="0"/>
              <a:t>5/4/2024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A2A5A4-192F-8063-DBA9-F6184F10C1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66C6C-8F05-7575-EB39-598E1B4FFF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F95F00-08E1-4783-8521-C43FE59D27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619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C51D5-AE48-2D97-EFCC-C18DB78E2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176" y="-76126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SOC Engagement:  Attestation Engagement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81D09B-BEB8-1549-F0DA-DC15892123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269" y="1038614"/>
            <a:ext cx="8214520" cy="5326358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Once the service auditor has agreed to undertake the engagement and completed the initial planning and 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Söhne"/>
              </a:rPr>
              <a:t>risk assessment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, the subsequent phase of the engagement requires gaining a detailed understanding of the systems as outlined by the service organization.</a:t>
            </a:r>
          </a:p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Key phases of engagement performance following the completion of initial risk assessment procedures are: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Address the identified risks (risk assessment step)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Assess whether the management’s depiction of the service organization’s system aligns with the description criteria.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00"/>
                </a:highlight>
                <a:latin typeface="Söhne"/>
              </a:rPr>
              <a:t>Gather and assess evidence regarding the adequacy of the control design.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Gather and assess evidence concerning the effectiveness of the controls in operation (applicable only in Type 2 engagements).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Review the outcomes of these procedures.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Develop the professional opinion (final product)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69C0FD-5E7B-6FF9-E8B7-70EC1506A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3281" y="840409"/>
            <a:ext cx="3229864" cy="4815431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9106E49E-980D-48F1-C7E0-1201FEC2C4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62AB5F0E-FD0B-6CA0-975D-AE71F40886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8737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A3433-6649-0FD4-AC0C-CD3E10311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242" y="-920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Evaluating the Suitability of the Controls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ABED7-F023-2CF7-7658-A8FF5D5EC7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49" y="1012233"/>
            <a:ext cx="8881058" cy="5165282"/>
          </a:xfrm>
        </p:spPr>
        <p:txBody>
          <a:bodyPr/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process of evaluating the suitability of the design of controls involves various methods that a service auditor can use to gather evidence about a service organization’s systems and their associated controls. Some overlap with the description.</a:t>
            </a:r>
          </a:p>
          <a:p>
            <a:pPr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Inquiry of Personnel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The auditor engages in discussions with the organization's personnel to understand the design and operational effectiveness of controls or specific system events.</a:t>
            </a:r>
          </a:p>
          <a:p>
            <a:pPr marL="742950" lvl="1" indent="-285750" algn="l">
              <a:buFont typeface="+mj-lt"/>
              <a:buAutoNum type="arabicPeriod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Example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An auditor might ask the IT manager about the procedures for updating software to prevent security breaches, and how these procedures are communicated and enforced within the team.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C44F84-F953-96F2-1EDD-CF16CF55B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4195" y="1573493"/>
            <a:ext cx="2699456" cy="2953521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C47725E0-1274-ED90-36C0-17C0D08D4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8A955498-ACB8-0113-521E-3B39EF6AB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323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482BD-5F89-2E73-46FD-48F6CAF6B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Inspection of Documents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DCE2F-97BF-9332-4519-DB3459358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276" y="1636439"/>
            <a:ext cx="7107585" cy="435133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32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The auditor examines relevant documents that describe the controls and their intended function.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32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Reviewing a company’s written policy on data encryption to verify that it aligns with industry standards and effectively protects sensitive information.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5214A-201F-0023-4C0C-283E0B3CBB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2090" y="1690688"/>
            <a:ext cx="3547482" cy="3845870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B19DE7A9-F018-D950-1794-23FC817E0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0315D923-6B0F-283E-34F9-29BD2AD8DE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117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482BD-5F89-2E73-46FD-48F6CAF6B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569" y="18255"/>
            <a:ext cx="10515600" cy="1325563"/>
          </a:xfrm>
        </p:spPr>
        <p:txBody>
          <a:bodyPr/>
          <a:lstStyle/>
          <a:p>
            <a:pPr algn="ctr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Conducting Walk-Throughs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BDCE2F-97BF-9332-4519-DB3459358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172" y="1390496"/>
            <a:ext cx="7940039" cy="4351338"/>
          </a:xfrm>
        </p:spPr>
        <p:txBody>
          <a:bodyPr/>
          <a:lstStyle/>
          <a:p>
            <a:pPr algn="l">
              <a:buFont typeface="Wingdings" panose="05000000000000000000" pitchFamily="2" charset="2"/>
              <a:buChar char="§"/>
            </a:pPr>
            <a:r>
              <a:rPr lang="en-US" sz="32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This involves the auditor observing the actual processing and controls within the system to see how they operate in practice.</a:t>
            </a:r>
          </a:p>
          <a:p>
            <a:pPr lvl="1" algn="l">
              <a:buFont typeface="Wingdings" panose="05000000000000000000" pitchFamily="2" charset="2"/>
              <a:buChar char="§"/>
            </a:pPr>
            <a:r>
              <a:rPr lang="en-US" sz="3200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auditor could follow a transaction from initiation to completion, observing how each control is applied, such as approval signatures and data entry checks.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42867C6-BBE8-DA0F-FE2B-F46E548873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0678" y="1011280"/>
            <a:ext cx="3373562" cy="4835440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17D9E28E-30F9-C4FE-AFC5-00EBED6A2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0616787E-076B-3CD9-B186-13FCFA264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46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C562E-CD92-C533-5EF1-A63E287FB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Reviewing System Documentation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5FD1E-2775-38F0-CC97-5ECC21774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071" y="1844543"/>
            <a:ext cx="6540062" cy="4351338"/>
          </a:xfrm>
        </p:spPr>
        <p:txBody>
          <a:bodyPr/>
          <a:lstStyle/>
          <a:p>
            <a:pPr algn="l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auditor reads and assesses the supporting documentation related to the system to understand the controls better.</a:t>
            </a:r>
          </a:p>
          <a:p>
            <a:pPr lvl="1" algn="l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Examining the user manual for a new accounting software to understand how the software handles error detection and correction.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9FAF7A-474B-FD97-AEF9-5745413B10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9248" y="1535539"/>
            <a:ext cx="4254919" cy="3933795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04CE815A-928B-DE6D-73AA-769B5E3FF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6FFC5567-B74A-325C-38BC-939B06F1DC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63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C562E-CD92-C533-5EF1-A63E287FB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Assessment of Security Measures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75FD1E-2775-38F0-CC97-5ECC21774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335" y="2141537"/>
            <a:ext cx="7107195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Determining whether the system adequately addresses potential security threats, including attacks, vulnerabilities, emerging risks, and other threats.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Assessing a recent software patch’s effectiveness in mitigating a known vulnerability that could allow unauthorized access to confidential data.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487F3A-0855-93A7-BEFC-586FC39277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3305" y="1337766"/>
            <a:ext cx="3773315" cy="4182467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1E798E03-A7C6-2339-B8BC-A196682DC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61F19F80-4C90-78AA-8FF9-4DC211F6DD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391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0E69F-781F-A31B-CB67-FB84F50D54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916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What else?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018B0D-1C65-3AB9-D922-8DC6AD680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327" y="1084668"/>
            <a:ext cx="6804922" cy="4925827"/>
          </a:xfrm>
        </p:spPr>
        <p:txBody>
          <a:bodyPr>
            <a:normAutofit/>
          </a:bodyPr>
          <a:lstStyle/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When assessing the suitability of controls, the auditor should consider the following factors: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regularity with which the controls are implemented,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capability and authority of the personnel responsible for overseeing these controls,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accuracy and responsiveness of the processes within the control system, and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Any inconsistencies in the evidence that might indicate the controls are not operating effectively.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06F7B4-86D6-37B3-EA3E-E5DF8AD99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1965" y="1690688"/>
            <a:ext cx="4212551" cy="3323966"/>
          </a:xfrm>
          <a:prstGeom prst="rect">
            <a:avLst/>
          </a:prstGeom>
        </p:spPr>
      </p:pic>
      <p:sp>
        <p:nvSpPr>
          <p:cNvPr id="6" name="TextBox 23">
            <a:extLst>
              <a:ext uri="{FF2B5EF4-FFF2-40B4-BE49-F238E27FC236}">
                <a16:creationId xmlns:a16="http://schemas.microsoft.com/office/drawing/2014/main" id="{02EF0ABA-E376-5948-4245-31D679945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7D3F9D39-827F-20EC-CEA6-EE744FF0F8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73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3D830-89B5-721F-6171-5CF2AA97F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70902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F6C859-5CED-ADE5-5288-87494D9EF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60" y="813501"/>
            <a:ext cx="11912425" cy="5681892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>
                <a:highlight>
                  <a:srgbClr val="FFFFFF"/>
                </a:highlight>
              </a:rPr>
              <a:t>Scenario</a:t>
            </a:r>
            <a:r>
              <a:rPr lang="en-US" dirty="0">
                <a:highlight>
                  <a:srgbClr val="FFFFFF"/>
                </a:highlight>
              </a:rPr>
              <a:t>: An auditor is assessing a pharmaceutical company's control over its drug safety monitoring process. The process involves automated alerts that notify a safety officer whenever adverse reactions of a certain severity are reported</a:t>
            </a:r>
            <a:endParaRPr lang="en-US" b="0" i="0" dirty="0">
              <a:solidFill>
                <a:srgbClr val="0D0D0D"/>
              </a:solidFill>
              <a:effectLst/>
              <a:highlight>
                <a:srgbClr val="FFFFFF"/>
              </a:highlight>
              <a:latin typeface="Söhne"/>
            </a:endParaRPr>
          </a:p>
          <a:p>
            <a:pPr algn="l"/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Which aspect is most crucial for the auditor to consider when evaluating the suitability of these automated alert controls?</a:t>
            </a:r>
          </a:p>
          <a:p>
            <a:pPr marL="514350" indent="-514350" algn="l">
              <a:buAutoNum type="alphaLcParenR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financial impact of drug recalls </a:t>
            </a:r>
          </a:p>
          <a:p>
            <a:pPr marL="514350" indent="-514350" algn="l">
              <a:buAutoNum type="alphaLcParenR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sensitivity and specificity of the alert system</a:t>
            </a:r>
          </a:p>
          <a:p>
            <a:pPr marL="514350" indent="-514350" algn="l">
              <a:buAutoNum type="alphaLcParenR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volume of drugs produced annually </a:t>
            </a:r>
          </a:p>
          <a:p>
            <a:pPr marL="514350" indent="-514350" algn="l">
              <a:buAutoNum type="alphaLcParenR"/>
            </a:pP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The number of safety officers employed</a:t>
            </a:r>
          </a:p>
          <a:p>
            <a:pPr algn="l"/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Correct Answer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: b) The sensitivity and specificity of the alert system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Choice a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is incorrect because the financial impact of drug recalls, while significant, does not directly relate to the suitability of the alert mechanism itself.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Choice b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is correct because the sensitivity (ability to detect true adverse reactions) and specificity (ability to ignore non-relevant cases) of the system are critical to ensuring that the control is suitably designed to effectively monitor drug safety.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Choice c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is incorrect because the annual production volume does not directly affect the design suitability of the alert system.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1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Choice d</a:t>
            </a:r>
            <a:r>
              <a:rPr lang="en-US" b="0" i="0" dirty="0">
                <a:solidFill>
                  <a:srgbClr val="0D0D0D"/>
                </a:solidFill>
                <a:effectLst/>
                <a:highlight>
                  <a:srgbClr val="FFFFFF"/>
                </a:highlight>
                <a:latin typeface="Söhne"/>
              </a:rPr>
              <a:t> is incorrect because the number of safety officers, while important for operational purposes, does not influence the fundamental suitability of the alert system.</a:t>
            </a: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D8F6AF5F-3279-3D3D-EBC8-A14547F0F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7583" y="6345666"/>
            <a:ext cx="102229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defTabSz="722376">
              <a:lnSpc>
                <a:spcPct val="100000"/>
              </a:lnSpc>
              <a:spcBef>
                <a:spcPct val="0"/>
              </a:spcBef>
              <a:spcAft>
                <a:spcPts val="474"/>
              </a:spcAft>
              <a:buNone/>
            </a:pP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Lectures + MCQs @ farhatlectures.com </a:t>
            </a:r>
            <a:r>
              <a:rPr lang="en-US" altLang="en-US" kern="12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  <a:sym typeface="Wingdings" panose="05000000000000000000" pitchFamily="2" charset="2"/>
              </a:rPr>
              <a:t> Free Trial</a:t>
            </a:r>
            <a:endParaRPr lang="en-US" altLang="en-US" dirty="0">
              <a:solidFill>
                <a:srgbClr val="002060"/>
              </a:solidFill>
              <a:latin typeface="Comic Sans MS" panose="030F0702030302020204" pitchFamily="66" charset="0"/>
              <a:ea typeface="MS PGothic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6D160C4D-F78D-AD9D-AD02-1DF4D9CDF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45666"/>
            <a:ext cx="2998817" cy="48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011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781</Words>
  <Application>Microsoft Office PowerPoint</Application>
  <PresentationFormat>Widescreen</PresentationFormat>
  <Paragraphs>56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SOC Engagement:  Attestation Engagement</vt:lpstr>
      <vt:lpstr>Evaluating the Suitability of the Controls</vt:lpstr>
      <vt:lpstr>Inspection of Documents</vt:lpstr>
      <vt:lpstr>Conducting Walk-Throughs</vt:lpstr>
      <vt:lpstr>Reviewing System Documentation</vt:lpstr>
      <vt:lpstr>Assessment of Security Measures</vt:lpstr>
      <vt:lpstr>What else?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2</cp:revision>
  <dcterms:created xsi:type="dcterms:W3CDTF">2024-05-02T13:33:07Z</dcterms:created>
  <dcterms:modified xsi:type="dcterms:W3CDTF">2024-05-04T16:59:43Z</dcterms:modified>
</cp:coreProperties>
</file>