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4" r:id="rId3"/>
    <p:sldId id="260" r:id="rId4"/>
    <p:sldId id="268" r:id="rId5"/>
    <p:sldId id="261" r:id="rId6"/>
    <p:sldId id="272" r:id="rId7"/>
    <p:sldId id="269" r:id="rId8"/>
    <p:sldId id="265" r:id="rId9"/>
    <p:sldId id="266" r:id="rId10"/>
    <p:sldId id="267" r:id="rId11"/>
    <p:sldId id="271" r:id="rId12"/>
    <p:sldId id="262" r:id="rId13"/>
    <p:sldId id="263" r:id="rId14"/>
    <p:sldId id="264" r:id="rId15"/>
    <p:sldId id="27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920B45-BDF7-421F-AE86-3F0832EAA512}" v="266" dt="2024-04-26T18:35:32.8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76" d="100"/>
          <a:sy n="76" d="100"/>
        </p:scale>
        <p:origin x="27" y="33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030E3-5864-24EE-D44E-6F3CB11D2A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A7EB417-37A0-886B-6770-93D2872C79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C4FF6D3-7A9A-D433-D68B-2B6DE4A0B04D}"/>
              </a:ext>
            </a:extLst>
          </p:cNvPr>
          <p:cNvSpPr>
            <a:spLocks noGrp="1"/>
          </p:cNvSpPr>
          <p:nvPr>
            <p:ph type="dt" sz="half" idx="10"/>
          </p:nvPr>
        </p:nvSpPr>
        <p:spPr/>
        <p:txBody>
          <a:bodyPr/>
          <a:lstStyle/>
          <a:p>
            <a:fld id="{B8C78064-9C5F-41B3-B5F4-71543133506D}" type="datetimeFigureOut">
              <a:rPr lang="en-US" smtClean="0"/>
              <a:t>5/4/2024</a:t>
            </a:fld>
            <a:endParaRPr lang="en-US"/>
          </a:p>
        </p:txBody>
      </p:sp>
      <p:sp>
        <p:nvSpPr>
          <p:cNvPr id="5" name="Footer Placeholder 4">
            <a:extLst>
              <a:ext uri="{FF2B5EF4-FFF2-40B4-BE49-F238E27FC236}">
                <a16:creationId xmlns:a16="http://schemas.microsoft.com/office/drawing/2014/main" id="{224A963B-998F-5F7A-28DA-13E061A2FA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3DCE3C-6DD2-0A63-DF5E-737806C109E6}"/>
              </a:ext>
            </a:extLst>
          </p:cNvPr>
          <p:cNvSpPr>
            <a:spLocks noGrp="1"/>
          </p:cNvSpPr>
          <p:nvPr>
            <p:ph type="sldNum" sz="quarter" idx="12"/>
          </p:nvPr>
        </p:nvSpPr>
        <p:spPr/>
        <p:txBody>
          <a:bodyPr/>
          <a:lstStyle/>
          <a:p>
            <a:fld id="{23AAE3AC-3FBB-4727-81A6-7F247EDB9822}" type="slidenum">
              <a:rPr lang="en-US" smtClean="0"/>
              <a:t>‹#›</a:t>
            </a:fld>
            <a:endParaRPr lang="en-US"/>
          </a:p>
        </p:txBody>
      </p:sp>
    </p:spTree>
    <p:extLst>
      <p:ext uri="{BB962C8B-B14F-4D97-AF65-F5344CB8AC3E}">
        <p14:creationId xmlns:p14="http://schemas.microsoft.com/office/powerpoint/2010/main" val="2726681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FA370-30D9-63F9-00BB-E5BFDB2BB0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3DDEDB-CBCF-7657-BF7E-7E34078966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BF377B-16E4-591F-09DD-C04C51004F5E}"/>
              </a:ext>
            </a:extLst>
          </p:cNvPr>
          <p:cNvSpPr>
            <a:spLocks noGrp="1"/>
          </p:cNvSpPr>
          <p:nvPr>
            <p:ph type="dt" sz="half" idx="10"/>
          </p:nvPr>
        </p:nvSpPr>
        <p:spPr/>
        <p:txBody>
          <a:bodyPr/>
          <a:lstStyle/>
          <a:p>
            <a:fld id="{B8C78064-9C5F-41B3-B5F4-71543133506D}" type="datetimeFigureOut">
              <a:rPr lang="en-US" smtClean="0"/>
              <a:t>5/4/2024</a:t>
            </a:fld>
            <a:endParaRPr lang="en-US"/>
          </a:p>
        </p:txBody>
      </p:sp>
      <p:sp>
        <p:nvSpPr>
          <p:cNvPr id="5" name="Footer Placeholder 4">
            <a:extLst>
              <a:ext uri="{FF2B5EF4-FFF2-40B4-BE49-F238E27FC236}">
                <a16:creationId xmlns:a16="http://schemas.microsoft.com/office/drawing/2014/main" id="{3D96FB88-F59E-CE09-FFA5-601D718CC5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FBD681-F464-64AA-5414-A45B68AA38CC}"/>
              </a:ext>
            </a:extLst>
          </p:cNvPr>
          <p:cNvSpPr>
            <a:spLocks noGrp="1"/>
          </p:cNvSpPr>
          <p:nvPr>
            <p:ph type="sldNum" sz="quarter" idx="12"/>
          </p:nvPr>
        </p:nvSpPr>
        <p:spPr/>
        <p:txBody>
          <a:bodyPr/>
          <a:lstStyle/>
          <a:p>
            <a:fld id="{23AAE3AC-3FBB-4727-81A6-7F247EDB9822}" type="slidenum">
              <a:rPr lang="en-US" smtClean="0"/>
              <a:t>‹#›</a:t>
            </a:fld>
            <a:endParaRPr lang="en-US"/>
          </a:p>
        </p:txBody>
      </p:sp>
    </p:spTree>
    <p:extLst>
      <p:ext uri="{BB962C8B-B14F-4D97-AF65-F5344CB8AC3E}">
        <p14:creationId xmlns:p14="http://schemas.microsoft.com/office/powerpoint/2010/main" val="1150575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99B88-05EB-7A08-FF63-498BC25D22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ADBFE67-606D-3088-ACC1-11077FCC682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0B9C6A-922D-BA89-D455-29EA0CC41077}"/>
              </a:ext>
            </a:extLst>
          </p:cNvPr>
          <p:cNvSpPr>
            <a:spLocks noGrp="1"/>
          </p:cNvSpPr>
          <p:nvPr>
            <p:ph type="dt" sz="half" idx="10"/>
          </p:nvPr>
        </p:nvSpPr>
        <p:spPr/>
        <p:txBody>
          <a:bodyPr/>
          <a:lstStyle/>
          <a:p>
            <a:fld id="{B8C78064-9C5F-41B3-B5F4-71543133506D}" type="datetimeFigureOut">
              <a:rPr lang="en-US" smtClean="0"/>
              <a:t>5/4/2024</a:t>
            </a:fld>
            <a:endParaRPr lang="en-US"/>
          </a:p>
        </p:txBody>
      </p:sp>
      <p:sp>
        <p:nvSpPr>
          <p:cNvPr id="5" name="Footer Placeholder 4">
            <a:extLst>
              <a:ext uri="{FF2B5EF4-FFF2-40B4-BE49-F238E27FC236}">
                <a16:creationId xmlns:a16="http://schemas.microsoft.com/office/drawing/2014/main" id="{1DEABD84-7E49-CF16-4330-F4B4D55FEE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F4DFDE-2A17-94E0-545E-921256CA089B}"/>
              </a:ext>
            </a:extLst>
          </p:cNvPr>
          <p:cNvSpPr>
            <a:spLocks noGrp="1"/>
          </p:cNvSpPr>
          <p:nvPr>
            <p:ph type="sldNum" sz="quarter" idx="12"/>
          </p:nvPr>
        </p:nvSpPr>
        <p:spPr/>
        <p:txBody>
          <a:bodyPr/>
          <a:lstStyle/>
          <a:p>
            <a:fld id="{23AAE3AC-3FBB-4727-81A6-7F247EDB9822}" type="slidenum">
              <a:rPr lang="en-US" smtClean="0"/>
              <a:t>‹#›</a:t>
            </a:fld>
            <a:endParaRPr lang="en-US"/>
          </a:p>
        </p:txBody>
      </p:sp>
    </p:spTree>
    <p:extLst>
      <p:ext uri="{BB962C8B-B14F-4D97-AF65-F5344CB8AC3E}">
        <p14:creationId xmlns:p14="http://schemas.microsoft.com/office/powerpoint/2010/main" val="818851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A4962-6421-6DAF-3977-BB4D1939D2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D3C471-3D34-7544-7FFE-7D375B2E71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7C63E9-B96B-BC9D-8ADD-89A057C30B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026CD68-8EF1-79B7-3225-6D1D41D33608}"/>
              </a:ext>
            </a:extLst>
          </p:cNvPr>
          <p:cNvSpPr>
            <a:spLocks noGrp="1"/>
          </p:cNvSpPr>
          <p:nvPr>
            <p:ph type="dt" sz="half" idx="10"/>
          </p:nvPr>
        </p:nvSpPr>
        <p:spPr/>
        <p:txBody>
          <a:bodyPr/>
          <a:lstStyle/>
          <a:p>
            <a:fld id="{B8C78064-9C5F-41B3-B5F4-71543133506D}" type="datetimeFigureOut">
              <a:rPr lang="en-US" smtClean="0"/>
              <a:t>5/4/2024</a:t>
            </a:fld>
            <a:endParaRPr lang="en-US"/>
          </a:p>
        </p:txBody>
      </p:sp>
      <p:sp>
        <p:nvSpPr>
          <p:cNvPr id="6" name="Footer Placeholder 5">
            <a:extLst>
              <a:ext uri="{FF2B5EF4-FFF2-40B4-BE49-F238E27FC236}">
                <a16:creationId xmlns:a16="http://schemas.microsoft.com/office/drawing/2014/main" id="{8C7E3116-F335-BF98-A16E-6F68807E19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2AA7FE-FFB3-5514-2BCD-D8AACEC0C22F}"/>
              </a:ext>
            </a:extLst>
          </p:cNvPr>
          <p:cNvSpPr>
            <a:spLocks noGrp="1"/>
          </p:cNvSpPr>
          <p:nvPr>
            <p:ph type="sldNum" sz="quarter" idx="12"/>
          </p:nvPr>
        </p:nvSpPr>
        <p:spPr/>
        <p:txBody>
          <a:bodyPr/>
          <a:lstStyle/>
          <a:p>
            <a:fld id="{23AAE3AC-3FBB-4727-81A6-7F247EDB9822}" type="slidenum">
              <a:rPr lang="en-US" smtClean="0"/>
              <a:t>‹#›</a:t>
            </a:fld>
            <a:endParaRPr lang="en-US"/>
          </a:p>
        </p:txBody>
      </p:sp>
    </p:spTree>
    <p:extLst>
      <p:ext uri="{BB962C8B-B14F-4D97-AF65-F5344CB8AC3E}">
        <p14:creationId xmlns:p14="http://schemas.microsoft.com/office/powerpoint/2010/main" val="943108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69ED6-32F7-3F42-40EB-109146BAF82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08C2CB-05C2-E98D-63BC-78C322DC98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1FB52A-4CDF-98D2-F36D-D789B719F0E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778F033-3881-342D-BB31-7411F5B7F0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929876-D3D9-CE2E-3041-48DF0E8F58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D5D915-E312-2EAA-0264-2DDA93C68C66}"/>
              </a:ext>
            </a:extLst>
          </p:cNvPr>
          <p:cNvSpPr>
            <a:spLocks noGrp="1"/>
          </p:cNvSpPr>
          <p:nvPr>
            <p:ph type="dt" sz="half" idx="10"/>
          </p:nvPr>
        </p:nvSpPr>
        <p:spPr/>
        <p:txBody>
          <a:bodyPr/>
          <a:lstStyle/>
          <a:p>
            <a:fld id="{B8C78064-9C5F-41B3-B5F4-71543133506D}" type="datetimeFigureOut">
              <a:rPr lang="en-US" smtClean="0"/>
              <a:t>5/4/2024</a:t>
            </a:fld>
            <a:endParaRPr lang="en-US"/>
          </a:p>
        </p:txBody>
      </p:sp>
      <p:sp>
        <p:nvSpPr>
          <p:cNvPr id="8" name="Footer Placeholder 7">
            <a:extLst>
              <a:ext uri="{FF2B5EF4-FFF2-40B4-BE49-F238E27FC236}">
                <a16:creationId xmlns:a16="http://schemas.microsoft.com/office/drawing/2014/main" id="{23283ED2-66EF-632D-1782-29F9D5B1F6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81D868F-5ED0-B774-E5BD-B28817C18FD3}"/>
              </a:ext>
            </a:extLst>
          </p:cNvPr>
          <p:cNvSpPr>
            <a:spLocks noGrp="1"/>
          </p:cNvSpPr>
          <p:nvPr>
            <p:ph type="sldNum" sz="quarter" idx="12"/>
          </p:nvPr>
        </p:nvSpPr>
        <p:spPr/>
        <p:txBody>
          <a:bodyPr/>
          <a:lstStyle/>
          <a:p>
            <a:fld id="{23AAE3AC-3FBB-4727-81A6-7F247EDB9822}" type="slidenum">
              <a:rPr lang="en-US" smtClean="0"/>
              <a:t>‹#›</a:t>
            </a:fld>
            <a:endParaRPr lang="en-US"/>
          </a:p>
        </p:txBody>
      </p:sp>
    </p:spTree>
    <p:extLst>
      <p:ext uri="{BB962C8B-B14F-4D97-AF65-F5344CB8AC3E}">
        <p14:creationId xmlns:p14="http://schemas.microsoft.com/office/powerpoint/2010/main" val="2935290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7F3CE-130A-A1D0-5B9E-DDC505714D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9A5BEF-86F7-9988-315B-916CC19E3D6D}"/>
              </a:ext>
            </a:extLst>
          </p:cNvPr>
          <p:cNvSpPr>
            <a:spLocks noGrp="1"/>
          </p:cNvSpPr>
          <p:nvPr>
            <p:ph type="dt" sz="half" idx="10"/>
          </p:nvPr>
        </p:nvSpPr>
        <p:spPr/>
        <p:txBody>
          <a:bodyPr/>
          <a:lstStyle/>
          <a:p>
            <a:fld id="{B8C78064-9C5F-41B3-B5F4-71543133506D}" type="datetimeFigureOut">
              <a:rPr lang="en-US" smtClean="0"/>
              <a:t>5/4/2024</a:t>
            </a:fld>
            <a:endParaRPr lang="en-US"/>
          </a:p>
        </p:txBody>
      </p:sp>
      <p:sp>
        <p:nvSpPr>
          <p:cNvPr id="4" name="Footer Placeholder 3">
            <a:extLst>
              <a:ext uri="{FF2B5EF4-FFF2-40B4-BE49-F238E27FC236}">
                <a16:creationId xmlns:a16="http://schemas.microsoft.com/office/drawing/2014/main" id="{C903CFB1-F8F4-ABD9-8CA1-23B62C61A0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FCE91F0-018A-CC83-E503-3801AF0DE434}"/>
              </a:ext>
            </a:extLst>
          </p:cNvPr>
          <p:cNvSpPr>
            <a:spLocks noGrp="1"/>
          </p:cNvSpPr>
          <p:nvPr>
            <p:ph type="sldNum" sz="quarter" idx="12"/>
          </p:nvPr>
        </p:nvSpPr>
        <p:spPr/>
        <p:txBody>
          <a:bodyPr/>
          <a:lstStyle/>
          <a:p>
            <a:fld id="{23AAE3AC-3FBB-4727-81A6-7F247EDB9822}" type="slidenum">
              <a:rPr lang="en-US" smtClean="0"/>
              <a:t>‹#›</a:t>
            </a:fld>
            <a:endParaRPr lang="en-US"/>
          </a:p>
        </p:txBody>
      </p:sp>
    </p:spTree>
    <p:extLst>
      <p:ext uri="{BB962C8B-B14F-4D97-AF65-F5344CB8AC3E}">
        <p14:creationId xmlns:p14="http://schemas.microsoft.com/office/powerpoint/2010/main" val="2968813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CCB758-40A2-2694-7592-FE9509AF1DEA}"/>
              </a:ext>
            </a:extLst>
          </p:cNvPr>
          <p:cNvSpPr>
            <a:spLocks noGrp="1"/>
          </p:cNvSpPr>
          <p:nvPr>
            <p:ph type="dt" sz="half" idx="10"/>
          </p:nvPr>
        </p:nvSpPr>
        <p:spPr/>
        <p:txBody>
          <a:bodyPr/>
          <a:lstStyle/>
          <a:p>
            <a:fld id="{B8C78064-9C5F-41B3-B5F4-71543133506D}" type="datetimeFigureOut">
              <a:rPr lang="en-US" smtClean="0"/>
              <a:t>5/4/2024</a:t>
            </a:fld>
            <a:endParaRPr lang="en-US"/>
          </a:p>
        </p:txBody>
      </p:sp>
      <p:sp>
        <p:nvSpPr>
          <p:cNvPr id="3" name="Footer Placeholder 2">
            <a:extLst>
              <a:ext uri="{FF2B5EF4-FFF2-40B4-BE49-F238E27FC236}">
                <a16:creationId xmlns:a16="http://schemas.microsoft.com/office/drawing/2014/main" id="{7D822ADB-01C7-8956-FFDD-C7DE4A05FD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7DE524D-BACE-1402-48B9-A4118E4708D7}"/>
              </a:ext>
            </a:extLst>
          </p:cNvPr>
          <p:cNvSpPr>
            <a:spLocks noGrp="1"/>
          </p:cNvSpPr>
          <p:nvPr>
            <p:ph type="sldNum" sz="quarter" idx="12"/>
          </p:nvPr>
        </p:nvSpPr>
        <p:spPr/>
        <p:txBody>
          <a:bodyPr/>
          <a:lstStyle/>
          <a:p>
            <a:fld id="{23AAE3AC-3FBB-4727-81A6-7F247EDB9822}" type="slidenum">
              <a:rPr lang="en-US" smtClean="0"/>
              <a:t>‹#›</a:t>
            </a:fld>
            <a:endParaRPr lang="en-US"/>
          </a:p>
        </p:txBody>
      </p:sp>
    </p:spTree>
    <p:extLst>
      <p:ext uri="{BB962C8B-B14F-4D97-AF65-F5344CB8AC3E}">
        <p14:creationId xmlns:p14="http://schemas.microsoft.com/office/powerpoint/2010/main" val="2340603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045D8-103F-2E00-F649-02CB1F035F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4AC115-06B6-8D50-A060-04F39FD059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84B5F3-6170-17C8-B077-779ECBCE08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AD6A0-4AFB-C609-A6CF-6929B02E86CC}"/>
              </a:ext>
            </a:extLst>
          </p:cNvPr>
          <p:cNvSpPr>
            <a:spLocks noGrp="1"/>
          </p:cNvSpPr>
          <p:nvPr>
            <p:ph type="dt" sz="half" idx="10"/>
          </p:nvPr>
        </p:nvSpPr>
        <p:spPr/>
        <p:txBody>
          <a:bodyPr/>
          <a:lstStyle/>
          <a:p>
            <a:fld id="{B8C78064-9C5F-41B3-B5F4-71543133506D}" type="datetimeFigureOut">
              <a:rPr lang="en-US" smtClean="0"/>
              <a:t>5/4/2024</a:t>
            </a:fld>
            <a:endParaRPr lang="en-US"/>
          </a:p>
        </p:txBody>
      </p:sp>
      <p:sp>
        <p:nvSpPr>
          <p:cNvPr id="6" name="Footer Placeholder 5">
            <a:extLst>
              <a:ext uri="{FF2B5EF4-FFF2-40B4-BE49-F238E27FC236}">
                <a16:creationId xmlns:a16="http://schemas.microsoft.com/office/drawing/2014/main" id="{35BE2F8C-C500-FADB-66E0-9E1C8D0E11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E41FB4-50E3-DF41-2B25-E6213D216779}"/>
              </a:ext>
            </a:extLst>
          </p:cNvPr>
          <p:cNvSpPr>
            <a:spLocks noGrp="1"/>
          </p:cNvSpPr>
          <p:nvPr>
            <p:ph type="sldNum" sz="quarter" idx="12"/>
          </p:nvPr>
        </p:nvSpPr>
        <p:spPr/>
        <p:txBody>
          <a:bodyPr/>
          <a:lstStyle/>
          <a:p>
            <a:fld id="{23AAE3AC-3FBB-4727-81A6-7F247EDB9822}" type="slidenum">
              <a:rPr lang="en-US" smtClean="0"/>
              <a:t>‹#›</a:t>
            </a:fld>
            <a:endParaRPr lang="en-US"/>
          </a:p>
        </p:txBody>
      </p:sp>
    </p:spTree>
    <p:extLst>
      <p:ext uri="{BB962C8B-B14F-4D97-AF65-F5344CB8AC3E}">
        <p14:creationId xmlns:p14="http://schemas.microsoft.com/office/powerpoint/2010/main" val="184560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1C14F-98D1-B327-82FA-7E9FB086EE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FAE576-8444-5546-B286-E32610454D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66F17E-14DD-CB9E-9472-3A18EC37ED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B493DB-E266-DAC7-C5EA-FD21937F5EA6}"/>
              </a:ext>
            </a:extLst>
          </p:cNvPr>
          <p:cNvSpPr>
            <a:spLocks noGrp="1"/>
          </p:cNvSpPr>
          <p:nvPr>
            <p:ph type="dt" sz="half" idx="10"/>
          </p:nvPr>
        </p:nvSpPr>
        <p:spPr/>
        <p:txBody>
          <a:bodyPr/>
          <a:lstStyle/>
          <a:p>
            <a:fld id="{B8C78064-9C5F-41B3-B5F4-71543133506D}" type="datetimeFigureOut">
              <a:rPr lang="en-US" smtClean="0"/>
              <a:t>5/4/2024</a:t>
            </a:fld>
            <a:endParaRPr lang="en-US"/>
          </a:p>
        </p:txBody>
      </p:sp>
      <p:sp>
        <p:nvSpPr>
          <p:cNvPr id="6" name="Footer Placeholder 5">
            <a:extLst>
              <a:ext uri="{FF2B5EF4-FFF2-40B4-BE49-F238E27FC236}">
                <a16:creationId xmlns:a16="http://schemas.microsoft.com/office/drawing/2014/main" id="{D241A81C-54E5-923B-1033-1649EFC69D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14C95C-E833-B6AB-9C3A-803184613BAC}"/>
              </a:ext>
            </a:extLst>
          </p:cNvPr>
          <p:cNvSpPr>
            <a:spLocks noGrp="1"/>
          </p:cNvSpPr>
          <p:nvPr>
            <p:ph type="sldNum" sz="quarter" idx="12"/>
          </p:nvPr>
        </p:nvSpPr>
        <p:spPr/>
        <p:txBody>
          <a:bodyPr/>
          <a:lstStyle/>
          <a:p>
            <a:fld id="{23AAE3AC-3FBB-4727-81A6-7F247EDB9822}" type="slidenum">
              <a:rPr lang="en-US" smtClean="0"/>
              <a:t>‹#›</a:t>
            </a:fld>
            <a:endParaRPr lang="en-US"/>
          </a:p>
        </p:txBody>
      </p:sp>
    </p:spTree>
    <p:extLst>
      <p:ext uri="{BB962C8B-B14F-4D97-AF65-F5344CB8AC3E}">
        <p14:creationId xmlns:p14="http://schemas.microsoft.com/office/powerpoint/2010/main" val="782134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70CF7-3360-8CD5-AEAB-4074A49998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374989-DA66-253E-1712-86383FE464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B1A432-1802-2162-4E41-8D5278408CBC}"/>
              </a:ext>
            </a:extLst>
          </p:cNvPr>
          <p:cNvSpPr>
            <a:spLocks noGrp="1"/>
          </p:cNvSpPr>
          <p:nvPr>
            <p:ph type="dt" sz="half" idx="10"/>
          </p:nvPr>
        </p:nvSpPr>
        <p:spPr/>
        <p:txBody>
          <a:bodyPr/>
          <a:lstStyle/>
          <a:p>
            <a:fld id="{B8C78064-9C5F-41B3-B5F4-71543133506D}" type="datetimeFigureOut">
              <a:rPr lang="en-US" smtClean="0"/>
              <a:t>5/4/2024</a:t>
            </a:fld>
            <a:endParaRPr lang="en-US"/>
          </a:p>
        </p:txBody>
      </p:sp>
      <p:sp>
        <p:nvSpPr>
          <p:cNvPr id="5" name="Footer Placeholder 4">
            <a:extLst>
              <a:ext uri="{FF2B5EF4-FFF2-40B4-BE49-F238E27FC236}">
                <a16:creationId xmlns:a16="http://schemas.microsoft.com/office/drawing/2014/main" id="{353AFC9D-52C2-F11D-F30A-858042A668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449B39-9151-104F-F95B-ADA681C1D703}"/>
              </a:ext>
            </a:extLst>
          </p:cNvPr>
          <p:cNvSpPr>
            <a:spLocks noGrp="1"/>
          </p:cNvSpPr>
          <p:nvPr>
            <p:ph type="sldNum" sz="quarter" idx="12"/>
          </p:nvPr>
        </p:nvSpPr>
        <p:spPr/>
        <p:txBody>
          <a:bodyPr/>
          <a:lstStyle/>
          <a:p>
            <a:fld id="{23AAE3AC-3FBB-4727-81A6-7F247EDB9822}" type="slidenum">
              <a:rPr lang="en-US" smtClean="0"/>
              <a:t>‹#›</a:t>
            </a:fld>
            <a:endParaRPr lang="en-US"/>
          </a:p>
        </p:txBody>
      </p:sp>
    </p:spTree>
    <p:extLst>
      <p:ext uri="{BB962C8B-B14F-4D97-AF65-F5344CB8AC3E}">
        <p14:creationId xmlns:p14="http://schemas.microsoft.com/office/powerpoint/2010/main" val="418496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DE23B4-F0A8-2482-A030-A4F5D0B9BD1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7E65B1E-13A9-59C3-D99E-75333CF86D5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074002-2B05-87F2-5C50-49C6F79BAC4F}"/>
              </a:ext>
            </a:extLst>
          </p:cNvPr>
          <p:cNvSpPr>
            <a:spLocks noGrp="1"/>
          </p:cNvSpPr>
          <p:nvPr>
            <p:ph type="dt" sz="half" idx="10"/>
          </p:nvPr>
        </p:nvSpPr>
        <p:spPr/>
        <p:txBody>
          <a:bodyPr/>
          <a:lstStyle/>
          <a:p>
            <a:fld id="{B8C78064-9C5F-41B3-B5F4-71543133506D}" type="datetimeFigureOut">
              <a:rPr lang="en-US" smtClean="0"/>
              <a:t>5/4/2024</a:t>
            </a:fld>
            <a:endParaRPr lang="en-US"/>
          </a:p>
        </p:txBody>
      </p:sp>
      <p:sp>
        <p:nvSpPr>
          <p:cNvPr id="5" name="Footer Placeholder 4">
            <a:extLst>
              <a:ext uri="{FF2B5EF4-FFF2-40B4-BE49-F238E27FC236}">
                <a16:creationId xmlns:a16="http://schemas.microsoft.com/office/drawing/2014/main" id="{6A2F8BC0-0D33-135E-844A-153083F3D3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0BFD9-A8BE-21A1-EE22-D94E3B2F650A}"/>
              </a:ext>
            </a:extLst>
          </p:cNvPr>
          <p:cNvSpPr>
            <a:spLocks noGrp="1"/>
          </p:cNvSpPr>
          <p:nvPr>
            <p:ph type="sldNum" sz="quarter" idx="12"/>
          </p:nvPr>
        </p:nvSpPr>
        <p:spPr/>
        <p:txBody>
          <a:bodyPr/>
          <a:lstStyle/>
          <a:p>
            <a:fld id="{23AAE3AC-3FBB-4727-81A6-7F247EDB9822}" type="slidenum">
              <a:rPr lang="en-US" smtClean="0"/>
              <a:t>‹#›</a:t>
            </a:fld>
            <a:endParaRPr lang="en-US"/>
          </a:p>
        </p:txBody>
      </p:sp>
    </p:spTree>
    <p:extLst>
      <p:ext uri="{BB962C8B-B14F-4D97-AF65-F5344CB8AC3E}">
        <p14:creationId xmlns:p14="http://schemas.microsoft.com/office/powerpoint/2010/main" val="3394202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7F8473-9EE4-25F9-CCB3-3E80B88A63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623662-1F71-32F2-372C-BD13899889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9B547E-586D-03F9-3426-5C31148D8D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C78064-9C5F-41B3-B5F4-71543133506D}" type="datetimeFigureOut">
              <a:rPr lang="en-US" smtClean="0"/>
              <a:t>5/4/2024</a:t>
            </a:fld>
            <a:endParaRPr lang="en-US"/>
          </a:p>
        </p:txBody>
      </p:sp>
      <p:sp>
        <p:nvSpPr>
          <p:cNvPr id="5" name="Footer Placeholder 4">
            <a:extLst>
              <a:ext uri="{FF2B5EF4-FFF2-40B4-BE49-F238E27FC236}">
                <a16:creationId xmlns:a16="http://schemas.microsoft.com/office/drawing/2014/main" id="{59308D51-77A7-9F70-EC34-5579EEE94F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C648A2E-C48C-EBA9-420E-054A511D61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AAE3AC-3FBB-4727-81A6-7F247EDB9822}" type="slidenum">
              <a:rPr lang="en-US" smtClean="0"/>
              <a:t>‹#›</a:t>
            </a:fld>
            <a:endParaRPr lang="en-US"/>
          </a:p>
        </p:txBody>
      </p:sp>
    </p:spTree>
    <p:extLst>
      <p:ext uri="{BB962C8B-B14F-4D97-AF65-F5344CB8AC3E}">
        <p14:creationId xmlns:p14="http://schemas.microsoft.com/office/powerpoint/2010/main" val="4227015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BD66B-5E25-0F26-78D9-B7BCC9F8E5D3}"/>
              </a:ext>
            </a:extLst>
          </p:cNvPr>
          <p:cNvSpPr>
            <a:spLocks noGrp="1"/>
          </p:cNvSpPr>
          <p:nvPr>
            <p:ph type="title"/>
          </p:nvPr>
        </p:nvSpPr>
        <p:spPr>
          <a:xfrm>
            <a:off x="112987" y="-165541"/>
            <a:ext cx="11723764" cy="1325563"/>
          </a:xfrm>
        </p:spPr>
        <p:txBody>
          <a:bodyPr/>
          <a:lstStyle/>
          <a:p>
            <a:pPr algn="ctr"/>
            <a:r>
              <a:rPr lang="en-US" dirty="0"/>
              <a:t>Objectives and Responsibilities of Service Auditor</a:t>
            </a:r>
          </a:p>
        </p:txBody>
      </p:sp>
      <p:sp>
        <p:nvSpPr>
          <p:cNvPr id="3" name="Content Placeholder 2">
            <a:extLst>
              <a:ext uri="{FF2B5EF4-FFF2-40B4-BE49-F238E27FC236}">
                <a16:creationId xmlns:a16="http://schemas.microsoft.com/office/drawing/2014/main" id="{307433EE-8FDD-1230-2CB1-42479F982DC2}"/>
              </a:ext>
            </a:extLst>
          </p:cNvPr>
          <p:cNvSpPr>
            <a:spLocks noGrp="1"/>
          </p:cNvSpPr>
          <p:nvPr>
            <p:ph idx="1"/>
          </p:nvPr>
        </p:nvSpPr>
        <p:spPr>
          <a:xfrm>
            <a:off x="0" y="779441"/>
            <a:ext cx="8430604" cy="5807245"/>
          </a:xfrm>
        </p:spPr>
        <p:txBody>
          <a:bodyPr>
            <a:normAutofit/>
          </a:bodyPr>
          <a:lstStyle/>
          <a:p>
            <a:pPr algn="l"/>
            <a:r>
              <a:rPr lang="en-US" b="0" i="0" dirty="0">
                <a:solidFill>
                  <a:srgbClr val="0D0D0D"/>
                </a:solidFill>
                <a:effectLst/>
                <a:highlight>
                  <a:srgbClr val="FFFFFF"/>
                </a:highlight>
                <a:latin typeface="Söhne"/>
              </a:rPr>
              <a:t>The objectives of a service auditor in SOC engagements (1, 2 or 3) revolve around providing reasonable assurance on certain aspects of the service organization's systems and controls, based on established criteria.</a:t>
            </a:r>
          </a:p>
          <a:p>
            <a:pPr algn="l">
              <a:buFont typeface="+mj-lt"/>
              <a:buAutoNum type="arabicPeriod"/>
            </a:pPr>
            <a:r>
              <a:rPr lang="en-US" b="1" i="0" dirty="0">
                <a:solidFill>
                  <a:srgbClr val="0D0D0D"/>
                </a:solidFill>
                <a:effectLst/>
                <a:highlight>
                  <a:srgbClr val="FFFFFF"/>
                </a:highlight>
                <a:latin typeface="Söhne"/>
              </a:rPr>
              <a:t>Fair Presentation</a:t>
            </a:r>
            <a:r>
              <a:rPr lang="en-US" b="0" i="0" dirty="0">
                <a:solidFill>
                  <a:srgbClr val="0D0D0D"/>
                </a:solidFill>
                <a:effectLst/>
                <a:highlight>
                  <a:srgbClr val="FFFFFF"/>
                </a:highlight>
                <a:latin typeface="Söhne"/>
              </a:rPr>
              <a:t>: The auditor aims to verify that the description provided by management accurately represents the service organization’s system as it was designed and implemented, either throughout a specified period (Type 2) or as of a specific date (Type 1).</a:t>
            </a:r>
          </a:p>
          <a:p>
            <a:pPr lvl="1">
              <a:buFont typeface="+mj-lt"/>
              <a:buAutoNum type="arabicPeriod"/>
            </a:pPr>
            <a:r>
              <a:rPr lang="en-US" b="0" i="0" dirty="0">
                <a:solidFill>
                  <a:srgbClr val="0D0D0D"/>
                </a:solidFill>
                <a:effectLst/>
                <a:highlight>
                  <a:srgbClr val="FFFFFF"/>
                </a:highlight>
                <a:latin typeface="Söhne"/>
              </a:rPr>
              <a:t>This objective ensures that the information provided by management truly reflects the actual systems in place, helping stakeholders trust the accuracy of the description</a:t>
            </a:r>
          </a:p>
          <a:p>
            <a:endParaRPr lang="en-US" dirty="0"/>
          </a:p>
        </p:txBody>
      </p:sp>
      <p:pic>
        <p:nvPicPr>
          <p:cNvPr id="5" name="Picture 4">
            <a:extLst>
              <a:ext uri="{FF2B5EF4-FFF2-40B4-BE49-F238E27FC236}">
                <a16:creationId xmlns:a16="http://schemas.microsoft.com/office/drawing/2014/main" id="{95EB6811-0365-6046-871C-A7D5472684D1}"/>
              </a:ext>
            </a:extLst>
          </p:cNvPr>
          <p:cNvPicPr>
            <a:picLocks noChangeAspect="1"/>
          </p:cNvPicPr>
          <p:nvPr/>
        </p:nvPicPr>
        <p:blipFill>
          <a:blip r:embed="rId2"/>
          <a:stretch>
            <a:fillRect/>
          </a:stretch>
        </p:blipFill>
        <p:spPr>
          <a:xfrm>
            <a:off x="8495768" y="1459421"/>
            <a:ext cx="3696232" cy="3842135"/>
          </a:xfrm>
          <a:prstGeom prst="rect">
            <a:avLst/>
          </a:prstGeom>
        </p:spPr>
      </p:pic>
      <p:sp>
        <p:nvSpPr>
          <p:cNvPr id="6" name="TextBox 23">
            <a:extLst>
              <a:ext uri="{FF2B5EF4-FFF2-40B4-BE49-F238E27FC236}">
                <a16:creationId xmlns:a16="http://schemas.microsoft.com/office/drawing/2014/main" id="{19166F7E-6CA3-03A9-0513-66B882005B2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BCC36708-E225-FE26-A6F7-23989E1786DF}"/>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981817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BD66B-5E25-0F26-78D9-B7BCC9F8E5D3}"/>
              </a:ext>
            </a:extLst>
          </p:cNvPr>
          <p:cNvSpPr>
            <a:spLocks noGrp="1"/>
          </p:cNvSpPr>
          <p:nvPr>
            <p:ph type="title"/>
          </p:nvPr>
        </p:nvSpPr>
        <p:spPr>
          <a:xfrm>
            <a:off x="642708" y="-215046"/>
            <a:ext cx="10515600" cy="1325563"/>
          </a:xfrm>
        </p:spPr>
        <p:txBody>
          <a:bodyPr/>
          <a:lstStyle/>
          <a:p>
            <a:pPr algn="ctr"/>
            <a:r>
              <a:rPr lang="en-US" dirty="0"/>
              <a:t>Objective of Service Auditor</a:t>
            </a:r>
          </a:p>
        </p:txBody>
      </p:sp>
      <p:sp>
        <p:nvSpPr>
          <p:cNvPr id="3" name="Content Placeholder 2">
            <a:extLst>
              <a:ext uri="{FF2B5EF4-FFF2-40B4-BE49-F238E27FC236}">
                <a16:creationId xmlns:a16="http://schemas.microsoft.com/office/drawing/2014/main" id="{307433EE-8FDD-1230-2CB1-42479F982DC2}"/>
              </a:ext>
            </a:extLst>
          </p:cNvPr>
          <p:cNvSpPr>
            <a:spLocks noGrp="1"/>
          </p:cNvSpPr>
          <p:nvPr>
            <p:ph idx="1"/>
          </p:nvPr>
        </p:nvSpPr>
        <p:spPr>
          <a:xfrm>
            <a:off x="126123" y="1545792"/>
            <a:ext cx="8008883" cy="5807245"/>
          </a:xfrm>
        </p:spPr>
        <p:txBody>
          <a:bodyPr>
            <a:normAutofit/>
          </a:bodyPr>
          <a:lstStyle/>
          <a:p>
            <a:pPr marL="0" indent="0" algn="l">
              <a:buNone/>
            </a:pPr>
            <a:r>
              <a:rPr lang="en-US" b="1" i="0" dirty="0">
                <a:solidFill>
                  <a:srgbClr val="0D0D0D"/>
                </a:solidFill>
                <a:effectLst/>
                <a:highlight>
                  <a:srgbClr val="FFFFFF"/>
                </a:highlight>
                <a:latin typeface="Söhne"/>
              </a:rPr>
              <a:t>2. Design of Controls</a:t>
            </a:r>
            <a:r>
              <a:rPr lang="en-US" b="0" i="0" dirty="0">
                <a:solidFill>
                  <a:srgbClr val="0D0D0D"/>
                </a:solidFill>
                <a:effectLst/>
                <a:highlight>
                  <a:srgbClr val="FFFFFF"/>
                </a:highlight>
                <a:latin typeface="Söhne"/>
              </a:rPr>
              <a:t>: The auditor assesses whether the controls related to the objectives outlined in management’s description were suitably designed during the specified period (Type 2) or as of a particular date (Type 1).</a:t>
            </a:r>
          </a:p>
          <a:p>
            <a:pPr lvl="1">
              <a:buFont typeface="+mj-lt"/>
              <a:buAutoNum type="arabicPeriod"/>
            </a:pPr>
            <a:r>
              <a:rPr lang="en-US" b="0" i="0" dirty="0">
                <a:solidFill>
                  <a:srgbClr val="0D0D0D"/>
                </a:solidFill>
                <a:effectLst/>
                <a:highlight>
                  <a:srgbClr val="FFFFFF"/>
                </a:highlight>
                <a:latin typeface="Söhne"/>
              </a:rPr>
              <a:t>: Evaluating the design of the controls ensures that they are capable of meeting the specified objectives if they operate as intended.</a:t>
            </a:r>
          </a:p>
          <a:p>
            <a:endParaRPr lang="en-US" dirty="0"/>
          </a:p>
        </p:txBody>
      </p:sp>
      <p:pic>
        <p:nvPicPr>
          <p:cNvPr id="5" name="Picture 4">
            <a:extLst>
              <a:ext uri="{FF2B5EF4-FFF2-40B4-BE49-F238E27FC236}">
                <a16:creationId xmlns:a16="http://schemas.microsoft.com/office/drawing/2014/main" id="{95EB6811-0365-6046-871C-A7D5472684D1}"/>
              </a:ext>
            </a:extLst>
          </p:cNvPr>
          <p:cNvPicPr>
            <a:picLocks noChangeAspect="1"/>
          </p:cNvPicPr>
          <p:nvPr/>
        </p:nvPicPr>
        <p:blipFill>
          <a:blip r:embed="rId2"/>
          <a:stretch>
            <a:fillRect/>
          </a:stretch>
        </p:blipFill>
        <p:spPr>
          <a:xfrm>
            <a:off x="8369645" y="1270234"/>
            <a:ext cx="3696232" cy="3842135"/>
          </a:xfrm>
          <a:prstGeom prst="rect">
            <a:avLst/>
          </a:prstGeom>
        </p:spPr>
      </p:pic>
      <p:sp>
        <p:nvSpPr>
          <p:cNvPr id="6" name="TextBox 23">
            <a:extLst>
              <a:ext uri="{FF2B5EF4-FFF2-40B4-BE49-F238E27FC236}">
                <a16:creationId xmlns:a16="http://schemas.microsoft.com/office/drawing/2014/main" id="{19166F7E-6CA3-03A9-0513-66B882005B2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BCC36708-E225-FE26-A6F7-23989E1786DF}"/>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289333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5155D-FCB6-DF36-346D-2E09E3C95DD6}"/>
              </a:ext>
            </a:extLst>
          </p:cNvPr>
          <p:cNvSpPr>
            <a:spLocks noGrp="1"/>
          </p:cNvSpPr>
          <p:nvPr>
            <p:ph type="title"/>
          </p:nvPr>
        </p:nvSpPr>
        <p:spPr>
          <a:xfrm>
            <a:off x="838200" y="-315945"/>
            <a:ext cx="10515600" cy="1325563"/>
          </a:xfrm>
        </p:spPr>
        <p:txBody>
          <a:bodyPr/>
          <a:lstStyle/>
          <a:p>
            <a:pPr algn="ctr"/>
            <a:r>
              <a:rPr lang="en-US" dirty="0"/>
              <a:t>Objective of Service Auditor</a:t>
            </a:r>
          </a:p>
        </p:txBody>
      </p:sp>
      <p:sp>
        <p:nvSpPr>
          <p:cNvPr id="3" name="Content Placeholder 2">
            <a:extLst>
              <a:ext uri="{FF2B5EF4-FFF2-40B4-BE49-F238E27FC236}">
                <a16:creationId xmlns:a16="http://schemas.microsoft.com/office/drawing/2014/main" id="{5252CC19-5080-1DCE-F32F-768FF6FBD26C}"/>
              </a:ext>
            </a:extLst>
          </p:cNvPr>
          <p:cNvSpPr>
            <a:spLocks noGrp="1"/>
          </p:cNvSpPr>
          <p:nvPr>
            <p:ph idx="1"/>
          </p:nvPr>
        </p:nvSpPr>
        <p:spPr>
          <a:xfrm>
            <a:off x="245416" y="1009617"/>
            <a:ext cx="7504912" cy="5353345"/>
          </a:xfrm>
        </p:spPr>
        <p:txBody>
          <a:bodyPr>
            <a:normAutofit/>
          </a:bodyPr>
          <a:lstStyle/>
          <a:p>
            <a:pPr marL="0" indent="0" algn="l">
              <a:buNone/>
            </a:pPr>
            <a:r>
              <a:rPr lang="en-US" b="1" i="0" dirty="0">
                <a:solidFill>
                  <a:srgbClr val="0D0D0D"/>
                </a:solidFill>
                <a:effectLst/>
                <a:highlight>
                  <a:srgbClr val="FFFFFF"/>
                </a:highlight>
                <a:latin typeface="Söhne"/>
              </a:rPr>
              <a:t>3. Operation of Controls</a:t>
            </a:r>
            <a:r>
              <a:rPr lang="en-US" b="0" i="0" dirty="0">
                <a:solidFill>
                  <a:srgbClr val="0D0D0D"/>
                </a:solidFill>
                <a:effectLst/>
                <a:highlight>
                  <a:srgbClr val="FFFFFF"/>
                </a:highlight>
                <a:latin typeface="Söhne"/>
              </a:rPr>
              <a:t>: If it's included in the engagement's scope, the auditor evaluates whether the controls operated effectively throughout the specified period. </a:t>
            </a:r>
          </a:p>
          <a:p>
            <a:pPr algn="l">
              <a:buFont typeface="Wingdings" panose="05000000000000000000" pitchFamily="2" charset="2"/>
              <a:buChar char="§"/>
            </a:pPr>
            <a:r>
              <a:rPr lang="en-US" b="0" i="0" dirty="0">
                <a:solidFill>
                  <a:srgbClr val="0D0D0D"/>
                </a:solidFill>
                <a:effectLst/>
                <a:highlight>
                  <a:srgbClr val="FFFFFF"/>
                </a:highlight>
                <a:latin typeface="Söhne"/>
              </a:rPr>
              <a:t>This is to ensure they provided reasonable assurance that the objectives stated in management’s description were met.</a:t>
            </a:r>
          </a:p>
          <a:p>
            <a:pPr lvl="1">
              <a:buFont typeface="Wingdings" panose="05000000000000000000" pitchFamily="2" charset="2"/>
              <a:buChar char="§"/>
            </a:pPr>
            <a:r>
              <a:rPr lang="en-US" b="0" i="0" dirty="0">
                <a:solidFill>
                  <a:srgbClr val="0D0D0D"/>
                </a:solidFill>
                <a:effectLst/>
                <a:highlight>
                  <a:srgbClr val="FFFFFF"/>
                </a:highlight>
                <a:latin typeface="Söhne"/>
              </a:rPr>
              <a:t>This checks the effectiveness of the controls in practice, not just in theory, verifying that they function as designed during the audit period.</a:t>
            </a:r>
          </a:p>
          <a:p>
            <a:pPr lvl="1">
              <a:buFont typeface="+mj-lt"/>
              <a:buAutoNum type="arabicPeriod"/>
            </a:pPr>
            <a:endParaRPr lang="en-US" b="0" i="0" dirty="0">
              <a:solidFill>
                <a:srgbClr val="0D0D0D"/>
              </a:solidFill>
              <a:effectLst/>
              <a:highlight>
                <a:srgbClr val="FFFFFF"/>
              </a:highlight>
              <a:latin typeface="Söhne"/>
            </a:endParaRPr>
          </a:p>
          <a:p>
            <a:pPr marL="0" indent="0" algn="l">
              <a:buNone/>
            </a:pPr>
            <a:endParaRPr lang="en-US" dirty="0"/>
          </a:p>
        </p:txBody>
      </p:sp>
      <p:pic>
        <p:nvPicPr>
          <p:cNvPr id="4" name="Picture 3">
            <a:extLst>
              <a:ext uri="{FF2B5EF4-FFF2-40B4-BE49-F238E27FC236}">
                <a16:creationId xmlns:a16="http://schemas.microsoft.com/office/drawing/2014/main" id="{6639E5BF-D39E-599F-FC89-40CA8A0B8D38}"/>
              </a:ext>
            </a:extLst>
          </p:cNvPr>
          <p:cNvPicPr>
            <a:picLocks noChangeAspect="1"/>
          </p:cNvPicPr>
          <p:nvPr/>
        </p:nvPicPr>
        <p:blipFill>
          <a:blip r:embed="rId2"/>
          <a:stretch>
            <a:fillRect/>
          </a:stretch>
        </p:blipFill>
        <p:spPr>
          <a:xfrm>
            <a:off x="8279255" y="1295459"/>
            <a:ext cx="3696232" cy="3842135"/>
          </a:xfrm>
          <a:prstGeom prst="rect">
            <a:avLst/>
          </a:prstGeom>
        </p:spPr>
      </p:pic>
      <p:sp>
        <p:nvSpPr>
          <p:cNvPr id="5" name="TextBox 23">
            <a:extLst>
              <a:ext uri="{FF2B5EF4-FFF2-40B4-BE49-F238E27FC236}">
                <a16:creationId xmlns:a16="http://schemas.microsoft.com/office/drawing/2014/main" id="{99158A71-7A2B-3381-250B-C31A848FE8AE}"/>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6A3BC11E-9FD5-2DAC-EA64-9DA0315F9B09}"/>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443298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F7649-E9E8-6D0F-9128-F12EE048D319}"/>
              </a:ext>
            </a:extLst>
          </p:cNvPr>
          <p:cNvSpPr>
            <a:spLocks noGrp="1"/>
          </p:cNvSpPr>
          <p:nvPr>
            <p:ph type="title"/>
          </p:nvPr>
        </p:nvSpPr>
        <p:spPr/>
        <p:txBody>
          <a:bodyPr/>
          <a:lstStyle/>
          <a:p>
            <a:r>
              <a:rPr lang="en-US" dirty="0"/>
              <a:t>Objective of Service Auditor: Reporting</a:t>
            </a:r>
          </a:p>
        </p:txBody>
      </p:sp>
      <p:sp>
        <p:nvSpPr>
          <p:cNvPr id="3" name="Content Placeholder 2">
            <a:extLst>
              <a:ext uri="{FF2B5EF4-FFF2-40B4-BE49-F238E27FC236}">
                <a16:creationId xmlns:a16="http://schemas.microsoft.com/office/drawing/2014/main" id="{74607E87-02CA-3179-06E0-7D7CFC3CA320}"/>
              </a:ext>
            </a:extLst>
          </p:cNvPr>
          <p:cNvSpPr>
            <a:spLocks noGrp="1"/>
          </p:cNvSpPr>
          <p:nvPr>
            <p:ph idx="1"/>
          </p:nvPr>
        </p:nvSpPr>
        <p:spPr>
          <a:xfrm>
            <a:off x="264336" y="1648085"/>
            <a:ext cx="7839855" cy="4351338"/>
          </a:xfrm>
        </p:spPr>
        <p:txBody>
          <a:bodyPr>
            <a:normAutofit/>
          </a:bodyPr>
          <a:lstStyle/>
          <a:p>
            <a:pPr algn="l">
              <a:buFont typeface="Wingdings" panose="05000000000000000000" pitchFamily="2" charset="2"/>
              <a:buChar char="§"/>
            </a:pPr>
            <a:r>
              <a:rPr lang="en-US" b="0" i="0" dirty="0">
                <a:solidFill>
                  <a:srgbClr val="0D0D0D"/>
                </a:solidFill>
                <a:effectLst/>
                <a:highlight>
                  <a:srgbClr val="FFFFFF"/>
                </a:highlight>
                <a:latin typeface="Söhne"/>
              </a:rPr>
              <a:t>Based on the findings from the audit, the auditor reports whether the organization's system and controls were presented fairly, designed suitably, and operated effectively in line with the audit objectives.</a:t>
            </a:r>
          </a:p>
          <a:p>
            <a:pPr lvl="1">
              <a:buFont typeface="Wingdings" panose="05000000000000000000" pitchFamily="2" charset="2"/>
              <a:buChar char="§"/>
            </a:pPr>
            <a:r>
              <a:rPr lang="en-US" b="0" i="0" dirty="0">
                <a:solidFill>
                  <a:srgbClr val="0D0D0D"/>
                </a:solidFill>
                <a:effectLst/>
                <a:highlight>
                  <a:srgbClr val="FFFFFF"/>
                </a:highlight>
                <a:latin typeface="Söhne"/>
              </a:rPr>
              <a:t>This culminates the audit process, where the auditor communicates the results to stakeholders, providing them with an assessment of the service organization’s control environment as per the audit criteria.</a:t>
            </a:r>
          </a:p>
          <a:p>
            <a:endParaRPr lang="en-US" dirty="0"/>
          </a:p>
        </p:txBody>
      </p:sp>
      <p:pic>
        <p:nvPicPr>
          <p:cNvPr id="5" name="Picture 4">
            <a:extLst>
              <a:ext uri="{FF2B5EF4-FFF2-40B4-BE49-F238E27FC236}">
                <a16:creationId xmlns:a16="http://schemas.microsoft.com/office/drawing/2014/main" id="{DAB1D26D-E5E7-A996-D61C-5F7C8F7599E0}"/>
              </a:ext>
            </a:extLst>
          </p:cNvPr>
          <p:cNvPicPr>
            <a:picLocks noChangeAspect="1"/>
          </p:cNvPicPr>
          <p:nvPr/>
        </p:nvPicPr>
        <p:blipFill>
          <a:blip r:embed="rId2"/>
          <a:stretch>
            <a:fillRect/>
          </a:stretch>
        </p:blipFill>
        <p:spPr>
          <a:xfrm>
            <a:off x="8148334" y="1648085"/>
            <a:ext cx="3462887" cy="3561829"/>
          </a:xfrm>
          <a:prstGeom prst="rect">
            <a:avLst/>
          </a:prstGeom>
        </p:spPr>
      </p:pic>
      <p:sp>
        <p:nvSpPr>
          <p:cNvPr id="6" name="TextBox 23">
            <a:extLst>
              <a:ext uri="{FF2B5EF4-FFF2-40B4-BE49-F238E27FC236}">
                <a16:creationId xmlns:a16="http://schemas.microsoft.com/office/drawing/2014/main" id="{9F534918-EBE2-D90C-C3F1-B55E46A5BC57}"/>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E35EF7C0-CE90-C60E-FD94-76CEC300B6D8}"/>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127019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994E2-FA83-0EE3-CE0E-C9C9EBFE724B}"/>
              </a:ext>
            </a:extLst>
          </p:cNvPr>
          <p:cNvSpPr>
            <a:spLocks noGrp="1"/>
          </p:cNvSpPr>
          <p:nvPr>
            <p:ph type="title"/>
          </p:nvPr>
        </p:nvSpPr>
        <p:spPr>
          <a:xfrm>
            <a:off x="726558" y="-97391"/>
            <a:ext cx="10515600" cy="1325563"/>
          </a:xfrm>
        </p:spPr>
        <p:txBody>
          <a:bodyPr/>
          <a:lstStyle/>
          <a:p>
            <a:pPr algn="ctr"/>
            <a:r>
              <a:rPr lang="en-US" dirty="0"/>
              <a:t>Responsibilities of Service Auditor</a:t>
            </a:r>
          </a:p>
        </p:txBody>
      </p:sp>
      <p:sp>
        <p:nvSpPr>
          <p:cNvPr id="3" name="Content Placeholder 2">
            <a:extLst>
              <a:ext uri="{FF2B5EF4-FFF2-40B4-BE49-F238E27FC236}">
                <a16:creationId xmlns:a16="http://schemas.microsoft.com/office/drawing/2014/main" id="{2BE63B53-C4F9-B7F1-B205-C6335F093ED6}"/>
              </a:ext>
            </a:extLst>
          </p:cNvPr>
          <p:cNvSpPr>
            <a:spLocks noGrp="1"/>
          </p:cNvSpPr>
          <p:nvPr>
            <p:ph idx="1"/>
          </p:nvPr>
        </p:nvSpPr>
        <p:spPr>
          <a:xfrm>
            <a:off x="200247" y="1054764"/>
            <a:ext cx="8294214" cy="5535222"/>
          </a:xfrm>
        </p:spPr>
        <p:txBody>
          <a:bodyPr>
            <a:normAutofit/>
          </a:bodyPr>
          <a:lstStyle/>
          <a:p>
            <a:pPr algn="l"/>
            <a:r>
              <a:rPr lang="en-US" b="0" i="0" dirty="0">
                <a:solidFill>
                  <a:srgbClr val="0D0D0D"/>
                </a:solidFill>
                <a:effectLst/>
                <a:highlight>
                  <a:srgbClr val="FFFFFF"/>
                </a:highlight>
                <a:latin typeface="Söhne"/>
              </a:rPr>
              <a:t>The responsibilities of a service auditor during the planning phase of</a:t>
            </a:r>
            <a:r>
              <a:rPr lang="en-US" b="0" i="0" dirty="0">
                <a:solidFill>
                  <a:srgbClr val="0D0D0D"/>
                </a:solidFill>
                <a:effectLst/>
                <a:highlight>
                  <a:srgbClr val="FFFF00"/>
                </a:highlight>
                <a:latin typeface="Söhne"/>
              </a:rPr>
              <a:t> any </a:t>
            </a:r>
            <a:r>
              <a:rPr lang="en-US" b="0" i="0" dirty="0">
                <a:solidFill>
                  <a:srgbClr val="0D0D0D"/>
                </a:solidFill>
                <a:effectLst/>
                <a:highlight>
                  <a:srgbClr val="FFFFFF"/>
                </a:highlight>
                <a:latin typeface="Söhne"/>
              </a:rPr>
              <a:t>System and Organization Controls (SOC) engagement include several critical steps:</a:t>
            </a:r>
          </a:p>
          <a:p>
            <a:pPr marL="914400" lvl="1" indent="-457200">
              <a:buFont typeface="+mj-lt"/>
              <a:buAutoNum type="arabicPeriod"/>
            </a:pPr>
            <a:r>
              <a:rPr lang="en-US" dirty="0">
                <a:solidFill>
                  <a:srgbClr val="0D0D0D"/>
                </a:solidFill>
                <a:highlight>
                  <a:srgbClr val="FFFFFF"/>
                </a:highlight>
                <a:latin typeface="Söhne"/>
              </a:rPr>
              <a:t>Engagement suitability</a:t>
            </a:r>
          </a:p>
          <a:p>
            <a:pPr marL="914400" lvl="1" indent="-457200">
              <a:buFont typeface="+mj-lt"/>
              <a:buAutoNum type="arabicPeriod"/>
            </a:pPr>
            <a:r>
              <a:rPr lang="en-US" b="0" i="0" dirty="0">
                <a:solidFill>
                  <a:srgbClr val="0D0D0D"/>
                </a:solidFill>
                <a:effectLst/>
                <a:highlight>
                  <a:srgbClr val="FFFFFF"/>
                </a:highlight>
                <a:latin typeface="Söhne"/>
              </a:rPr>
              <a:t>Engagement Terms</a:t>
            </a:r>
          </a:p>
          <a:p>
            <a:pPr marL="914400" lvl="1" indent="-457200">
              <a:buFont typeface="+mj-lt"/>
              <a:buAutoNum type="arabicPeriod"/>
            </a:pPr>
            <a:r>
              <a:rPr lang="en-US" b="0" i="0" dirty="0">
                <a:solidFill>
                  <a:srgbClr val="0D0D0D"/>
                </a:solidFill>
                <a:effectLst/>
                <a:highlight>
                  <a:srgbClr val="FFFFFF"/>
                </a:highlight>
                <a:latin typeface="Söhne"/>
              </a:rPr>
              <a:t>Responsibility of the Service auditor</a:t>
            </a:r>
          </a:p>
          <a:p>
            <a:endParaRPr lang="en-US" dirty="0"/>
          </a:p>
        </p:txBody>
      </p:sp>
      <p:pic>
        <p:nvPicPr>
          <p:cNvPr id="5" name="Picture 4">
            <a:extLst>
              <a:ext uri="{FF2B5EF4-FFF2-40B4-BE49-F238E27FC236}">
                <a16:creationId xmlns:a16="http://schemas.microsoft.com/office/drawing/2014/main" id="{C2B9BEF8-6E1F-84B1-9B90-1234AAD4C4C1}"/>
              </a:ext>
            </a:extLst>
          </p:cNvPr>
          <p:cNvPicPr>
            <a:picLocks noChangeAspect="1"/>
          </p:cNvPicPr>
          <p:nvPr/>
        </p:nvPicPr>
        <p:blipFill>
          <a:blip r:embed="rId2"/>
          <a:stretch>
            <a:fillRect/>
          </a:stretch>
        </p:blipFill>
        <p:spPr>
          <a:xfrm>
            <a:off x="8728837" y="1453149"/>
            <a:ext cx="3189893" cy="3621858"/>
          </a:xfrm>
          <a:prstGeom prst="rect">
            <a:avLst/>
          </a:prstGeom>
        </p:spPr>
      </p:pic>
      <p:sp>
        <p:nvSpPr>
          <p:cNvPr id="6" name="TextBox 23">
            <a:extLst>
              <a:ext uri="{FF2B5EF4-FFF2-40B4-BE49-F238E27FC236}">
                <a16:creationId xmlns:a16="http://schemas.microsoft.com/office/drawing/2014/main" id="{FAB08425-E5C3-3572-0138-C2ADDC07F428}"/>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A104ECDA-F588-2B74-A684-4ECEBEFB7158}"/>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992259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994E2-FA83-0EE3-CE0E-C9C9EBFE724B}"/>
              </a:ext>
            </a:extLst>
          </p:cNvPr>
          <p:cNvSpPr>
            <a:spLocks noGrp="1"/>
          </p:cNvSpPr>
          <p:nvPr>
            <p:ph type="title"/>
          </p:nvPr>
        </p:nvSpPr>
        <p:spPr>
          <a:xfrm>
            <a:off x="726558" y="-97391"/>
            <a:ext cx="10515600" cy="1325563"/>
          </a:xfrm>
        </p:spPr>
        <p:txBody>
          <a:bodyPr/>
          <a:lstStyle/>
          <a:p>
            <a:pPr algn="ctr"/>
            <a:r>
              <a:rPr lang="en-US" dirty="0"/>
              <a:t>Responsibilities of Service Auditor</a:t>
            </a:r>
          </a:p>
        </p:txBody>
      </p:sp>
      <p:sp>
        <p:nvSpPr>
          <p:cNvPr id="3" name="Content Placeholder 2">
            <a:extLst>
              <a:ext uri="{FF2B5EF4-FFF2-40B4-BE49-F238E27FC236}">
                <a16:creationId xmlns:a16="http://schemas.microsoft.com/office/drawing/2014/main" id="{2BE63B53-C4F9-B7F1-B205-C6335F093ED6}"/>
              </a:ext>
            </a:extLst>
          </p:cNvPr>
          <p:cNvSpPr>
            <a:spLocks noGrp="1"/>
          </p:cNvSpPr>
          <p:nvPr>
            <p:ph idx="1"/>
          </p:nvPr>
        </p:nvSpPr>
        <p:spPr>
          <a:xfrm>
            <a:off x="265828" y="1426830"/>
            <a:ext cx="6742887" cy="5535222"/>
          </a:xfrm>
        </p:spPr>
        <p:txBody>
          <a:bodyPr>
            <a:normAutofit/>
          </a:bodyPr>
          <a:lstStyle/>
          <a:p>
            <a:pPr algn="l">
              <a:buFont typeface="+mj-lt"/>
              <a:buAutoNum type="arabicPeriod"/>
            </a:pPr>
            <a:r>
              <a:rPr lang="en-US" b="1" i="0" dirty="0">
                <a:solidFill>
                  <a:srgbClr val="0D0D0D"/>
                </a:solidFill>
                <a:effectLst/>
                <a:highlight>
                  <a:srgbClr val="FFFFFF"/>
                </a:highlight>
                <a:latin typeface="Söhne"/>
              </a:rPr>
              <a:t>Determining Engagement Suitability</a:t>
            </a:r>
            <a:r>
              <a:rPr lang="en-US" b="0" i="0" dirty="0">
                <a:solidFill>
                  <a:srgbClr val="0D0D0D"/>
                </a:solidFill>
                <a:effectLst/>
                <a:highlight>
                  <a:srgbClr val="FFFFFF"/>
                </a:highlight>
                <a:latin typeface="Söhne"/>
              </a:rPr>
              <a:t>: The auditor decides whether to accept a new engagement or continue with an ongoing one based on factors like risk, the organization's integrity, and the auditor’s capacity and expertise.</a:t>
            </a:r>
          </a:p>
          <a:p>
            <a:pPr lvl="1">
              <a:buFont typeface="Wingdings" panose="05000000000000000000" pitchFamily="2" charset="2"/>
              <a:buChar char="§"/>
            </a:pPr>
            <a:r>
              <a:rPr lang="en-US" dirty="0"/>
              <a:t>This step is about ensuring that the auditor is the right fit for the job and that the engagement aligns with professional standards and ethical guidelines.</a:t>
            </a:r>
          </a:p>
          <a:p>
            <a:pPr lvl="1">
              <a:buFont typeface="+mj-lt"/>
              <a:buAutoNum type="arabicPeriod"/>
            </a:pPr>
            <a:endParaRPr lang="en-US" b="0" i="0" dirty="0">
              <a:solidFill>
                <a:srgbClr val="0D0D0D"/>
              </a:solidFill>
              <a:effectLst/>
              <a:highlight>
                <a:srgbClr val="FFFFFF"/>
              </a:highlight>
              <a:latin typeface="Söhne"/>
            </a:endParaRPr>
          </a:p>
          <a:p>
            <a:endParaRPr lang="en-US" dirty="0"/>
          </a:p>
        </p:txBody>
      </p:sp>
      <p:pic>
        <p:nvPicPr>
          <p:cNvPr id="5" name="Picture 4">
            <a:extLst>
              <a:ext uri="{FF2B5EF4-FFF2-40B4-BE49-F238E27FC236}">
                <a16:creationId xmlns:a16="http://schemas.microsoft.com/office/drawing/2014/main" id="{C2B9BEF8-6E1F-84B1-9B90-1234AAD4C4C1}"/>
              </a:ext>
            </a:extLst>
          </p:cNvPr>
          <p:cNvPicPr>
            <a:picLocks noChangeAspect="1"/>
          </p:cNvPicPr>
          <p:nvPr/>
        </p:nvPicPr>
        <p:blipFill>
          <a:blip r:embed="rId2"/>
          <a:stretch>
            <a:fillRect/>
          </a:stretch>
        </p:blipFill>
        <p:spPr>
          <a:xfrm>
            <a:off x="7835205" y="1163064"/>
            <a:ext cx="4090967" cy="4644952"/>
          </a:xfrm>
          <a:prstGeom prst="rect">
            <a:avLst/>
          </a:prstGeom>
        </p:spPr>
      </p:pic>
      <p:sp>
        <p:nvSpPr>
          <p:cNvPr id="4" name="TextBox 23">
            <a:extLst>
              <a:ext uri="{FF2B5EF4-FFF2-40B4-BE49-F238E27FC236}">
                <a16:creationId xmlns:a16="http://schemas.microsoft.com/office/drawing/2014/main" id="{E2852685-FD66-4A89-3BD5-17791A42FA94}"/>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2713D814-72D7-BD09-6742-557C72CA3711}"/>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85787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994E2-FA83-0EE3-CE0E-C9C9EBFE724B}"/>
              </a:ext>
            </a:extLst>
          </p:cNvPr>
          <p:cNvSpPr>
            <a:spLocks noGrp="1"/>
          </p:cNvSpPr>
          <p:nvPr>
            <p:ph type="title"/>
          </p:nvPr>
        </p:nvSpPr>
        <p:spPr>
          <a:xfrm>
            <a:off x="726558" y="-97391"/>
            <a:ext cx="10515600" cy="1325563"/>
          </a:xfrm>
        </p:spPr>
        <p:txBody>
          <a:bodyPr/>
          <a:lstStyle/>
          <a:p>
            <a:pPr algn="ctr"/>
            <a:r>
              <a:rPr lang="en-US" dirty="0"/>
              <a:t>Responsibilities of Service Auditor: Engagement Terms</a:t>
            </a:r>
          </a:p>
        </p:txBody>
      </p:sp>
      <p:sp>
        <p:nvSpPr>
          <p:cNvPr id="3" name="Content Placeholder 2">
            <a:extLst>
              <a:ext uri="{FF2B5EF4-FFF2-40B4-BE49-F238E27FC236}">
                <a16:creationId xmlns:a16="http://schemas.microsoft.com/office/drawing/2014/main" id="{2BE63B53-C4F9-B7F1-B205-C6335F093ED6}"/>
              </a:ext>
            </a:extLst>
          </p:cNvPr>
          <p:cNvSpPr>
            <a:spLocks noGrp="1"/>
          </p:cNvSpPr>
          <p:nvPr>
            <p:ph idx="1"/>
          </p:nvPr>
        </p:nvSpPr>
        <p:spPr>
          <a:xfrm>
            <a:off x="320065" y="1464667"/>
            <a:ext cx="6459107" cy="5122751"/>
          </a:xfrm>
        </p:spPr>
        <p:txBody>
          <a:bodyPr>
            <a:normAutofit/>
          </a:bodyPr>
          <a:lstStyle/>
          <a:p>
            <a:pPr marL="0" indent="0" algn="l">
              <a:buNone/>
            </a:pPr>
            <a:r>
              <a:rPr lang="en-US" b="1" i="0" dirty="0">
                <a:solidFill>
                  <a:srgbClr val="0D0D0D"/>
                </a:solidFill>
                <a:effectLst/>
                <a:highlight>
                  <a:srgbClr val="FFFFFF"/>
                </a:highlight>
                <a:latin typeface="Söhne"/>
              </a:rPr>
              <a:t>2. Agreement on Terms</a:t>
            </a:r>
            <a:r>
              <a:rPr lang="en-US" b="0" i="0" dirty="0">
                <a:solidFill>
                  <a:srgbClr val="0D0D0D"/>
                </a:solidFill>
                <a:effectLst/>
                <a:highlight>
                  <a:srgbClr val="FFFFFF"/>
                </a:highlight>
                <a:latin typeface="Söhne"/>
              </a:rPr>
              <a:t>: The auditor and the client agree on the terms of the engagement, which define the scope, objectives, and expectations from both sides to ensure clarity and mutual understanding.</a:t>
            </a:r>
          </a:p>
          <a:p>
            <a:pPr lvl="1">
              <a:buFont typeface="Wingdings" panose="05000000000000000000" pitchFamily="2" charset="2"/>
              <a:buChar char="§"/>
            </a:pPr>
            <a:r>
              <a:rPr lang="en-US" dirty="0"/>
              <a:t>Setting clear terms helps prevent misunderstandings and ensures that both parties are aware of their roles and responsibilities</a:t>
            </a:r>
            <a:endParaRPr lang="en-US" b="0" i="0" dirty="0">
              <a:solidFill>
                <a:srgbClr val="0D0D0D"/>
              </a:solidFill>
              <a:effectLst/>
              <a:highlight>
                <a:srgbClr val="FFFFFF"/>
              </a:highlight>
              <a:latin typeface="Söhne"/>
            </a:endParaRPr>
          </a:p>
          <a:p>
            <a:pPr lvl="1">
              <a:buFont typeface="+mj-lt"/>
              <a:buAutoNum type="arabicPeriod"/>
            </a:pPr>
            <a:endParaRPr lang="en-US" b="0" i="0" dirty="0">
              <a:solidFill>
                <a:srgbClr val="0D0D0D"/>
              </a:solidFill>
              <a:effectLst/>
              <a:highlight>
                <a:srgbClr val="FFFFFF"/>
              </a:highlight>
              <a:latin typeface="Söhne"/>
            </a:endParaRPr>
          </a:p>
          <a:p>
            <a:endParaRPr lang="en-US" dirty="0"/>
          </a:p>
        </p:txBody>
      </p:sp>
      <p:pic>
        <p:nvPicPr>
          <p:cNvPr id="5" name="Picture 4">
            <a:extLst>
              <a:ext uri="{FF2B5EF4-FFF2-40B4-BE49-F238E27FC236}">
                <a16:creationId xmlns:a16="http://schemas.microsoft.com/office/drawing/2014/main" id="{33AA19B5-7F33-BD51-2B59-2481B067D994}"/>
              </a:ext>
            </a:extLst>
          </p:cNvPr>
          <p:cNvPicPr>
            <a:picLocks noChangeAspect="1"/>
          </p:cNvPicPr>
          <p:nvPr/>
        </p:nvPicPr>
        <p:blipFill>
          <a:blip r:embed="rId2"/>
          <a:stretch>
            <a:fillRect/>
          </a:stretch>
        </p:blipFill>
        <p:spPr>
          <a:xfrm>
            <a:off x="6948944" y="1228172"/>
            <a:ext cx="4516498" cy="4767415"/>
          </a:xfrm>
          <a:prstGeom prst="rect">
            <a:avLst/>
          </a:prstGeom>
        </p:spPr>
      </p:pic>
      <p:sp>
        <p:nvSpPr>
          <p:cNvPr id="6" name="TextBox 23">
            <a:extLst>
              <a:ext uri="{FF2B5EF4-FFF2-40B4-BE49-F238E27FC236}">
                <a16:creationId xmlns:a16="http://schemas.microsoft.com/office/drawing/2014/main" id="{8902C044-3FBE-6602-4233-FB9C84F999AD}"/>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2A991831-58F7-C26B-4231-54EE55DECAB5}"/>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077931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F6746-4797-E83F-B590-B14E51030AED}"/>
              </a:ext>
            </a:extLst>
          </p:cNvPr>
          <p:cNvSpPr>
            <a:spLocks noGrp="1"/>
          </p:cNvSpPr>
          <p:nvPr>
            <p:ph type="title"/>
          </p:nvPr>
        </p:nvSpPr>
        <p:spPr>
          <a:xfrm>
            <a:off x="809847" y="-230298"/>
            <a:ext cx="10515600" cy="1325563"/>
          </a:xfrm>
        </p:spPr>
        <p:txBody>
          <a:bodyPr/>
          <a:lstStyle/>
          <a:p>
            <a:pPr algn="ctr"/>
            <a:r>
              <a:rPr lang="en-US" dirty="0"/>
              <a:t>Engagement Terms</a:t>
            </a:r>
          </a:p>
        </p:txBody>
      </p:sp>
      <p:sp>
        <p:nvSpPr>
          <p:cNvPr id="3" name="Content Placeholder 2">
            <a:extLst>
              <a:ext uri="{FF2B5EF4-FFF2-40B4-BE49-F238E27FC236}">
                <a16:creationId xmlns:a16="http://schemas.microsoft.com/office/drawing/2014/main" id="{1B205CA1-471A-8440-7C91-71B2E4CE2048}"/>
              </a:ext>
            </a:extLst>
          </p:cNvPr>
          <p:cNvSpPr>
            <a:spLocks noGrp="1"/>
          </p:cNvSpPr>
          <p:nvPr>
            <p:ph idx="1"/>
          </p:nvPr>
        </p:nvSpPr>
        <p:spPr>
          <a:xfrm>
            <a:off x="166625" y="1014726"/>
            <a:ext cx="7593418" cy="5595901"/>
          </a:xfrm>
        </p:spPr>
        <p:txBody>
          <a:bodyPr>
            <a:normAutofit/>
          </a:bodyPr>
          <a:lstStyle/>
          <a:p>
            <a:pPr algn="l">
              <a:buFont typeface="Wingdings" panose="05000000000000000000" pitchFamily="2" charset="2"/>
              <a:buChar char="§"/>
            </a:pPr>
            <a:r>
              <a:rPr lang="en-US" b="1" i="0" dirty="0">
                <a:solidFill>
                  <a:srgbClr val="0D0D0D"/>
                </a:solidFill>
                <a:effectLst/>
                <a:highlight>
                  <a:srgbClr val="FFFFFF"/>
                </a:highlight>
                <a:latin typeface="Söhne"/>
              </a:rPr>
              <a:t>Responsibilities of the Service Auditor and the Responsible Party</a:t>
            </a:r>
            <a:r>
              <a:rPr lang="en-US" b="0" i="0" dirty="0">
                <a:solidFill>
                  <a:srgbClr val="0D0D0D"/>
                </a:solidFill>
                <a:effectLst/>
                <a:highlight>
                  <a:srgbClr val="FFFFFF"/>
                </a:highlight>
                <a:latin typeface="Söhne"/>
              </a:rPr>
              <a:t>: The service auditor's responsibilities are to conduct the audit and report findings. </a:t>
            </a:r>
          </a:p>
          <a:p>
            <a:pPr algn="l">
              <a:buFont typeface="Wingdings" panose="05000000000000000000" pitchFamily="2" charset="2"/>
              <a:buChar char="§"/>
            </a:pPr>
            <a:r>
              <a:rPr lang="en-US" b="0" i="0" dirty="0">
                <a:solidFill>
                  <a:srgbClr val="0D0D0D"/>
                </a:solidFill>
                <a:effectLst/>
                <a:highlight>
                  <a:srgbClr val="FFFFFF"/>
                </a:highlight>
                <a:latin typeface="Söhne"/>
              </a:rPr>
              <a:t>The responsible party, typically the management of the service organization, must ensure the accurate presentation of the system and controls, and provide a representation letter confirming the completeness and accuracy of the information provided.</a:t>
            </a:r>
          </a:p>
          <a:p>
            <a:pPr lvl="1">
              <a:buFont typeface="Wingdings" panose="05000000000000000000" pitchFamily="2" charset="2"/>
              <a:buChar char="§"/>
            </a:pPr>
            <a:r>
              <a:rPr lang="en-US" b="0" i="0" dirty="0">
                <a:solidFill>
                  <a:srgbClr val="0D0D0D"/>
                </a:solidFill>
                <a:effectLst/>
                <a:highlight>
                  <a:srgbClr val="FFFFFF"/>
                </a:highlight>
                <a:latin typeface="Söhne"/>
              </a:rPr>
              <a:t>Establishing these responsibilities ensures accountability and clarifies what is expected from each party, reducing the risk of misunderstandings.</a:t>
            </a:r>
          </a:p>
          <a:p>
            <a:endParaRPr lang="en-US" dirty="0"/>
          </a:p>
        </p:txBody>
      </p:sp>
      <p:pic>
        <p:nvPicPr>
          <p:cNvPr id="4" name="Picture 3">
            <a:extLst>
              <a:ext uri="{FF2B5EF4-FFF2-40B4-BE49-F238E27FC236}">
                <a16:creationId xmlns:a16="http://schemas.microsoft.com/office/drawing/2014/main" id="{1431CB03-54E6-B905-C99F-86C5C9BD1A5B}"/>
              </a:ext>
            </a:extLst>
          </p:cNvPr>
          <p:cNvPicPr>
            <a:picLocks noChangeAspect="1"/>
          </p:cNvPicPr>
          <p:nvPr/>
        </p:nvPicPr>
        <p:blipFill>
          <a:blip r:embed="rId2"/>
          <a:stretch>
            <a:fillRect/>
          </a:stretch>
        </p:blipFill>
        <p:spPr>
          <a:xfrm>
            <a:off x="7617402" y="1171416"/>
            <a:ext cx="4516498" cy="4767415"/>
          </a:xfrm>
          <a:prstGeom prst="rect">
            <a:avLst/>
          </a:prstGeom>
        </p:spPr>
      </p:pic>
    </p:spTree>
    <p:extLst>
      <p:ext uri="{BB962C8B-B14F-4D97-AF65-F5344CB8AC3E}">
        <p14:creationId xmlns:p14="http://schemas.microsoft.com/office/powerpoint/2010/main" val="359339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78217-2A9F-14BD-3C6E-571AABB22D9B}"/>
              </a:ext>
            </a:extLst>
          </p:cNvPr>
          <p:cNvSpPr>
            <a:spLocks noGrp="1"/>
          </p:cNvSpPr>
          <p:nvPr>
            <p:ph type="title"/>
          </p:nvPr>
        </p:nvSpPr>
        <p:spPr>
          <a:xfrm>
            <a:off x="907568" y="-246577"/>
            <a:ext cx="10515600" cy="1325563"/>
          </a:xfrm>
        </p:spPr>
        <p:txBody>
          <a:bodyPr/>
          <a:lstStyle/>
          <a:p>
            <a:pPr algn="ctr"/>
            <a:r>
              <a:rPr lang="en-US" dirty="0"/>
              <a:t>Engagement Terms</a:t>
            </a:r>
          </a:p>
        </p:txBody>
      </p:sp>
      <p:sp>
        <p:nvSpPr>
          <p:cNvPr id="3" name="Content Placeholder 2">
            <a:extLst>
              <a:ext uri="{FF2B5EF4-FFF2-40B4-BE49-F238E27FC236}">
                <a16:creationId xmlns:a16="http://schemas.microsoft.com/office/drawing/2014/main" id="{13025619-21E2-8883-BECE-6DCA03444500}"/>
              </a:ext>
            </a:extLst>
          </p:cNvPr>
          <p:cNvSpPr>
            <a:spLocks noGrp="1"/>
          </p:cNvSpPr>
          <p:nvPr>
            <p:ph idx="1"/>
          </p:nvPr>
        </p:nvSpPr>
        <p:spPr>
          <a:xfrm>
            <a:off x="0" y="778794"/>
            <a:ext cx="7813917" cy="5798579"/>
          </a:xfrm>
        </p:spPr>
        <p:txBody>
          <a:bodyPr>
            <a:normAutofit fontScale="85000" lnSpcReduction="20000"/>
          </a:bodyPr>
          <a:lstStyle/>
          <a:p>
            <a:pPr algn="l">
              <a:buFont typeface="Wingdings" panose="05000000000000000000" pitchFamily="2" charset="2"/>
              <a:buChar char="§"/>
            </a:pPr>
            <a:r>
              <a:rPr lang="en-US" b="1" i="0" dirty="0">
                <a:solidFill>
                  <a:srgbClr val="0D0D0D"/>
                </a:solidFill>
                <a:effectLst/>
                <a:highlight>
                  <a:srgbClr val="FFFFFF"/>
                </a:highlight>
                <a:latin typeface="Söhne"/>
              </a:rPr>
              <a:t>Identification of the Criteria</a:t>
            </a:r>
            <a:r>
              <a:rPr lang="en-US" b="0" i="0" dirty="0">
                <a:solidFill>
                  <a:srgbClr val="0D0D0D"/>
                </a:solidFill>
                <a:effectLst/>
                <a:highlight>
                  <a:srgbClr val="FFFFFF"/>
                </a:highlight>
                <a:latin typeface="Söhne"/>
              </a:rPr>
              <a:t>: This involves defining the benchmarks or standards against which the system or controls will be assessed. </a:t>
            </a:r>
          </a:p>
          <a:p>
            <a:pPr algn="l">
              <a:buFont typeface="Wingdings" panose="05000000000000000000" pitchFamily="2" charset="2"/>
              <a:buChar char="§"/>
            </a:pPr>
            <a:r>
              <a:rPr lang="en-US" b="0" i="0" dirty="0">
                <a:solidFill>
                  <a:srgbClr val="0D0D0D"/>
                </a:solidFill>
                <a:effectLst/>
                <a:highlight>
                  <a:srgbClr val="FFFFFF"/>
                </a:highlight>
                <a:latin typeface="Söhne"/>
              </a:rPr>
              <a:t>These criteria are used to measure, evaluate, or disclose the information concerning the subject matter of the audit.</a:t>
            </a:r>
          </a:p>
          <a:p>
            <a:pPr lvl="1">
              <a:buFont typeface="Wingdings" panose="05000000000000000000" pitchFamily="2" charset="2"/>
              <a:buChar char="§"/>
            </a:pPr>
            <a:r>
              <a:rPr lang="en-US" b="0" i="0" dirty="0">
                <a:solidFill>
                  <a:srgbClr val="0D0D0D"/>
                </a:solidFill>
                <a:effectLst/>
                <a:highlight>
                  <a:srgbClr val="FFFFFF"/>
                </a:highlight>
                <a:latin typeface="Söhne"/>
              </a:rPr>
              <a:t>This is essential for ensuring that the audit has a clear benchmark for evaluation, providing a structured approach to assessing the organization's controls.</a:t>
            </a:r>
          </a:p>
          <a:p>
            <a:pPr algn="l">
              <a:buFont typeface="Wingdings" panose="05000000000000000000" pitchFamily="2" charset="2"/>
              <a:buChar char="§"/>
            </a:pPr>
            <a:r>
              <a:rPr lang="en-US" b="1" i="0" dirty="0">
                <a:solidFill>
                  <a:srgbClr val="0D0D0D"/>
                </a:solidFill>
                <a:effectLst/>
                <a:highlight>
                  <a:srgbClr val="FFFFFF"/>
                </a:highlight>
                <a:latin typeface="Söhne"/>
              </a:rPr>
              <a:t>Conduct According to Attestation Standards</a:t>
            </a:r>
            <a:r>
              <a:rPr lang="en-US" b="0" i="0" dirty="0">
                <a:solidFill>
                  <a:srgbClr val="0D0D0D"/>
                </a:solidFill>
                <a:effectLst/>
                <a:highlight>
                  <a:srgbClr val="FFFFFF"/>
                </a:highlight>
                <a:latin typeface="Söhne"/>
              </a:rPr>
              <a:t>: The agreement should acknowledge that the audit will be performed in accordance with the attestation standards set by the American Institute of Certified Public Accountants (AICPA). </a:t>
            </a:r>
          </a:p>
          <a:p>
            <a:pPr algn="l">
              <a:buFont typeface="Wingdings" panose="05000000000000000000" pitchFamily="2" charset="2"/>
              <a:buChar char="§"/>
            </a:pPr>
            <a:r>
              <a:rPr lang="en-US" b="0" i="0" dirty="0">
                <a:solidFill>
                  <a:srgbClr val="0D0D0D"/>
                </a:solidFill>
                <a:effectLst/>
                <a:highlight>
                  <a:srgbClr val="FFFFFF"/>
                </a:highlight>
                <a:latin typeface="Söhne"/>
              </a:rPr>
              <a:t>It should also recognize the inherent limitations of an engagement, acknowledging that while the audit aims to provide reasonable assurance, it does not guarantee absolute assurance.</a:t>
            </a:r>
          </a:p>
          <a:p>
            <a:pPr lvl="1">
              <a:buFont typeface="Wingdings" panose="05000000000000000000" pitchFamily="2" charset="2"/>
              <a:buChar char="§"/>
            </a:pPr>
            <a:r>
              <a:rPr lang="en-US" b="0" i="0" dirty="0">
                <a:solidFill>
                  <a:srgbClr val="0D0D0D"/>
                </a:solidFill>
                <a:effectLst/>
                <a:highlight>
                  <a:srgbClr val="FFFFFF"/>
                </a:highlight>
                <a:latin typeface="Söhne"/>
              </a:rPr>
              <a:t>Agreeing to follow AICPA standards ensures the audit adheres to professional and ethical guidelines, enhancing the reliability and credibility of the audit.</a:t>
            </a:r>
          </a:p>
          <a:p>
            <a:endParaRPr lang="en-US" dirty="0"/>
          </a:p>
        </p:txBody>
      </p:sp>
      <p:pic>
        <p:nvPicPr>
          <p:cNvPr id="4" name="Picture 3">
            <a:extLst>
              <a:ext uri="{FF2B5EF4-FFF2-40B4-BE49-F238E27FC236}">
                <a16:creationId xmlns:a16="http://schemas.microsoft.com/office/drawing/2014/main" id="{46165065-A679-1A03-7864-96C3B7FF8339}"/>
              </a:ext>
            </a:extLst>
          </p:cNvPr>
          <p:cNvPicPr>
            <a:picLocks noChangeAspect="1"/>
          </p:cNvPicPr>
          <p:nvPr/>
        </p:nvPicPr>
        <p:blipFill>
          <a:blip r:embed="rId2"/>
          <a:stretch>
            <a:fillRect/>
          </a:stretch>
        </p:blipFill>
        <p:spPr>
          <a:xfrm>
            <a:off x="7743526" y="1228172"/>
            <a:ext cx="4516498" cy="4767415"/>
          </a:xfrm>
          <a:prstGeom prst="rect">
            <a:avLst/>
          </a:prstGeom>
        </p:spPr>
      </p:pic>
      <p:sp>
        <p:nvSpPr>
          <p:cNvPr id="5" name="TextBox 23">
            <a:extLst>
              <a:ext uri="{FF2B5EF4-FFF2-40B4-BE49-F238E27FC236}">
                <a16:creationId xmlns:a16="http://schemas.microsoft.com/office/drawing/2014/main" id="{BFB75044-2841-A1B1-23CA-6889C6815D23}"/>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01996A0B-8548-5BE4-F343-61DB7017A7DB}"/>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4127336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1A2B2-F880-EA75-8F76-FF808CC8106A}"/>
              </a:ext>
            </a:extLst>
          </p:cNvPr>
          <p:cNvSpPr>
            <a:spLocks noGrp="1"/>
          </p:cNvSpPr>
          <p:nvPr>
            <p:ph type="title"/>
          </p:nvPr>
        </p:nvSpPr>
        <p:spPr>
          <a:xfrm>
            <a:off x="781444" y="-184174"/>
            <a:ext cx="10515600" cy="1325563"/>
          </a:xfrm>
        </p:spPr>
        <p:txBody>
          <a:bodyPr/>
          <a:lstStyle/>
          <a:p>
            <a:pPr algn="ctr"/>
            <a:r>
              <a:rPr lang="en-US" dirty="0"/>
              <a:t>Engagement Terms</a:t>
            </a:r>
          </a:p>
        </p:txBody>
      </p:sp>
      <p:sp>
        <p:nvSpPr>
          <p:cNvPr id="3" name="Content Placeholder 2">
            <a:extLst>
              <a:ext uri="{FF2B5EF4-FFF2-40B4-BE49-F238E27FC236}">
                <a16:creationId xmlns:a16="http://schemas.microsoft.com/office/drawing/2014/main" id="{94CB94E9-8050-6E45-54B0-5E73FCBBB03C}"/>
              </a:ext>
            </a:extLst>
          </p:cNvPr>
          <p:cNvSpPr>
            <a:spLocks noGrp="1"/>
          </p:cNvSpPr>
          <p:nvPr>
            <p:ph idx="1"/>
          </p:nvPr>
        </p:nvSpPr>
        <p:spPr>
          <a:xfrm>
            <a:off x="247286" y="1365273"/>
            <a:ext cx="7622860" cy="4351338"/>
          </a:xfrm>
        </p:spPr>
        <p:txBody>
          <a:bodyPr>
            <a:normAutofit lnSpcReduction="10000"/>
          </a:bodyPr>
          <a:lstStyle/>
          <a:p>
            <a:pPr>
              <a:buFont typeface="Wingdings" panose="05000000000000000000" pitchFamily="2" charset="2"/>
              <a:buChar char="§"/>
            </a:pPr>
            <a:r>
              <a:rPr lang="en-US" b="1" i="0" dirty="0">
                <a:solidFill>
                  <a:srgbClr val="0D0D0D"/>
                </a:solidFill>
                <a:effectLst/>
                <a:highlight>
                  <a:srgbClr val="FFFFFF"/>
                </a:highlight>
                <a:latin typeface="Söhne"/>
              </a:rPr>
              <a:t>Management's Written Assertion</a:t>
            </a:r>
            <a:r>
              <a:rPr lang="en-US" b="0" i="0" dirty="0">
                <a:solidFill>
                  <a:srgbClr val="0D0D0D"/>
                </a:solidFill>
                <a:effectLst/>
                <a:highlight>
                  <a:srgbClr val="FFFFFF"/>
                </a:highlight>
                <a:latin typeface="Söhne"/>
              </a:rPr>
              <a:t>: The auditor should request that management provide a written assertion. </a:t>
            </a:r>
          </a:p>
          <a:p>
            <a:pPr>
              <a:buFont typeface="Wingdings" panose="05000000000000000000" pitchFamily="2" charset="2"/>
              <a:buChar char="§"/>
            </a:pPr>
            <a:r>
              <a:rPr lang="en-US" b="0" i="0" dirty="0">
                <a:solidFill>
                  <a:srgbClr val="0D0D0D"/>
                </a:solidFill>
                <a:effectLst/>
                <a:highlight>
                  <a:srgbClr val="FFFFFF"/>
                </a:highlight>
                <a:latin typeface="Söhne"/>
              </a:rPr>
              <a:t>This assertion is a formal statement by management affirming the fairness and accuracy of the presentation of the system and the effectiveness of the controls.</a:t>
            </a:r>
          </a:p>
          <a:p>
            <a:pPr lvl="1">
              <a:buFont typeface="Wingdings" panose="05000000000000000000" pitchFamily="2" charset="2"/>
              <a:buChar char="§"/>
            </a:pPr>
            <a:r>
              <a:rPr lang="en-US" b="0" i="0" dirty="0">
                <a:solidFill>
                  <a:srgbClr val="0D0D0D"/>
                </a:solidFill>
                <a:effectLst/>
                <a:highlight>
                  <a:srgbClr val="FFFFFF"/>
                </a:highlight>
                <a:latin typeface="Söhne"/>
              </a:rPr>
              <a:t>This requirement emphasizes management's involvement and their commitment to the accuracy and completeness of the information being audited. It forms a part of the evidential matter necessary for the audit.</a:t>
            </a:r>
            <a:endParaRPr lang="en-US" dirty="0"/>
          </a:p>
        </p:txBody>
      </p:sp>
      <p:pic>
        <p:nvPicPr>
          <p:cNvPr id="4" name="Picture 3">
            <a:extLst>
              <a:ext uri="{FF2B5EF4-FFF2-40B4-BE49-F238E27FC236}">
                <a16:creationId xmlns:a16="http://schemas.microsoft.com/office/drawing/2014/main" id="{1DB4B8F6-BB7D-5C22-6D33-F053141DDDCD}"/>
              </a:ext>
            </a:extLst>
          </p:cNvPr>
          <p:cNvPicPr>
            <a:picLocks noChangeAspect="1"/>
          </p:cNvPicPr>
          <p:nvPr/>
        </p:nvPicPr>
        <p:blipFill>
          <a:blip r:embed="rId2"/>
          <a:stretch>
            <a:fillRect/>
          </a:stretch>
        </p:blipFill>
        <p:spPr>
          <a:xfrm>
            <a:off x="7724608" y="1045292"/>
            <a:ext cx="4516498" cy="4767415"/>
          </a:xfrm>
          <a:prstGeom prst="rect">
            <a:avLst/>
          </a:prstGeom>
        </p:spPr>
      </p:pic>
      <p:sp>
        <p:nvSpPr>
          <p:cNvPr id="5" name="TextBox 23">
            <a:extLst>
              <a:ext uri="{FF2B5EF4-FFF2-40B4-BE49-F238E27FC236}">
                <a16:creationId xmlns:a16="http://schemas.microsoft.com/office/drawing/2014/main" id="{B9D8737C-AC76-6BAE-6008-DF01E2A7AC90}"/>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EF54F5B6-9105-BEEA-9C2B-1D7A17E0CF8D}"/>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916864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994E2-FA83-0EE3-CE0E-C9C9EBFE724B}"/>
              </a:ext>
            </a:extLst>
          </p:cNvPr>
          <p:cNvSpPr>
            <a:spLocks noGrp="1"/>
          </p:cNvSpPr>
          <p:nvPr>
            <p:ph type="title"/>
          </p:nvPr>
        </p:nvSpPr>
        <p:spPr>
          <a:xfrm>
            <a:off x="726558" y="-97391"/>
            <a:ext cx="10515600" cy="1325563"/>
          </a:xfrm>
        </p:spPr>
        <p:txBody>
          <a:bodyPr/>
          <a:lstStyle/>
          <a:p>
            <a:pPr algn="ctr"/>
            <a:r>
              <a:rPr lang="en-US" dirty="0"/>
              <a:t>Responsibilities of Service Auditor</a:t>
            </a:r>
          </a:p>
        </p:txBody>
      </p:sp>
      <p:sp>
        <p:nvSpPr>
          <p:cNvPr id="3" name="Content Placeholder 2">
            <a:extLst>
              <a:ext uri="{FF2B5EF4-FFF2-40B4-BE49-F238E27FC236}">
                <a16:creationId xmlns:a16="http://schemas.microsoft.com/office/drawing/2014/main" id="{2BE63B53-C4F9-B7F1-B205-C6335F093ED6}"/>
              </a:ext>
            </a:extLst>
          </p:cNvPr>
          <p:cNvSpPr>
            <a:spLocks noGrp="1"/>
          </p:cNvSpPr>
          <p:nvPr>
            <p:ph idx="1"/>
          </p:nvPr>
        </p:nvSpPr>
        <p:spPr>
          <a:xfrm>
            <a:off x="200247" y="1054764"/>
            <a:ext cx="8092415" cy="5122751"/>
          </a:xfrm>
        </p:spPr>
        <p:txBody>
          <a:bodyPr>
            <a:normAutofit/>
          </a:bodyPr>
          <a:lstStyle/>
          <a:p>
            <a:pPr marL="0" indent="0" algn="l">
              <a:buNone/>
            </a:pPr>
            <a:r>
              <a:rPr lang="en-US" b="1" i="0" dirty="0">
                <a:solidFill>
                  <a:srgbClr val="0D0D0D"/>
                </a:solidFill>
                <a:effectLst/>
                <a:highlight>
                  <a:srgbClr val="FFFFFF"/>
                </a:highlight>
                <a:latin typeface="Söhne"/>
              </a:rPr>
              <a:t>3. Understanding of the Assertion</a:t>
            </a:r>
            <a:r>
              <a:rPr lang="en-US" b="0" i="0" dirty="0">
                <a:solidFill>
                  <a:srgbClr val="0D0D0D"/>
                </a:solidFill>
                <a:effectLst/>
                <a:highlight>
                  <a:srgbClr val="FFFFFF"/>
                </a:highlight>
                <a:latin typeface="Söhne"/>
              </a:rPr>
              <a:t>: The auditor must reach an agreement with management on providing a written assertion. </a:t>
            </a:r>
          </a:p>
          <a:p>
            <a:pPr>
              <a:buFont typeface="Wingdings" panose="05000000000000000000" pitchFamily="2" charset="2"/>
              <a:buChar char="§"/>
            </a:pPr>
            <a:r>
              <a:rPr lang="en-US" b="0" i="0" dirty="0">
                <a:solidFill>
                  <a:srgbClr val="0D0D0D"/>
                </a:solidFill>
                <a:effectLst/>
                <a:highlight>
                  <a:srgbClr val="FFFFFF"/>
                </a:highlight>
                <a:latin typeface="Söhne"/>
              </a:rPr>
              <a:t>This assertion should state that the management’s description of the system is fairly presented and that the design and, if applicable, operation of the controls are suitable for achieving the specified objectives.</a:t>
            </a:r>
          </a:p>
          <a:p>
            <a:pPr lvl="1">
              <a:buFont typeface="Wingdings" panose="05000000000000000000" pitchFamily="2" charset="2"/>
              <a:buChar char="§"/>
            </a:pPr>
            <a:r>
              <a:rPr lang="en-US" dirty="0"/>
              <a:t>The agreement on a written assertion is crucial for holding management accountable for their representation of the system and controls.</a:t>
            </a:r>
          </a:p>
          <a:p>
            <a:pPr lvl="1">
              <a:buFont typeface="+mj-lt"/>
              <a:buAutoNum type="arabicPeriod"/>
            </a:pPr>
            <a:endParaRPr lang="en-US" b="0" i="0" dirty="0">
              <a:solidFill>
                <a:srgbClr val="0D0D0D"/>
              </a:solidFill>
              <a:effectLst/>
              <a:highlight>
                <a:srgbClr val="FFFFFF"/>
              </a:highlight>
              <a:latin typeface="Söhne"/>
            </a:endParaRPr>
          </a:p>
          <a:p>
            <a:endParaRPr lang="en-US" dirty="0"/>
          </a:p>
        </p:txBody>
      </p:sp>
      <p:pic>
        <p:nvPicPr>
          <p:cNvPr id="5" name="Picture 4">
            <a:extLst>
              <a:ext uri="{FF2B5EF4-FFF2-40B4-BE49-F238E27FC236}">
                <a16:creationId xmlns:a16="http://schemas.microsoft.com/office/drawing/2014/main" id="{A99E2C48-3430-52DF-028E-A83A580ACCA4}"/>
              </a:ext>
            </a:extLst>
          </p:cNvPr>
          <p:cNvPicPr>
            <a:picLocks noChangeAspect="1"/>
          </p:cNvPicPr>
          <p:nvPr/>
        </p:nvPicPr>
        <p:blipFill>
          <a:blip r:embed="rId2"/>
          <a:stretch>
            <a:fillRect/>
          </a:stretch>
        </p:blipFill>
        <p:spPr>
          <a:xfrm>
            <a:off x="8396283" y="1054764"/>
            <a:ext cx="3434161" cy="4246545"/>
          </a:xfrm>
          <a:prstGeom prst="rect">
            <a:avLst/>
          </a:prstGeom>
        </p:spPr>
      </p:pic>
      <p:sp>
        <p:nvSpPr>
          <p:cNvPr id="6" name="TextBox 23">
            <a:extLst>
              <a:ext uri="{FF2B5EF4-FFF2-40B4-BE49-F238E27FC236}">
                <a16:creationId xmlns:a16="http://schemas.microsoft.com/office/drawing/2014/main" id="{B4B02A76-DE3D-6AF1-3C4B-F438A4FF8B5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72E106A2-A102-2015-3921-452A3D447C1F}"/>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193647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58A49-2281-5EF1-4083-B31280CE0E6C}"/>
              </a:ext>
            </a:extLst>
          </p:cNvPr>
          <p:cNvSpPr>
            <a:spLocks noGrp="1"/>
          </p:cNvSpPr>
          <p:nvPr>
            <p:ph type="title"/>
          </p:nvPr>
        </p:nvSpPr>
        <p:spPr>
          <a:xfrm>
            <a:off x="838200" y="-166503"/>
            <a:ext cx="10515600" cy="1325563"/>
          </a:xfrm>
        </p:spPr>
        <p:txBody>
          <a:bodyPr/>
          <a:lstStyle/>
          <a:p>
            <a:pPr algn="ctr"/>
            <a:r>
              <a:rPr lang="en-US" dirty="0"/>
              <a:t>Planning for SOC 1</a:t>
            </a:r>
          </a:p>
        </p:txBody>
      </p:sp>
      <p:sp>
        <p:nvSpPr>
          <p:cNvPr id="3" name="Content Placeholder 2">
            <a:extLst>
              <a:ext uri="{FF2B5EF4-FFF2-40B4-BE49-F238E27FC236}">
                <a16:creationId xmlns:a16="http://schemas.microsoft.com/office/drawing/2014/main" id="{1CBC5BEA-4DD3-1BC6-5F16-7B0200B993A5}"/>
              </a:ext>
            </a:extLst>
          </p:cNvPr>
          <p:cNvSpPr>
            <a:spLocks noGrp="1"/>
          </p:cNvSpPr>
          <p:nvPr>
            <p:ph idx="1"/>
          </p:nvPr>
        </p:nvSpPr>
        <p:spPr>
          <a:xfrm>
            <a:off x="272328" y="1201406"/>
            <a:ext cx="6450419" cy="5385280"/>
          </a:xfrm>
        </p:spPr>
        <p:txBody>
          <a:bodyPr>
            <a:normAutofit/>
          </a:bodyPr>
          <a:lstStyle/>
          <a:p>
            <a:r>
              <a:rPr lang="en-US" dirty="0">
                <a:highlight>
                  <a:srgbClr val="FFFF00"/>
                </a:highlight>
              </a:rPr>
              <a:t>Risk Assessment </a:t>
            </a:r>
            <a:r>
              <a:rPr lang="en-US" dirty="0"/>
              <a:t>(SOC 1): This is specific to financial reporting and is essential to identifying areas where financial information could be misstated.</a:t>
            </a:r>
          </a:p>
          <a:p>
            <a:r>
              <a:rPr lang="en-US" dirty="0"/>
              <a:t>Understanding the System and </a:t>
            </a:r>
            <a:r>
              <a:rPr lang="en-US" dirty="0">
                <a:highlight>
                  <a:srgbClr val="FFFF00"/>
                </a:highlight>
              </a:rPr>
              <a:t>Criteria</a:t>
            </a:r>
            <a:r>
              <a:rPr lang="en-US" dirty="0"/>
              <a:t> (SOC 1): </a:t>
            </a:r>
          </a:p>
          <a:p>
            <a:pPr lvl="1"/>
            <a:r>
              <a:rPr lang="en-US" dirty="0"/>
              <a:t>This thorough understanding is critical to ensuring the audit is effectively tailored to the specific context and requirements of the organization.</a:t>
            </a:r>
          </a:p>
        </p:txBody>
      </p:sp>
      <p:pic>
        <p:nvPicPr>
          <p:cNvPr id="5" name="Picture 4">
            <a:extLst>
              <a:ext uri="{FF2B5EF4-FFF2-40B4-BE49-F238E27FC236}">
                <a16:creationId xmlns:a16="http://schemas.microsoft.com/office/drawing/2014/main" id="{A0B860FA-CA37-FE5C-C398-553ACD78081E}"/>
              </a:ext>
            </a:extLst>
          </p:cNvPr>
          <p:cNvPicPr>
            <a:picLocks noChangeAspect="1"/>
          </p:cNvPicPr>
          <p:nvPr/>
        </p:nvPicPr>
        <p:blipFill>
          <a:blip r:embed="rId2"/>
          <a:stretch>
            <a:fillRect/>
          </a:stretch>
        </p:blipFill>
        <p:spPr>
          <a:xfrm>
            <a:off x="7642058" y="1798115"/>
            <a:ext cx="4334449" cy="2635148"/>
          </a:xfrm>
          <a:prstGeom prst="rect">
            <a:avLst/>
          </a:prstGeom>
        </p:spPr>
      </p:pic>
      <p:sp>
        <p:nvSpPr>
          <p:cNvPr id="6" name="TextBox 23">
            <a:extLst>
              <a:ext uri="{FF2B5EF4-FFF2-40B4-BE49-F238E27FC236}">
                <a16:creationId xmlns:a16="http://schemas.microsoft.com/office/drawing/2014/main" id="{66A0D611-0BDF-56A9-CA59-5C8F9928F19D}"/>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B124FD10-0BCB-4A54-AC51-4CB2DA537279}"/>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298775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06447-76E1-F6BF-2671-CE767FB3E636}"/>
              </a:ext>
            </a:extLst>
          </p:cNvPr>
          <p:cNvSpPr>
            <a:spLocks noGrp="1"/>
          </p:cNvSpPr>
          <p:nvPr>
            <p:ph type="title"/>
          </p:nvPr>
        </p:nvSpPr>
        <p:spPr>
          <a:xfrm>
            <a:off x="838200" y="-134605"/>
            <a:ext cx="10515600" cy="1325563"/>
          </a:xfrm>
        </p:spPr>
        <p:txBody>
          <a:bodyPr/>
          <a:lstStyle/>
          <a:p>
            <a:pPr algn="ctr"/>
            <a:r>
              <a:rPr lang="en-US" dirty="0"/>
              <a:t>Planning SOC 2 and 3</a:t>
            </a:r>
          </a:p>
        </p:txBody>
      </p:sp>
      <p:sp>
        <p:nvSpPr>
          <p:cNvPr id="3" name="Content Placeholder 2">
            <a:extLst>
              <a:ext uri="{FF2B5EF4-FFF2-40B4-BE49-F238E27FC236}">
                <a16:creationId xmlns:a16="http://schemas.microsoft.com/office/drawing/2014/main" id="{D3FABDC7-EA15-5CDD-6C2E-C59504294B91}"/>
              </a:ext>
            </a:extLst>
          </p:cNvPr>
          <p:cNvSpPr>
            <a:spLocks noGrp="1"/>
          </p:cNvSpPr>
          <p:nvPr>
            <p:ph idx="1"/>
          </p:nvPr>
        </p:nvSpPr>
        <p:spPr>
          <a:xfrm>
            <a:off x="205563" y="964387"/>
            <a:ext cx="8640783" cy="5461637"/>
          </a:xfrm>
        </p:spPr>
        <p:txBody>
          <a:bodyPr>
            <a:normAutofit/>
          </a:bodyPr>
          <a:lstStyle/>
          <a:p>
            <a:pPr algn="l">
              <a:buFont typeface="Wingdings" panose="05000000000000000000" pitchFamily="2" charset="2"/>
              <a:buChar char="§"/>
            </a:pPr>
            <a:r>
              <a:rPr lang="en-US" b="0" i="0" dirty="0">
                <a:solidFill>
                  <a:srgbClr val="0D0D0D"/>
                </a:solidFill>
                <a:effectLst/>
                <a:highlight>
                  <a:srgbClr val="FFFFFF"/>
                </a:highlight>
                <a:latin typeface="Söhne"/>
              </a:rPr>
              <a:t>During the planning of SOC 2 and SOC 3 engagements, the service auditor has specific responsibilities that help ensure a thorough and effective audit:</a:t>
            </a:r>
          </a:p>
          <a:p>
            <a:pPr lvl="1">
              <a:buFont typeface="Wingdings" panose="05000000000000000000" pitchFamily="2" charset="2"/>
              <a:buChar char="§"/>
            </a:pPr>
            <a:r>
              <a:rPr lang="en-US" b="1" i="0" dirty="0">
                <a:solidFill>
                  <a:srgbClr val="0D0D0D"/>
                </a:solidFill>
                <a:effectLst/>
                <a:highlight>
                  <a:srgbClr val="FFFFFF"/>
                </a:highlight>
                <a:latin typeface="Söhne"/>
              </a:rPr>
              <a:t>Establishing an Engagement Strategy</a:t>
            </a:r>
            <a:r>
              <a:rPr lang="en-US" b="0" i="0" dirty="0">
                <a:solidFill>
                  <a:srgbClr val="0D0D0D"/>
                </a:solidFill>
                <a:effectLst/>
                <a:highlight>
                  <a:srgbClr val="FFFFFF"/>
                </a:highlight>
                <a:latin typeface="Söhne"/>
              </a:rPr>
              <a:t>: The auditor sets the scope, timing, and direction of the audit, outlining the engagement plan. </a:t>
            </a:r>
          </a:p>
          <a:p>
            <a:pPr lvl="1">
              <a:buFont typeface="Wingdings" panose="05000000000000000000" pitchFamily="2" charset="2"/>
              <a:buChar char="§"/>
            </a:pPr>
            <a:r>
              <a:rPr lang="en-US" b="0" i="0" dirty="0">
                <a:solidFill>
                  <a:srgbClr val="0D0D0D"/>
                </a:solidFill>
                <a:effectLst/>
                <a:highlight>
                  <a:srgbClr val="FFFFFF"/>
                </a:highlight>
                <a:latin typeface="Söhne"/>
              </a:rPr>
              <a:t>This includes considerations of </a:t>
            </a:r>
            <a:r>
              <a:rPr lang="en-US" b="0" i="0" dirty="0">
                <a:solidFill>
                  <a:srgbClr val="0D0D0D"/>
                </a:solidFill>
                <a:effectLst/>
                <a:highlight>
                  <a:srgbClr val="FFFF00"/>
                </a:highlight>
                <a:latin typeface="Söhne"/>
              </a:rPr>
              <a:t>materiality </a:t>
            </a:r>
            <a:r>
              <a:rPr lang="en-US" b="0" i="0" dirty="0">
                <a:solidFill>
                  <a:srgbClr val="0D0D0D"/>
                </a:solidFill>
                <a:effectLst/>
                <a:highlight>
                  <a:srgbClr val="FFFFFF"/>
                </a:highlight>
                <a:latin typeface="Söhne"/>
              </a:rPr>
              <a:t>and </a:t>
            </a:r>
            <a:r>
              <a:rPr lang="en-US" b="0" i="0" dirty="0">
                <a:solidFill>
                  <a:srgbClr val="0D0D0D"/>
                </a:solidFill>
                <a:effectLst/>
                <a:highlight>
                  <a:srgbClr val="FFFF00"/>
                </a:highlight>
                <a:latin typeface="Söhne"/>
              </a:rPr>
              <a:t>identifying potential risks </a:t>
            </a:r>
            <a:r>
              <a:rPr lang="en-US" b="0" i="0" dirty="0">
                <a:solidFill>
                  <a:srgbClr val="0D0D0D"/>
                </a:solidFill>
                <a:effectLst/>
                <a:highlight>
                  <a:srgbClr val="FFFFFF"/>
                </a:highlight>
                <a:latin typeface="Söhne"/>
              </a:rPr>
              <a:t>of material misstatement for SOC 2.</a:t>
            </a:r>
          </a:p>
          <a:p>
            <a:pPr lvl="2">
              <a:buFont typeface="Wingdings" panose="05000000000000000000" pitchFamily="2" charset="2"/>
              <a:buChar char="§"/>
            </a:pPr>
            <a:r>
              <a:rPr lang="en-US" b="0" i="0" dirty="0">
                <a:solidFill>
                  <a:srgbClr val="0D0D0D"/>
                </a:solidFill>
                <a:effectLst/>
                <a:highlight>
                  <a:srgbClr val="FFFFFF"/>
                </a:highlight>
                <a:latin typeface="Söhne"/>
              </a:rPr>
              <a:t>This step is crucial as it lays the groundwork for the entire audit process.</a:t>
            </a:r>
          </a:p>
          <a:p>
            <a:pPr lvl="2">
              <a:buFont typeface="Wingdings" panose="05000000000000000000" pitchFamily="2" charset="2"/>
              <a:buChar char="§"/>
            </a:pPr>
            <a:r>
              <a:rPr lang="en-US" b="0" i="0" dirty="0">
                <a:solidFill>
                  <a:srgbClr val="0D0D0D"/>
                </a:solidFill>
                <a:effectLst/>
                <a:highlight>
                  <a:srgbClr val="FFFFFF"/>
                </a:highlight>
                <a:latin typeface="Söhne"/>
              </a:rPr>
              <a:t> It involves making key decisions on how the audit will be conducted, what areas will be covered, and when various aspects of the audit will be performed.</a:t>
            </a:r>
          </a:p>
          <a:p>
            <a:pPr lvl="2">
              <a:buFont typeface="Wingdings" panose="05000000000000000000" pitchFamily="2" charset="2"/>
              <a:buChar char="§"/>
            </a:pPr>
            <a:r>
              <a:rPr lang="en-US" b="0" i="0" dirty="0">
                <a:solidFill>
                  <a:srgbClr val="0D0D0D"/>
                </a:solidFill>
                <a:effectLst/>
                <a:highlight>
                  <a:srgbClr val="FFFFFF"/>
                </a:highlight>
                <a:latin typeface="Söhne"/>
              </a:rPr>
              <a:t> This strategy is essential for organizing and directing the audit efficiently and effectively.</a:t>
            </a:r>
          </a:p>
          <a:p>
            <a:endParaRPr lang="en-US" dirty="0"/>
          </a:p>
        </p:txBody>
      </p:sp>
      <p:pic>
        <p:nvPicPr>
          <p:cNvPr id="5" name="Picture 4">
            <a:extLst>
              <a:ext uri="{FF2B5EF4-FFF2-40B4-BE49-F238E27FC236}">
                <a16:creationId xmlns:a16="http://schemas.microsoft.com/office/drawing/2014/main" id="{D994E167-55AF-02BD-3E56-0F30003A4422}"/>
              </a:ext>
            </a:extLst>
          </p:cNvPr>
          <p:cNvPicPr>
            <a:picLocks noChangeAspect="1"/>
          </p:cNvPicPr>
          <p:nvPr/>
        </p:nvPicPr>
        <p:blipFill>
          <a:blip r:embed="rId2"/>
          <a:stretch>
            <a:fillRect/>
          </a:stretch>
        </p:blipFill>
        <p:spPr>
          <a:xfrm>
            <a:off x="8846347" y="1744910"/>
            <a:ext cx="3345653" cy="3110869"/>
          </a:xfrm>
          <a:prstGeom prst="rect">
            <a:avLst/>
          </a:prstGeom>
        </p:spPr>
      </p:pic>
      <p:sp>
        <p:nvSpPr>
          <p:cNvPr id="6" name="TextBox 23">
            <a:extLst>
              <a:ext uri="{FF2B5EF4-FFF2-40B4-BE49-F238E27FC236}">
                <a16:creationId xmlns:a16="http://schemas.microsoft.com/office/drawing/2014/main" id="{B7875DBD-CF18-5DAF-F653-3CB59E58D696}"/>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7866C315-81F3-F1CA-9B5D-FC1DD0EA3A1D}"/>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205517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038DE-B08B-7CE6-8BCA-B99B63BBB427}"/>
              </a:ext>
            </a:extLst>
          </p:cNvPr>
          <p:cNvSpPr>
            <a:spLocks noGrp="1"/>
          </p:cNvSpPr>
          <p:nvPr>
            <p:ph type="title"/>
          </p:nvPr>
        </p:nvSpPr>
        <p:spPr>
          <a:xfrm>
            <a:off x="838200" y="-256879"/>
            <a:ext cx="10515600" cy="1325563"/>
          </a:xfrm>
        </p:spPr>
        <p:txBody>
          <a:bodyPr/>
          <a:lstStyle/>
          <a:p>
            <a:pPr algn="ctr"/>
            <a:r>
              <a:rPr lang="en-US" dirty="0"/>
              <a:t>Planning SOC 2 and 3</a:t>
            </a:r>
          </a:p>
        </p:txBody>
      </p:sp>
      <p:sp>
        <p:nvSpPr>
          <p:cNvPr id="3" name="Content Placeholder 2">
            <a:extLst>
              <a:ext uri="{FF2B5EF4-FFF2-40B4-BE49-F238E27FC236}">
                <a16:creationId xmlns:a16="http://schemas.microsoft.com/office/drawing/2014/main" id="{5343A829-2DBA-A796-51E6-83D97B48B3A5}"/>
              </a:ext>
            </a:extLst>
          </p:cNvPr>
          <p:cNvSpPr>
            <a:spLocks noGrp="1"/>
          </p:cNvSpPr>
          <p:nvPr>
            <p:ph idx="1"/>
          </p:nvPr>
        </p:nvSpPr>
        <p:spPr>
          <a:xfrm>
            <a:off x="62023" y="779905"/>
            <a:ext cx="7492813" cy="5652425"/>
          </a:xfrm>
        </p:spPr>
        <p:txBody>
          <a:bodyPr>
            <a:normAutofit fontScale="92500" lnSpcReduction="10000"/>
          </a:bodyPr>
          <a:lstStyle/>
          <a:p>
            <a:pPr>
              <a:buFont typeface="Wingdings" panose="05000000000000000000" pitchFamily="2" charset="2"/>
              <a:buChar char="§"/>
            </a:pPr>
            <a:r>
              <a:rPr lang="en-US" b="1" i="0" dirty="0">
                <a:solidFill>
                  <a:srgbClr val="0D0D0D"/>
                </a:solidFill>
                <a:effectLst/>
                <a:highlight>
                  <a:srgbClr val="FFFFFF"/>
                </a:highlight>
                <a:latin typeface="Söhne"/>
              </a:rPr>
              <a:t>Performing </a:t>
            </a:r>
            <a:r>
              <a:rPr lang="en-US" b="1" i="0" dirty="0">
                <a:solidFill>
                  <a:srgbClr val="0D0D0D"/>
                </a:solidFill>
                <a:effectLst/>
                <a:highlight>
                  <a:srgbClr val="FFFF00"/>
                </a:highlight>
                <a:latin typeface="Söhne"/>
              </a:rPr>
              <a:t>Risk Assessment </a:t>
            </a:r>
            <a:r>
              <a:rPr lang="en-US" b="1" i="0" dirty="0">
                <a:solidFill>
                  <a:srgbClr val="0D0D0D"/>
                </a:solidFill>
                <a:effectLst/>
                <a:highlight>
                  <a:srgbClr val="FFFFFF"/>
                </a:highlight>
                <a:latin typeface="Söhne"/>
              </a:rPr>
              <a:t>Procedures</a:t>
            </a:r>
            <a:r>
              <a:rPr lang="en-US" b="0" i="0" dirty="0">
                <a:solidFill>
                  <a:srgbClr val="0D0D0D"/>
                </a:solidFill>
                <a:effectLst/>
                <a:highlight>
                  <a:srgbClr val="FFFFFF"/>
                </a:highlight>
                <a:latin typeface="Söhne"/>
              </a:rPr>
              <a:t>: For SOC 2 specifically, the auditor conducts risk assessments to understand the service organization’s system. </a:t>
            </a:r>
          </a:p>
          <a:p>
            <a:pPr>
              <a:buFont typeface="Wingdings" panose="05000000000000000000" pitchFamily="2" charset="2"/>
              <a:buChar char="§"/>
            </a:pPr>
            <a:r>
              <a:rPr lang="en-US" b="0" i="0" dirty="0">
                <a:solidFill>
                  <a:srgbClr val="0D0D0D"/>
                </a:solidFill>
                <a:effectLst/>
                <a:highlight>
                  <a:srgbClr val="FFFFFF"/>
                </a:highlight>
                <a:latin typeface="Söhne"/>
              </a:rPr>
              <a:t>The auditor evaluates how the system controls were designed, implemented, and operated to verify they meet the service organization’s commitments and requirements based on the </a:t>
            </a:r>
            <a:r>
              <a:rPr lang="en-US" b="0" i="0" dirty="0">
                <a:solidFill>
                  <a:srgbClr val="0D0D0D"/>
                </a:solidFill>
                <a:effectLst/>
                <a:highlight>
                  <a:srgbClr val="FFFF00"/>
                </a:highlight>
                <a:latin typeface="Söhne"/>
              </a:rPr>
              <a:t>Trust Services Criteria</a:t>
            </a:r>
            <a:r>
              <a:rPr lang="en-US" b="0" i="0" dirty="0">
                <a:solidFill>
                  <a:srgbClr val="0D0D0D"/>
                </a:solidFill>
                <a:effectLst/>
                <a:highlight>
                  <a:srgbClr val="FFFFFF"/>
                </a:highlight>
                <a:latin typeface="Söhne"/>
              </a:rPr>
              <a:t>.</a:t>
            </a:r>
          </a:p>
          <a:p>
            <a:pPr lvl="1">
              <a:buFont typeface="Wingdings" panose="05000000000000000000" pitchFamily="2" charset="2"/>
              <a:buChar char="§"/>
            </a:pPr>
            <a:r>
              <a:rPr lang="en-US" b="0" i="0" dirty="0">
                <a:solidFill>
                  <a:srgbClr val="0D0D0D"/>
                </a:solidFill>
                <a:effectLst/>
                <a:highlight>
                  <a:srgbClr val="FFFFFF"/>
                </a:highlight>
                <a:latin typeface="Söhne"/>
              </a:rPr>
              <a:t>By understanding the design, implementation, and operation of the system’s controls, the auditor can identify areas where there might be weaknesses or gaps.</a:t>
            </a:r>
          </a:p>
          <a:p>
            <a:pPr lvl="1">
              <a:buFont typeface="Wingdings" panose="05000000000000000000" pitchFamily="2" charset="2"/>
              <a:buChar char="§"/>
            </a:pPr>
            <a:r>
              <a:rPr lang="en-US" b="0" i="0" dirty="0">
                <a:solidFill>
                  <a:srgbClr val="0D0D0D"/>
                </a:solidFill>
                <a:effectLst/>
                <a:highlight>
                  <a:srgbClr val="FFFFFF"/>
                </a:highlight>
                <a:latin typeface="Söhne"/>
              </a:rPr>
              <a:t> This detailed risk assessment helps in focusing the audit efforts on areas that are most crucial for ensuring the reliability and security of the service organization’s operations as per the Trust Services Criteria. </a:t>
            </a:r>
          </a:p>
          <a:p>
            <a:pPr lvl="1">
              <a:buFont typeface="Wingdings" panose="05000000000000000000" pitchFamily="2" charset="2"/>
              <a:buChar char="§"/>
            </a:pPr>
            <a:r>
              <a:rPr lang="en-US" b="0" i="0" dirty="0">
                <a:solidFill>
                  <a:srgbClr val="0D0D0D"/>
                </a:solidFill>
                <a:effectLst/>
                <a:highlight>
                  <a:srgbClr val="FFFFFF"/>
                </a:highlight>
                <a:latin typeface="Söhne"/>
              </a:rPr>
              <a:t>This is a critical step in ensuring that the auditor can provide a reasonable assurance about the organization's controls and their effectiveness in meeting the specified objectives.</a:t>
            </a:r>
          </a:p>
          <a:p>
            <a:endParaRPr lang="en-US" dirty="0"/>
          </a:p>
        </p:txBody>
      </p:sp>
      <p:pic>
        <p:nvPicPr>
          <p:cNvPr id="4" name="Picture 3">
            <a:extLst>
              <a:ext uri="{FF2B5EF4-FFF2-40B4-BE49-F238E27FC236}">
                <a16:creationId xmlns:a16="http://schemas.microsoft.com/office/drawing/2014/main" id="{525C17ED-7E02-4C56-0EF8-97CF3003FB4D}"/>
              </a:ext>
            </a:extLst>
          </p:cNvPr>
          <p:cNvPicPr>
            <a:picLocks noChangeAspect="1"/>
          </p:cNvPicPr>
          <p:nvPr/>
        </p:nvPicPr>
        <p:blipFill>
          <a:blip r:embed="rId2"/>
          <a:stretch>
            <a:fillRect/>
          </a:stretch>
        </p:blipFill>
        <p:spPr>
          <a:xfrm>
            <a:off x="7534601" y="1627001"/>
            <a:ext cx="4657399" cy="2831487"/>
          </a:xfrm>
          <a:prstGeom prst="rect">
            <a:avLst/>
          </a:prstGeom>
        </p:spPr>
      </p:pic>
      <p:sp>
        <p:nvSpPr>
          <p:cNvPr id="5" name="TextBox 23">
            <a:extLst>
              <a:ext uri="{FF2B5EF4-FFF2-40B4-BE49-F238E27FC236}">
                <a16:creationId xmlns:a16="http://schemas.microsoft.com/office/drawing/2014/main" id="{99728B87-E8A5-C789-4AC0-F4897AA7325B}"/>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94122D72-E011-9DC4-91A0-305A6CF46AF1}"/>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16049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7B8AA-6BE8-EB8B-0575-4BAC24F54341}"/>
              </a:ext>
            </a:extLst>
          </p:cNvPr>
          <p:cNvSpPr>
            <a:spLocks noGrp="1"/>
          </p:cNvSpPr>
          <p:nvPr>
            <p:ph type="title"/>
          </p:nvPr>
        </p:nvSpPr>
        <p:spPr>
          <a:xfrm>
            <a:off x="838200" y="-151984"/>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8089B5C0-8425-B2F2-2F3C-738632EF0CB5}"/>
              </a:ext>
            </a:extLst>
          </p:cNvPr>
          <p:cNvSpPr>
            <a:spLocks noGrp="1"/>
          </p:cNvSpPr>
          <p:nvPr>
            <p:ph idx="1"/>
          </p:nvPr>
        </p:nvSpPr>
        <p:spPr>
          <a:xfrm>
            <a:off x="81980" y="813501"/>
            <a:ext cx="11849363" cy="5442256"/>
          </a:xfrm>
        </p:spPr>
        <p:txBody>
          <a:bodyPr>
            <a:normAutofit fontScale="77500" lnSpcReduction="20000"/>
          </a:bodyPr>
          <a:lstStyle/>
          <a:p>
            <a:pPr algn="l"/>
            <a:r>
              <a:rPr lang="en-US" b="0" i="0" dirty="0">
                <a:solidFill>
                  <a:srgbClr val="0D0D0D"/>
                </a:solidFill>
                <a:effectLst/>
                <a:highlight>
                  <a:srgbClr val="FFFFFF"/>
                </a:highlight>
                <a:latin typeface="Söhne"/>
              </a:rPr>
              <a:t>A service organization is planning to undergo a SOC 2 engagement. Which of the following would be the primary focus of the auditor’s risk assessment procedures? </a:t>
            </a:r>
          </a:p>
          <a:p>
            <a:pPr marL="0" indent="0" algn="l">
              <a:buNone/>
            </a:pPr>
            <a:r>
              <a:rPr lang="en-US" b="0" i="0" dirty="0">
                <a:solidFill>
                  <a:srgbClr val="0D0D0D"/>
                </a:solidFill>
                <a:effectLst/>
                <a:highlight>
                  <a:srgbClr val="FFFFFF"/>
                </a:highlight>
                <a:latin typeface="Söhne"/>
              </a:rPr>
              <a:t>a) The organization's financial reporting accuracy. </a:t>
            </a:r>
          </a:p>
          <a:p>
            <a:pPr marL="0" indent="0" algn="l">
              <a:buNone/>
            </a:pPr>
            <a:r>
              <a:rPr lang="en-US" b="0" i="0" dirty="0">
                <a:solidFill>
                  <a:srgbClr val="0D0D0D"/>
                </a:solidFill>
                <a:effectLst/>
                <a:highlight>
                  <a:srgbClr val="FFFFFF"/>
                </a:highlight>
                <a:latin typeface="Söhne"/>
              </a:rPr>
              <a:t>b) The effectiveness of internal controls over financial reporting. </a:t>
            </a:r>
          </a:p>
          <a:p>
            <a:pPr marL="0" indent="0" algn="l">
              <a:buNone/>
            </a:pPr>
            <a:r>
              <a:rPr lang="en-US" b="0" i="0" dirty="0">
                <a:solidFill>
                  <a:srgbClr val="0D0D0D"/>
                </a:solidFill>
                <a:effectLst/>
                <a:highlight>
                  <a:srgbClr val="FFFFFF"/>
                </a:highlight>
                <a:latin typeface="Söhne"/>
              </a:rPr>
              <a:t>c) How the organization’s system controls meet the service commitments based on Trust Services Criteria.</a:t>
            </a:r>
          </a:p>
          <a:p>
            <a:pPr marL="0" indent="0" algn="l">
              <a:buNone/>
            </a:pPr>
            <a:r>
              <a:rPr lang="en-US" b="0" i="0" dirty="0">
                <a:solidFill>
                  <a:srgbClr val="0D0D0D"/>
                </a:solidFill>
                <a:effectLst/>
                <a:highlight>
                  <a:srgbClr val="FFFFFF"/>
                </a:highlight>
                <a:latin typeface="Söhne"/>
              </a:rPr>
              <a:t>d) The organization's compliance with international financial reporting standards.</a:t>
            </a:r>
          </a:p>
          <a:p>
            <a:pPr algn="l"/>
            <a:r>
              <a:rPr lang="en-US" b="1" i="0" dirty="0">
                <a:solidFill>
                  <a:srgbClr val="0D0D0D"/>
                </a:solidFill>
                <a:effectLst/>
                <a:highlight>
                  <a:srgbClr val="FFFFFF"/>
                </a:highlight>
                <a:latin typeface="Söhne"/>
              </a:rPr>
              <a:t>Correct Answer: c) How the organization’s system controls meet the service commitments based on Trust Services Criteria.</a:t>
            </a:r>
            <a:endParaRPr lang="en-US" b="0" i="0" dirty="0">
              <a:solidFill>
                <a:srgbClr val="0D0D0D"/>
              </a:solidFill>
              <a:effectLst/>
              <a:highlight>
                <a:srgbClr val="FFFFFF"/>
              </a:highlight>
              <a:latin typeface="Söhne"/>
            </a:endParaRPr>
          </a:p>
          <a:p>
            <a:pPr algn="l">
              <a:buFont typeface="Arial" panose="020B0604020202020204" pitchFamily="34" charset="0"/>
              <a:buChar char="•"/>
            </a:pPr>
            <a:r>
              <a:rPr lang="en-US" b="1" i="0" dirty="0">
                <a:solidFill>
                  <a:srgbClr val="0D0D0D"/>
                </a:solidFill>
                <a:effectLst/>
                <a:highlight>
                  <a:srgbClr val="FFFFFF"/>
                </a:highlight>
                <a:latin typeface="Söhne"/>
              </a:rPr>
              <a:t>Choice a</a:t>
            </a:r>
            <a:r>
              <a:rPr lang="en-US" b="0" i="0" dirty="0">
                <a:solidFill>
                  <a:srgbClr val="0D0D0D"/>
                </a:solidFill>
                <a:effectLst/>
                <a:highlight>
                  <a:srgbClr val="FFFFFF"/>
                </a:highlight>
                <a:latin typeface="Söhne"/>
              </a:rPr>
              <a:t> is incorrect because financial reporting accuracy is more relevant to a SOC 1 engagement.</a:t>
            </a:r>
          </a:p>
          <a:p>
            <a:pPr algn="l">
              <a:buFont typeface="Arial" panose="020B0604020202020204" pitchFamily="34" charset="0"/>
              <a:buChar char="•"/>
            </a:pPr>
            <a:r>
              <a:rPr lang="en-US" b="1" i="0" dirty="0">
                <a:solidFill>
                  <a:srgbClr val="0D0D0D"/>
                </a:solidFill>
                <a:effectLst/>
                <a:highlight>
                  <a:srgbClr val="FFFFFF"/>
                </a:highlight>
                <a:latin typeface="Söhne"/>
              </a:rPr>
              <a:t>Choice b</a:t>
            </a:r>
            <a:r>
              <a:rPr lang="en-US" b="0" i="0" dirty="0">
                <a:solidFill>
                  <a:srgbClr val="0D0D0D"/>
                </a:solidFill>
                <a:effectLst/>
                <a:highlight>
                  <a:srgbClr val="FFFFFF"/>
                </a:highlight>
                <a:latin typeface="Söhne"/>
              </a:rPr>
              <a:t> is incorrect as it pertains specifically to SOC 1, which focuses on internal controls over financial reporting.</a:t>
            </a:r>
          </a:p>
          <a:p>
            <a:pPr algn="l">
              <a:buFont typeface="Arial" panose="020B0604020202020204" pitchFamily="34" charset="0"/>
              <a:buChar char="•"/>
            </a:pPr>
            <a:r>
              <a:rPr lang="en-US" b="1" i="0" dirty="0">
                <a:solidFill>
                  <a:srgbClr val="0D0D0D"/>
                </a:solidFill>
                <a:effectLst/>
                <a:highlight>
                  <a:srgbClr val="FFFFFF"/>
                </a:highlight>
                <a:latin typeface="Söhne"/>
              </a:rPr>
              <a:t>Choice c</a:t>
            </a:r>
            <a:r>
              <a:rPr lang="en-US" b="0" i="0" dirty="0">
                <a:solidFill>
                  <a:srgbClr val="0D0D0D"/>
                </a:solidFill>
                <a:effectLst/>
                <a:highlight>
                  <a:srgbClr val="FFFFFF"/>
                </a:highlight>
                <a:latin typeface="Söhne"/>
              </a:rPr>
              <a:t> is correct because SOC 2 engagements evaluate the effectiveness of controls related to security, availability, processing integrity, confidentiality, or privacy, as stipulated by the Trust Services Criteria.</a:t>
            </a:r>
          </a:p>
          <a:p>
            <a:pPr algn="l">
              <a:buFont typeface="Arial" panose="020B0604020202020204" pitchFamily="34" charset="0"/>
              <a:buChar char="•"/>
            </a:pPr>
            <a:r>
              <a:rPr lang="en-US" b="1" i="0" dirty="0">
                <a:solidFill>
                  <a:srgbClr val="0D0D0D"/>
                </a:solidFill>
                <a:effectLst/>
                <a:highlight>
                  <a:srgbClr val="FFFFFF"/>
                </a:highlight>
                <a:latin typeface="Söhne"/>
              </a:rPr>
              <a:t>Choice d</a:t>
            </a:r>
            <a:r>
              <a:rPr lang="en-US" b="0" i="0" dirty="0">
                <a:solidFill>
                  <a:srgbClr val="0D0D0D"/>
                </a:solidFill>
                <a:effectLst/>
                <a:highlight>
                  <a:srgbClr val="FFFFFF"/>
                </a:highlight>
                <a:latin typeface="Söhne"/>
              </a:rPr>
              <a:t> is incorrect because SOC engagements do not primarily focus on international financial reporting standards.</a:t>
            </a:r>
          </a:p>
          <a:p>
            <a:endParaRPr lang="en-US" dirty="0"/>
          </a:p>
        </p:txBody>
      </p:sp>
      <p:sp>
        <p:nvSpPr>
          <p:cNvPr id="4" name="TextBox 23">
            <a:extLst>
              <a:ext uri="{FF2B5EF4-FFF2-40B4-BE49-F238E27FC236}">
                <a16:creationId xmlns:a16="http://schemas.microsoft.com/office/drawing/2014/main" id="{62FB0FF0-F803-7193-D07C-2B201A967620}"/>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D404372F-A1EA-0EAA-867C-D866BAB08E0D}"/>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333880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91</TotalTime>
  <Words>1563</Words>
  <Application>Microsoft Office PowerPoint</Application>
  <PresentationFormat>Widescreen</PresentationFormat>
  <Paragraphs>86</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Objectives and Responsibilities of Service Auditor</vt:lpstr>
      <vt:lpstr>Objective of Service Auditor</vt:lpstr>
      <vt:lpstr>Objective of Service Auditor</vt:lpstr>
      <vt:lpstr>Objective of Service Auditor: Reporting</vt:lpstr>
      <vt:lpstr>Responsibilities of Service Auditor</vt:lpstr>
      <vt:lpstr>Responsibilities of Service Auditor</vt:lpstr>
      <vt:lpstr>Responsibilities of Service Auditor: Engagement Terms</vt:lpstr>
      <vt:lpstr>Engagement Terms</vt:lpstr>
      <vt:lpstr>Engagement Terms</vt:lpstr>
      <vt:lpstr>Engagement Terms</vt:lpstr>
      <vt:lpstr>Responsibilities of Service Auditor</vt:lpstr>
      <vt:lpstr>Planning for SOC 1</vt:lpstr>
      <vt:lpstr>Planning SOC 2 and 3</vt:lpstr>
      <vt:lpstr>Planning SOC 2 and 3</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2024-04-26T14:16:33Z</dcterms:created>
  <dcterms:modified xsi:type="dcterms:W3CDTF">2024-05-04T09:05:50Z</dcterms:modified>
</cp:coreProperties>
</file>