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ink/ink1.xml" ContentType="application/inkml+xml"/>
  <Override PartName="/ppt/ink/ink2.xml" ContentType="application/inkml+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71" r:id="rId3"/>
    <p:sldId id="258" r:id="rId4"/>
    <p:sldId id="259" r:id="rId5"/>
    <p:sldId id="260" r:id="rId6"/>
    <p:sldId id="272" r:id="rId7"/>
    <p:sldId id="261" r:id="rId8"/>
    <p:sldId id="262" r:id="rId9"/>
    <p:sldId id="263" r:id="rId10"/>
    <p:sldId id="264" r:id="rId11"/>
    <p:sldId id="267" r:id="rId12"/>
    <p:sldId id="268" r:id="rId13"/>
    <p:sldId id="269" r:id="rId14"/>
    <p:sldId id="273" r:id="rId1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558901E-53DF-4DD5-892F-1F5E44609673}" v="58" dt="2024-05-01T22:13:08.59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015" autoAdjust="0"/>
    <p:restoredTop sz="94660"/>
  </p:normalViewPr>
  <p:slideViewPr>
    <p:cSldViewPr snapToGrid="0">
      <p:cViewPr varScale="1">
        <p:scale>
          <a:sx n="76" d="100"/>
          <a:sy n="76" d="100"/>
        </p:scale>
        <p:origin x="150" y="33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20"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5-01T22:00:12.665"/>
    </inkml:context>
    <inkml:brush xml:id="br0">
      <inkml:brushProperty name="width" value="0.035" units="cm"/>
      <inkml:brushProperty name="height" value="0.035" units="cm"/>
    </inkml:brush>
  </inkml:definitions>
  <inkml:trace contextRef="#ctx0" brushRef="#br0">15 48 25455 0 0,'-7'-13'2264'0'0,"-1"1"-1816"0"0,8 6-352 0 0,4 4-96 0 0,-4-5-728 0 0,2 1-160 0 0,5 4-32 0 0,3 4-9464 0 0</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5-01T22:12:24.023"/>
    </inkml:context>
    <inkml:brush xml:id="br0">
      <inkml:brushProperty name="width" value="0.035" units="cm"/>
      <inkml:brushProperty name="height" value="0.035" units="cm"/>
    </inkml:brush>
  </inkml:definitions>
  <inkml:trace contextRef="#ctx0" brushRef="#br0">2 30 23407 0 0,'2'-6'1040'0'0,"-4"-1"208"0"0,2-1-992 0 0,0 5-256 0 0,-2-1 0 0 0,2 2 0 0 0,0 4 224 0 0,0 0-8 0 0,0-4 0 0 0</inkml:trace>
</inkml:ink>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B3D94A-7369-8A46-3867-0E749EF2AA4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946AA9DD-5D62-05BB-1445-D82C3F68B83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5B4C4E20-ACE2-9F9C-64D2-9BF4D967DB6B}"/>
              </a:ext>
            </a:extLst>
          </p:cNvPr>
          <p:cNvSpPr>
            <a:spLocks noGrp="1"/>
          </p:cNvSpPr>
          <p:nvPr>
            <p:ph type="dt" sz="half" idx="10"/>
          </p:nvPr>
        </p:nvSpPr>
        <p:spPr/>
        <p:txBody>
          <a:bodyPr/>
          <a:lstStyle/>
          <a:p>
            <a:fld id="{4F3541B5-264D-4E99-AC04-21E84E45BF23}" type="datetimeFigureOut">
              <a:rPr lang="en-US" smtClean="0"/>
              <a:t>5/4/2024</a:t>
            </a:fld>
            <a:endParaRPr lang="en-US"/>
          </a:p>
        </p:txBody>
      </p:sp>
      <p:sp>
        <p:nvSpPr>
          <p:cNvPr id="5" name="Footer Placeholder 4">
            <a:extLst>
              <a:ext uri="{FF2B5EF4-FFF2-40B4-BE49-F238E27FC236}">
                <a16:creationId xmlns:a16="http://schemas.microsoft.com/office/drawing/2014/main" id="{45BF0A72-9B1F-66F5-A9CB-9C535CE7C9A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7102425-9151-2567-5263-7CCE734C9A0E}"/>
              </a:ext>
            </a:extLst>
          </p:cNvPr>
          <p:cNvSpPr>
            <a:spLocks noGrp="1"/>
          </p:cNvSpPr>
          <p:nvPr>
            <p:ph type="sldNum" sz="quarter" idx="12"/>
          </p:nvPr>
        </p:nvSpPr>
        <p:spPr/>
        <p:txBody>
          <a:bodyPr/>
          <a:lstStyle/>
          <a:p>
            <a:fld id="{359AC21B-BF19-4E18-9763-048B05587DFC}" type="slidenum">
              <a:rPr lang="en-US" smtClean="0"/>
              <a:t>‹#›</a:t>
            </a:fld>
            <a:endParaRPr lang="en-US"/>
          </a:p>
        </p:txBody>
      </p:sp>
    </p:spTree>
    <p:extLst>
      <p:ext uri="{BB962C8B-B14F-4D97-AF65-F5344CB8AC3E}">
        <p14:creationId xmlns:p14="http://schemas.microsoft.com/office/powerpoint/2010/main" val="27936803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03ABEC-344A-D928-1C87-67EEE0E6766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AF11C81-CD5F-DFD1-C666-91D45AEB921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605B208-E0F5-41C2-5405-7A292FAD7EC9}"/>
              </a:ext>
            </a:extLst>
          </p:cNvPr>
          <p:cNvSpPr>
            <a:spLocks noGrp="1"/>
          </p:cNvSpPr>
          <p:nvPr>
            <p:ph type="dt" sz="half" idx="10"/>
          </p:nvPr>
        </p:nvSpPr>
        <p:spPr/>
        <p:txBody>
          <a:bodyPr/>
          <a:lstStyle/>
          <a:p>
            <a:fld id="{4F3541B5-264D-4E99-AC04-21E84E45BF23}" type="datetimeFigureOut">
              <a:rPr lang="en-US" smtClean="0"/>
              <a:t>5/4/2024</a:t>
            </a:fld>
            <a:endParaRPr lang="en-US"/>
          </a:p>
        </p:txBody>
      </p:sp>
      <p:sp>
        <p:nvSpPr>
          <p:cNvPr id="5" name="Footer Placeholder 4">
            <a:extLst>
              <a:ext uri="{FF2B5EF4-FFF2-40B4-BE49-F238E27FC236}">
                <a16:creationId xmlns:a16="http://schemas.microsoft.com/office/drawing/2014/main" id="{537B185E-9966-F65F-A060-EA9D3632908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E5C084F-9516-2192-244B-2DDE38F447EC}"/>
              </a:ext>
            </a:extLst>
          </p:cNvPr>
          <p:cNvSpPr>
            <a:spLocks noGrp="1"/>
          </p:cNvSpPr>
          <p:nvPr>
            <p:ph type="sldNum" sz="quarter" idx="12"/>
          </p:nvPr>
        </p:nvSpPr>
        <p:spPr/>
        <p:txBody>
          <a:bodyPr/>
          <a:lstStyle/>
          <a:p>
            <a:fld id="{359AC21B-BF19-4E18-9763-048B05587DFC}" type="slidenum">
              <a:rPr lang="en-US" smtClean="0"/>
              <a:t>‹#›</a:t>
            </a:fld>
            <a:endParaRPr lang="en-US"/>
          </a:p>
        </p:txBody>
      </p:sp>
    </p:spTree>
    <p:extLst>
      <p:ext uri="{BB962C8B-B14F-4D97-AF65-F5344CB8AC3E}">
        <p14:creationId xmlns:p14="http://schemas.microsoft.com/office/powerpoint/2010/main" val="32914897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DE03D7-FBDC-2D08-50E5-8027F4BCA7B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EA125A2-5C3C-D066-182F-80F0C900F120}"/>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A8AA10B-4845-363F-3033-288066B167BA}"/>
              </a:ext>
            </a:extLst>
          </p:cNvPr>
          <p:cNvSpPr>
            <a:spLocks noGrp="1"/>
          </p:cNvSpPr>
          <p:nvPr>
            <p:ph type="dt" sz="half" idx="10"/>
          </p:nvPr>
        </p:nvSpPr>
        <p:spPr/>
        <p:txBody>
          <a:bodyPr/>
          <a:lstStyle/>
          <a:p>
            <a:fld id="{4F3541B5-264D-4E99-AC04-21E84E45BF23}" type="datetimeFigureOut">
              <a:rPr lang="en-US" smtClean="0"/>
              <a:t>5/4/2024</a:t>
            </a:fld>
            <a:endParaRPr lang="en-US"/>
          </a:p>
        </p:txBody>
      </p:sp>
      <p:sp>
        <p:nvSpPr>
          <p:cNvPr id="5" name="Footer Placeholder 4">
            <a:extLst>
              <a:ext uri="{FF2B5EF4-FFF2-40B4-BE49-F238E27FC236}">
                <a16:creationId xmlns:a16="http://schemas.microsoft.com/office/drawing/2014/main" id="{7A4A0D9D-A096-DF31-B933-6BA4EB25F57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A23A3A0-73D5-F560-20BB-031E6BC52700}"/>
              </a:ext>
            </a:extLst>
          </p:cNvPr>
          <p:cNvSpPr>
            <a:spLocks noGrp="1"/>
          </p:cNvSpPr>
          <p:nvPr>
            <p:ph type="sldNum" sz="quarter" idx="12"/>
          </p:nvPr>
        </p:nvSpPr>
        <p:spPr/>
        <p:txBody>
          <a:bodyPr/>
          <a:lstStyle/>
          <a:p>
            <a:fld id="{359AC21B-BF19-4E18-9763-048B05587DFC}" type="slidenum">
              <a:rPr lang="en-US" smtClean="0"/>
              <a:t>‹#›</a:t>
            </a:fld>
            <a:endParaRPr lang="en-US"/>
          </a:p>
        </p:txBody>
      </p:sp>
    </p:spTree>
    <p:extLst>
      <p:ext uri="{BB962C8B-B14F-4D97-AF65-F5344CB8AC3E}">
        <p14:creationId xmlns:p14="http://schemas.microsoft.com/office/powerpoint/2010/main" val="30083834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6BDA9C-C8C6-0965-543E-780B419D8F5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B55D467-11CE-8930-46A9-A47F105A438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5BB71D42-D47E-22AD-474A-26B07236F08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E91B2B44-5B16-F980-8B90-E60A56D3BD46}"/>
              </a:ext>
            </a:extLst>
          </p:cNvPr>
          <p:cNvSpPr>
            <a:spLocks noGrp="1"/>
          </p:cNvSpPr>
          <p:nvPr>
            <p:ph type="dt" sz="half" idx="10"/>
          </p:nvPr>
        </p:nvSpPr>
        <p:spPr/>
        <p:txBody>
          <a:bodyPr/>
          <a:lstStyle/>
          <a:p>
            <a:fld id="{4F3541B5-264D-4E99-AC04-21E84E45BF23}" type="datetimeFigureOut">
              <a:rPr lang="en-US" smtClean="0"/>
              <a:t>5/4/2024</a:t>
            </a:fld>
            <a:endParaRPr lang="en-US"/>
          </a:p>
        </p:txBody>
      </p:sp>
      <p:sp>
        <p:nvSpPr>
          <p:cNvPr id="6" name="Footer Placeholder 5">
            <a:extLst>
              <a:ext uri="{FF2B5EF4-FFF2-40B4-BE49-F238E27FC236}">
                <a16:creationId xmlns:a16="http://schemas.microsoft.com/office/drawing/2014/main" id="{44AC83FC-209F-2804-7F98-D657326BF06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0342DDD-AB1A-F779-9226-4182E171C7FD}"/>
              </a:ext>
            </a:extLst>
          </p:cNvPr>
          <p:cNvSpPr>
            <a:spLocks noGrp="1"/>
          </p:cNvSpPr>
          <p:nvPr>
            <p:ph type="sldNum" sz="quarter" idx="12"/>
          </p:nvPr>
        </p:nvSpPr>
        <p:spPr/>
        <p:txBody>
          <a:bodyPr/>
          <a:lstStyle/>
          <a:p>
            <a:fld id="{359AC21B-BF19-4E18-9763-048B05587DFC}" type="slidenum">
              <a:rPr lang="en-US" smtClean="0"/>
              <a:t>‹#›</a:t>
            </a:fld>
            <a:endParaRPr lang="en-US"/>
          </a:p>
        </p:txBody>
      </p:sp>
    </p:spTree>
    <p:extLst>
      <p:ext uri="{BB962C8B-B14F-4D97-AF65-F5344CB8AC3E}">
        <p14:creationId xmlns:p14="http://schemas.microsoft.com/office/powerpoint/2010/main" val="47081182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3E02E7-96AB-7185-033C-DB52AC013160}"/>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BBDD9D5B-0CA3-6A9C-A434-77C9C0DCC08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AF7B625-AF4E-B435-67DA-C0DAED715D82}"/>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1AFC6BA-09C1-DD7E-7CF5-17E923FE2F1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0126F509-3CC4-E1FC-4BF2-601F4C54B1D6}"/>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162D3A50-5FDF-CC86-A282-D29A86149E5A}"/>
              </a:ext>
            </a:extLst>
          </p:cNvPr>
          <p:cNvSpPr>
            <a:spLocks noGrp="1"/>
          </p:cNvSpPr>
          <p:nvPr>
            <p:ph type="dt" sz="half" idx="10"/>
          </p:nvPr>
        </p:nvSpPr>
        <p:spPr/>
        <p:txBody>
          <a:bodyPr/>
          <a:lstStyle/>
          <a:p>
            <a:fld id="{4F3541B5-264D-4E99-AC04-21E84E45BF23}" type="datetimeFigureOut">
              <a:rPr lang="en-US" smtClean="0"/>
              <a:t>5/4/2024</a:t>
            </a:fld>
            <a:endParaRPr lang="en-US"/>
          </a:p>
        </p:txBody>
      </p:sp>
      <p:sp>
        <p:nvSpPr>
          <p:cNvPr id="8" name="Footer Placeholder 7">
            <a:extLst>
              <a:ext uri="{FF2B5EF4-FFF2-40B4-BE49-F238E27FC236}">
                <a16:creationId xmlns:a16="http://schemas.microsoft.com/office/drawing/2014/main" id="{2B995AE8-8939-7841-E8D2-89EAF859A137}"/>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A863E3F2-170A-41C4-C44A-AC1E0EDDED52}"/>
              </a:ext>
            </a:extLst>
          </p:cNvPr>
          <p:cNvSpPr>
            <a:spLocks noGrp="1"/>
          </p:cNvSpPr>
          <p:nvPr>
            <p:ph type="sldNum" sz="quarter" idx="12"/>
          </p:nvPr>
        </p:nvSpPr>
        <p:spPr/>
        <p:txBody>
          <a:bodyPr/>
          <a:lstStyle/>
          <a:p>
            <a:fld id="{359AC21B-BF19-4E18-9763-048B05587DFC}" type="slidenum">
              <a:rPr lang="en-US" smtClean="0"/>
              <a:t>‹#›</a:t>
            </a:fld>
            <a:endParaRPr lang="en-US"/>
          </a:p>
        </p:txBody>
      </p:sp>
    </p:spTree>
    <p:extLst>
      <p:ext uri="{BB962C8B-B14F-4D97-AF65-F5344CB8AC3E}">
        <p14:creationId xmlns:p14="http://schemas.microsoft.com/office/powerpoint/2010/main" val="10153597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3AF3AD-B629-4AD5-E62F-6B588509C0A5}"/>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53356D30-8397-DB1E-9005-D8761B5AE778}"/>
              </a:ext>
            </a:extLst>
          </p:cNvPr>
          <p:cNvSpPr>
            <a:spLocks noGrp="1"/>
          </p:cNvSpPr>
          <p:nvPr>
            <p:ph type="dt" sz="half" idx="10"/>
          </p:nvPr>
        </p:nvSpPr>
        <p:spPr/>
        <p:txBody>
          <a:bodyPr/>
          <a:lstStyle/>
          <a:p>
            <a:fld id="{4F3541B5-264D-4E99-AC04-21E84E45BF23}" type="datetimeFigureOut">
              <a:rPr lang="en-US" smtClean="0"/>
              <a:t>5/4/2024</a:t>
            </a:fld>
            <a:endParaRPr lang="en-US"/>
          </a:p>
        </p:txBody>
      </p:sp>
      <p:sp>
        <p:nvSpPr>
          <p:cNvPr id="4" name="Footer Placeholder 3">
            <a:extLst>
              <a:ext uri="{FF2B5EF4-FFF2-40B4-BE49-F238E27FC236}">
                <a16:creationId xmlns:a16="http://schemas.microsoft.com/office/drawing/2014/main" id="{0157726D-241F-FFB1-6A8D-49C3DBE193EE}"/>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F626B0E6-2CC6-3013-858B-01F7BFA9CDB4}"/>
              </a:ext>
            </a:extLst>
          </p:cNvPr>
          <p:cNvSpPr>
            <a:spLocks noGrp="1"/>
          </p:cNvSpPr>
          <p:nvPr>
            <p:ph type="sldNum" sz="quarter" idx="12"/>
          </p:nvPr>
        </p:nvSpPr>
        <p:spPr/>
        <p:txBody>
          <a:bodyPr/>
          <a:lstStyle/>
          <a:p>
            <a:fld id="{359AC21B-BF19-4E18-9763-048B05587DFC}" type="slidenum">
              <a:rPr lang="en-US" smtClean="0"/>
              <a:t>‹#›</a:t>
            </a:fld>
            <a:endParaRPr lang="en-US"/>
          </a:p>
        </p:txBody>
      </p:sp>
    </p:spTree>
    <p:extLst>
      <p:ext uri="{BB962C8B-B14F-4D97-AF65-F5344CB8AC3E}">
        <p14:creationId xmlns:p14="http://schemas.microsoft.com/office/powerpoint/2010/main" val="38604733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54687B5-8584-5042-74FC-C023EE6A3226}"/>
              </a:ext>
            </a:extLst>
          </p:cNvPr>
          <p:cNvSpPr>
            <a:spLocks noGrp="1"/>
          </p:cNvSpPr>
          <p:nvPr>
            <p:ph type="dt" sz="half" idx="10"/>
          </p:nvPr>
        </p:nvSpPr>
        <p:spPr/>
        <p:txBody>
          <a:bodyPr/>
          <a:lstStyle/>
          <a:p>
            <a:fld id="{4F3541B5-264D-4E99-AC04-21E84E45BF23}" type="datetimeFigureOut">
              <a:rPr lang="en-US" smtClean="0"/>
              <a:t>5/4/2024</a:t>
            </a:fld>
            <a:endParaRPr lang="en-US"/>
          </a:p>
        </p:txBody>
      </p:sp>
      <p:sp>
        <p:nvSpPr>
          <p:cNvPr id="3" name="Footer Placeholder 2">
            <a:extLst>
              <a:ext uri="{FF2B5EF4-FFF2-40B4-BE49-F238E27FC236}">
                <a16:creationId xmlns:a16="http://schemas.microsoft.com/office/drawing/2014/main" id="{E83A3816-8615-5220-85FA-CC416B314203}"/>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8E4D2E46-2AD4-24D7-9206-ACE2928AF3F4}"/>
              </a:ext>
            </a:extLst>
          </p:cNvPr>
          <p:cNvSpPr>
            <a:spLocks noGrp="1"/>
          </p:cNvSpPr>
          <p:nvPr>
            <p:ph type="sldNum" sz="quarter" idx="12"/>
          </p:nvPr>
        </p:nvSpPr>
        <p:spPr/>
        <p:txBody>
          <a:bodyPr/>
          <a:lstStyle/>
          <a:p>
            <a:fld id="{359AC21B-BF19-4E18-9763-048B05587DFC}" type="slidenum">
              <a:rPr lang="en-US" smtClean="0"/>
              <a:t>‹#›</a:t>
            </a:fld>
            <a:endParaRPr lang="en-US"/>
          </a:p>
        </p:txBody>
      </p:sp>
    </p:spTree>
    <p:extLst>
      <p:ext uri="{BB962C8B-B14F-4D97-AF65-F5344CB8AC3E}">
        <p14:creationId xmlns:p14="http://schemas.microsoft.com/office/powerpoint/2010/main" val="374241574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77DB94-09EF-8ED3-AA02-0FF817A5AA4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4205E97B-0F07-AE62-4754-BC1FEA37028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E5079E56-E020-A0DF-BB62-1D8D8FBEFA3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0680B8A-2BEF-049E-6079-71020E6263B4}"/>
              </a:ext>
            </a:extLst>
          </p:cNvPr>
          <p:cNvSpPr>
            <a:spLocks noGrp="1"/>
          </p:cNvSpPr>
          <p:nvPr>
            <p:ph type="dt" sz="half" idx="10"/>
          </p:nvPr>
        </p:nvSpPr>
        <p:spPr/>
        <p:txBody>
          <a:bodyPr/>
          <a:lstStyle/>
          <a:p>
            <a:fld id="{4F3541B5-264D-4E99-AC04-21E84E45BF23}" type="datetimeFigureOut">
              <a:rPr lang="en-US" smtClean="0"/>
              <a:t>5/4/2024</a:t>
            </a:fld>
            <a:endParaRPr lang="en-US"/>
          </a:p>
        </p:txBody>
      </p:sp>
      <p:sp>
        <p:nvSpPr>
          <p:cNvPr id="6" name="Footer Placeholder 5">
            <a:extLst>
              <a:ext uri="{FF2B5EF4-FFF2-40B4-BE49-F238E27FC236}">
                <a16:creationId xmlns:a16="http://schemas.microsoft.com/office/drawing/2014/main" id="{78BE0286-360C-3D9F-9423-D8A51F54B88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8732F1A-5EFF-4A99-1C00-DF6023625382}"/>
              </a:ext>
            </a:extLst>
          </p:cNvPr>
          <p:cNvSpPr>
            <a:spLocks noGrp="1"/>
          </p:cNvSpPr>
          <p:nvPr>
            <p:ph type="sldNum" sz="quarter" idx="12"/>
          </p:nvPr>
        </p:nvSpPr>
        <p:spPr/>
        <p:txBody>
          <a:bodyPr/>
          <a:lstStyle/>
          <a:p>
            <a:fld id="{359AC21B-BF19-4E18-9763-048B05587DFC}" type="slidenum">
              <a:rPr lang="en-US" smtClean="0"/>
              <a:t>‹#›</a:t>
            </a:fld>
            <a:endParaRPr lang="en-US"/>
          </a:p>
        </p:txBody>
      </p:sp>
    </p:spTree>
    <p:extLst>
      <p:ext uri="{BB962C8B-B14F-4D97-AF65-F5344CB8AC3E}">
        <p14:creationId xmlns:p14="http://schemas.microsoft.com/office/powerpoint/2010/main" val="79186697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16B9EF-CC81-0108-A921-B84EDC0C8E6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34B9FA23-C6C5-95BE-FF94-DD0AE1B2DB0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6E45D82D-1E14-BDD9-9031-85F0C64FA0F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B4E86CF-A257-9BAF-FF18-33727CC2FC20}"/>
              </a:ext>
            </a:extLst>
          </p:cNvPr>
          <p:cNvSpPr>
            <a:spLocks noGrp="1"/>
          </p:cNvSpPr>
          <p:nvPr>
            <p:ph type="dt" sz="half" idx="10"/>
          </p:nvPr>
        </p:nvSpPr>
        <p:spPr/>
        <p:txBody>
          <a:bodyPr/>
          <a:lstStyle/>
          <a:p>
            <a:fld id="{4F3541B5-264D-4E99-AC04-21E84E45BF23}" type="datetimeFigureOut">
              <a:rPr lang="en-US" smtClean="0"/>
              <a:t>5/4/2024</a:t>
            </a:fld>
            <a:endParaRPr lang="en-US"/>
          </a:p>
        </p:txBody>
      </p:sp>
      <p:sp>
        <p:nvSpPr>
          <p:cNvPr id="6" name="Footer Placeholder 5">
            <a:extLst>
              <a:ext uri="{FF2B5EF4-FFF2-40B4-BE49-F238E27FC236}">
                <a16:creationId xmlns:a16="http://schemas.microsoft.com/office/drawing/2014/main" id="{81AA7307-CF88-28DE-8E77-9C11BF7FFE3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6D9BBD2-D261-F9A0-1DF5-5EFDE4C9DC21}"/>
              </a:ext>
            </a:extLst>
          </p:cNvPr>
          <p:cNvSpPr>
            <a:spLocks noGrp="1"/>
          </p:cNvSpPr>
          <p:nvPr>
            <p:ph type="sldNum" sz="quarter" idx="12"/>
          </p:nvPr>
        </p:nvSpPr>
        <p:spPr/>
        <p:txBody>
          <a:bodyPr/>
          <a:lstStyle/>
          <a:p>
            <a:fld id="{359AC21B-BF19-4E18-9763-048B05587DFC}" type="slidenum">
              <a:rPr lang="en-US" smtClean="0"/>
              <a:t>‹#›</a:t>
            </a:fld>
            <a:endParaRPr lang="en-US"/>
          </a:p>
        </p:txBody>
      </p:sp>
    </p:spTree>
    <p:extLst>
      <p:ext uri="{BB962C8B-B14F-4D97-AF65-F5344CB8AC3E}">
        <p14:creationId xmlns:p14="http://schemas.microsoft.com/office/powerpoint/2010/main" val="405154021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78BEB9-76D6-B3AF-DECD-D5940D4891FF}"/>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862F70EB-EF27-F079-1595-E051279D755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3D020AF-41D6-3909-4954-3B194188BB87}"/>
              </a:ext>
            </a:extLst>
          </p:cNvPr>
          <p:cNvSpPr>
            <a:spLocks noGrp="1"/>
          </p:cNvSpPr>
          <p:nvPr>
            <p:ph type="dt" sz="half" idx="10"/>
          </p:nvPr>
        </p:nvSpPr>
        <p:spPr/>
        <p:txBody>
          <a:bodyPr/>
          <a:lstStyle/>
          <a:p>
            <a:fld id="{4F3541B5-264D-4E99-AC04-21E84E45BF23}" type="datetimeFigureOut">
              <a:rPr lang="en-US" smtClean="0"/>
              <a:t>5/4/2024</a:t>
            </a:fld>
            <a:endParaRPr lang="en-US"/>
          </a:p>
        </p:txBody>
      </p:sp>
      <p:sp>
        <p:nvSpPr>
          <p:cNvPr id="5" name="Footer Placeholder 4">
            <a:extLst>
              <a:ext uri="{FF2B5EF4-FFF2-40B4-BE49-F238E27FC236}">
                <a16:creationId xmlns:a16="http://schemas.microsoft.com/office/drawing/2014/main" id="{A5AF457A-5933-0358-20BA-E5AC0D2CE24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B360F85-A8BE-5B5A-C9FB-6588B0FE1A8F}"/>
              </a:ext>
            </a:extLst>
          </p:cNvPr>
          <p:cNvSpPr>
            <a:spLocks noGrp="1"/>
          </p:cNvSpPr>
          <p:nvPr>
            <p:ph type="sldNum" sz="quarter" idx="12"/>
          </p:nvPr>
        </p:nvSpPr>
        <p:spPr/>
        <p:txBody>
          <a:bodyPr/>
          <a:lstStyle/>
          <a:p>
            <a:fld id="{359AC21B-BF19-4E18-9763-048B05587DFC}" type="slidenum">
              <a:rPr lang="en-US" smtClean="0"/>
              <a:t>‹#›</a:t>
            </a:fld>
            <a:endParaRPr lang="en-US"/>
          </a:p>
        </p:txBody>
      </p:sp>
    </p:spTree>
    <p:extLst>
      <p:ext uri="{BB962C8B-B14F-4D97-AF65-F5344CB8AC3E}">
        <p14:creationId xmlns:p14="http://schemas.microsoft.com/office/powerpoint/2010/main" val="38115425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5969497-D96B-3D50-FCA1-B03D9AB61252}"/>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E88D2E63-086A-A837-C2A6-4C32CE2FA6A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D433FA2-09A4-BFF9-24C3-C8DB64B9D594}"/>
              </a:ext>
            </a:extLst>
          </p:cNvPr>
          <p:cNvSpPr>
            <a:spLocks noGrp="1"/>
          </p:cNvSpPr>
          <p:nvPr>
            <p:ph type="dt" sz="half" idx="10"/>
          </p:nvPr>
        </p:nvSpPr>
        <p:spPr/>
        <p:txBody>
          <a:bodyPr/>
          <a:lstStyle/>
          <a:p>
            <a:fld id="{4F3541B5-264D-4E99-AC04-21E84E45BF23}" type="datetimeFigureOut">
              <a:rPr lang="en-US" smtClean="0"/>
              <a:t>5/4/2024</a:t>
            </a:fld>
            <a:endParaRPr lang="en-US"/>
          </a:p>
        </p:txBody>
      </p:sp>
      <p:sp>
        <p:nvSpPr>
          <p:cNvPr id="5" name="Footer Placeholder 4">
            <a:extLst>
              <a:ext uri="{FF2B5EF4-FFF2-40B4-BE49-F238E27FC236}">
                <a16:creationId xmlns:a16="http://schemas.microsoft.com/office/drawing/2014/main" id="{2F1C24EB-E6A1-17BF-8F9F-2AE3FFA4588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519566A-3CC3-6D4D-77BF-C94DD17060C6}"/>
              </a:ext>
            </a:extLst>
          </p:cNvPr>
          <p:cNvSpPr>
            <a:spLocks noGrp="1"/>
          </p:cNvSpPr>
          <p:nvPr>
            <p:ph type="sldNum" sz="quarter" idx="12"/>
          </p:nvPr>
        </p:nvSpPr>
        <p:spPr/>
        <p:txBody>
          <a:bodyPr/>
          <a:lstStyle/>
          <a:p>
            <a:fld id="{359AC21B-BF19-4E18-9763-048B05587DFC}" type="slidenum">
              <a:rPr lang="en-US" smtClean="0"/>
              <a:t>‹#›</a:t>
            </a:fld>
            <a:endParaRPr lang="en-US"/>
          </a:p>
        </p:txBody>
      </p:sp>
    </p:spTree>
    <p:extLst>
      <p:ext uri="{BB962C8B-B14F-4D97-AF65-F5344CB8AC3E}">
        <p14:creationId xmlns:p14="http://schemas.microsoft.com/office/powerpoint/2010/main" val="306663943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D9A6729-67B6-3E68-028F-85229CEDBA8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FD33F1F8-0ADD-32DD-8057-B446DD98CE2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C4BDD6A-69CF-569C-D558-9455F3FB0ED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4F3541B5-264D-4E99-AC04-21E84E45BF23}" type="datetimeFigureOut">
              <a:rPr lang="en-US" smtClean="0"/>
              <a:t>5/4/2024</a:t>
            </a:fld>
            <a:endParaRPr lang="en-US"/>
          </a:p>
        </p:txBody>
      </p:sp>
      <p:sp>
        <p:nvSpPr>
          <p:cNvPr id="5" name="Footer Placeholder 4">
            <a:extLst>
              <a:ext uri="{FF2B5EF4-FFF2-40B4-BE49-F238E27FC236}">
                <a16:creationId xmlns:a16="http://schemas.microsoft.com/office/drawing/2014/main" id="{7B93A2C0-C57A-0128-0475-08C74AE9B64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4EBED59A-0ACD-72D5-682F-B14D7A53EFB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359AC21B-BF19-4E18-9763-048B05587DFC}" type="slidenum">
              <a:rPr lang="en-US" smtClean="0"/>
              <a:t>‹#›</a:t>
            </a:fld>
            <a:endParaRPr lang="en-US"/>
          </a:p>
        </p:txBody>
      </p:sp>
    </p:spTree>
    <p:extLst>
      <p:ext uri="{BB962C8B-B14F-4D97-AF65-F5344CB8AC3E}">
        <p14:creationId xmlns:p14="http://schemas.microsoft.com/office/powerpoint/2010/main" val="168245289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customXml" Target="../ink/ink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png"/><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customXml" Target="../ink/ink2.x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12344E-79A7-0D89-6730-667F5D2CD24F}"/>
              </a:ext>
            </a:extLst>
          </p:cNvPr>
          <p:cNvSpPr>
            <a:spLocks noGrp="1"/>
          </p:cNvSpPr>
          <p:nvPr>
            <p:ph type="title"/>
          </p:nvPr>
        </p:nvSpPr>
        <p:spPr>
          <a:xfrm>
            <a:off x="737301" y="-208740"/>
            <a:ext cx="10515600" cy="1325563"/>
          </a:xfrm>
        </p:spPr>
        <p:txBody>
          <a:bodyPr/>
          <a:lstStyle/>
          <a:p>
            <a:pPr algn="ctr"/>
            <a:r>
              <a:rPr lang="en-US" dirty="0"/>
              <a:t>Evaluating Management Description: SOC 2</a:t>
            </a:r>
          </a:p>
        </p:txBody>
      </p:sp>
      <p:sp>
        <p:nvSpPr>
          <p:cNvPr id="3" name="Content Placeholder 2">
            <a:extLst>
              <a:ext uri="{FF2B5EF4-FFF2-40B4-BE49-F238E27FC236}">
                <a16:creationId xmlns:a16="http://schemas.microsoft.com/office/drawing/2014/main" id="{F5C29FFB-8BE5-0F27-5215-C88C55E456FE}"/>
              </a:ext>
            </a:extLst>
          </p:cNvPr>
          <p:cNvSpPr>
            <a:spLocks noGrp="1"/>
          </p:cNvSpPr>
          <p:nvPr>
            <p:ph idx="1"/>
          </p:nvPr>
        </p:nvSpPr>
        <p:spPr>
          <a:xfrm>
            <a:off x="190374" y="933836"/>
            <a:ext cx="8588732" cy="5249951"/>
          </a:xfrm>
        </p:spPr>
        <p:txBody>
          <a:bodyPr>
            <a:normAutofit fontScale="92500"/>
          </a:bodyPr>
          <a:lstStyle/>
          <a:p>
            <a:pPr algn="l"/>
            <a:r>
              <a:rPr lang="en-US" b="0" i="0" dirty="0">
                <a:solidFill>
                  <a:srgbClr val="0D0D0D"/>
                </a:solidFill>
                <a:effectLst/>
                <a:highlight>
                  <a:srgbClr val="FFFFFF"/>
                </a:highlight>
                <a:latin typeface="Söhne"/>
              </a:rPr>
              <a:t>In an audit of a service organization, the service auditor is responsible for examining the organization's description of its system to ensure it aligns with established criteria. How?</a:t>
            </a:r>
          </a:p>
          <a:p>
            <a:pPr algn="l">
              <a:buFont typeface="+mj-lt"/>
              <a:buAutoNum type="arabicPeriod"/>
            </a:pPr>
            <a:r>
              <a:rPr lang="en-US" b="1" i="0" dirty="0">
                <a:solidFill>
                  <a:srgbClr val="0D0D0D"/>
                </a:solidFill>
                <a:effectLst/>
                <a:highlight>
                  <a:srgbClr val="FFFFFF"/>
                </a:highlight>
                <a:latin typeface="Söhne"/>
              </a:rPr>
              <a:t>Obtaining and Reading the Description</a:t>
            </a:r>
            <a:r>
              <a:rPr lang="en-US" b="0" i="0" dirty="0">
                <a:solidFill>
                  <a:srgbClr val="0D0D0D"/>
                </a:solidFill>
                <a:effectLst/>
                <a:highlight>
                  <a:srgbClr val="FFFFFF"/>
                </a:highlight>
                <a:latin typeface="Söhne"/>
              </a:rPr>
              <a:t>: The auditor first obtains a document that describes how the service organization's system operates. </a:t>
            </a:r>
          </a:p>
          <a:p>
            <a:pPr lvl="1">
              <a:buFont typeface="+mj-lt"/>
              <a:buAutoNum type="arabicPeriod"/>
            </a:pPr>
            <a:r>
              <a:rPr lang="en-US" b="0" i="0" dirty="0">
                <a:solidFill>
                  <a:srgbClr val="0D0D0D"/>
                </a:solidFill>
                <a:effectLst/>
                <a:highlight>
                  <a:srgbClr val="FFFFFF"/>
                </a:highlight>
                <a:latin typeface="Söhne"/>
              </a:rPr>
              <a:t>This document includes details about the processes, controls, and data management practices the organization uses to deliver services to its clients.</a:t>
            </a:r>
          </a:p>
          <a:p>
            <a:pPr algn="l">
              <a:buFont typeface="+mj-lt"/>
              <a:buAutoNum type="arabicPeriod"/>
            </a:pPr>
            <a:r>
              <a:rPr lang="en-US" b="1" i="0" dirty="0">
                <a:solidFill>
                  <a:srgbClr val="0D0D0D"/>
                </a:solidFill>
                <a:effectLst/>
                <a:highlight>
                  <a:srgbClr val="FFFFFF"/>
                </a:highlight>
                <a:latin typeface="Söhne"/>
              </a:rPr>
              <a:t>Verifying Against Description Criteria</a:t>
            </a:r>
            <a:r>
              <a:rPr lang="en-US" b="0" i="0" dirty="0">
                <a:solidFill>
                  <a:srgbClr val="0D0D0D"/>
                </a:solidFill>
                <a:effectLst/>
                <a:highlight>
                  <a:srgbClr val="FFFFFF"/>
                </a:highlight>
                <a:latin typeface="Söhne"/>
              </a:rPr>
              <a:t>: The criteria against which the description is evaluated are pre-defined standards that outline how such descriptions should be presented. </a:t>
            </a:r>
          </a:p>
          <a:p>
            <a:pPr lvl="1">
              <a:buFont typeface="+mj-lt"/>
              <a:buAutoNum type="arabicPeriod"/>
            </a:pPr>
            <a:r>
              <a:rPr lang="en-US" b="0" i="0" dirty="0">
                <a:solidFill>
                  <a:srgbClr val="0D0D0D"/>
                </a:solidFill>
                <a:effectLst/>
                <a:highlight>
                  <a:srgbClr val="FFFFFF"/>
                </a:highlight>
                <a:latin typeface="Söhne"/>
              </a:rPr>
              <a:t>These standards ensure clarity, completeness, and relevance of the information provided.</a:t>
            </a:r>
          </a:p>
          <a:p>
            <a:endParaRPr lang="en-US" dirty="0"/>
          </a:p>
        </p:txBody>
      </p:sp>
      <p:pic>
        <p:nvPicPr>
          <p:cNvPr id="5" name="Picture 4">
            <a:extLst>
              <a:ext uri="{FF2B5EF4-FFF2-40B4-BE49-F238E27FC236}">
                <a16:creationId xmlns:a16="http://schemas.microsoft.com/office/drawing/2014/main" id="{73C3FA80-074D-C29B-7C1C-09F32F9E8A05}"/>
              </a:ext>
            </a:extLst>
          </p:cNvPr>
          <p:cNvPicPr>
            <a:picLocks noChangeAspect="1"/>
          </p:cNvPicPr>
          <p:nvPr/>
        </p:nvPicPr>
        <p:blipFill>
          <a:blip r:embed="rId2"/>
          <a:stretch>
            <a:fillRect/>
          </a:stretch>
        </p:blipFill>
        <p:spPr>
          <a:xfrm>
            <a:off x="8779106" y="1508200"/>
            <a:ext cx="3222520" cy="3159334"/>
          </a:xfrm>
          <a:prstGeom prst="rect">
            <a:avLst/>
          </a:prstGeom>
        </p:spPr>
      </p:pic>
      <p:sp>
        <p:nvSpPr>
          <p:cNvPr id="6" name="TextBox 23">
            <a:extLst>
              <a:ext uri="{FF2B5EF4-FFF2-40B4-BE49-F238E27FC236}">
                <a16:creationId xmlns:a16="http://schemas.microsoft.com/office/drawing/2014/main" id="{70E1D5EF-28C3-3DF1-1441-8964B3CC8A64}"/>
              </a:ext>
            </a:extLst>
          </p:cNvPr>
          <p:cNvSpPr txBox="1">
            <a:spLocks noChangeArrowheads="1"/>
          </p:cNvSpPr>
          <p:nvPr/>
        </p:nvSpPr>
        <p:spPr bwMode="auto">
          <a:xfrm>
            <a:off x="2397583" y="6345666"/>
            <a:ext cx="1022294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defTabSz="722376">
              <a:lnSpc>
                <a:spcPct val="100000"/>
              </a:lnSpc>
              <a:spcBef>
                <a:spcPct val="0"/>
              </a:spcBef>
              <a:spcAft>
                <a:spcPts val="474"/>
              </a:spcAft>
              <a:buNone/>
            </a:pP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Lectures + MCQs @ farhatlectures.com </a:t>
            </a: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sym typeface="Wingdings" panose="05000000000000000000" pitchFamily="2" charset="2"/>
              </a:rPr>
              <a:t> Free Trial</a:t>
            </a:r>
            <a:endParaRPr lang="en-US" altLang="en-US" dirty="0">
              <a:solidFill>
                <a:srgbClr val="002060"/>
              </a:solidFill>
              <a:latin typeface="Comic Sans MS" panose="030F0702030302020204" pitchFamily="66" charset="0"/>
              <a:ea typeface="MS PGothic" panose="020B0600070205080204" pitchFamily="34" charset="-128"/>
              <a:cs typeface="Arial" panose="020B0604020202020204" pitchFamily="34" charset="0"/>
            </a:endParaRPr>
          </a:p>
        </p:txBody>
      </p:sp>
      <p:pic>
        <p:nvPicPr>
          <p:cNvPr id="7" name="Content Placeholder 5">
            <a:extLst>
              <a:ext uri="{FF2B5EF4-FFF2-40B4-BE49-F238E27FC236}">
                <a16:creationId xmlns:a16="http://schemas.microsoft.com/office/drawing/2014/main" id="{66BDAEB3-8EC0-7E00-639E-EFDB6314E2BE}"/>
              </a:ext>
            </a:extLst>
          </p:cNvPr>
          <p:cNvPicPr>
            <a:picLocks noChangeAspect="1"/>
          </p:cNvPicPr>
          <p:nvPr/>
        </p:nvPicPr>
        <p:blipFill>
          <a:blip r:embed="rId3"/>
          <a:stretch>
            <a:fillRect/>
          </a:stretch>
        </p:blipFill>
        <p:spPr>
          <a:xfrm>
            <a:off x="0" y="6345666"/>
            <a:ext cx="2998817" cy="482040"/>
          </a:xfrm>
          <a:prstGeom prst="rect">
            <a:avLst/>
          </a:prstGeom>
        </p:spPr>
      </p:pic>
      <mc:AlternateContent xmlns:mc="http://schemas.openxmlformats.org/markup-compatibility/2006" xmlns:p14="http://schemas.microsoft.com/office/powerpoint/2010/main">
        <mc:Choice Requires="p14">
          <p:contentPart p14:bwMode="auto" r:id="rId4">
            <p14:nvContentPartPr>
              <p14:cNvPr id="8" name="Ink 7">
                <a:extLst>
                  <a:ext uri="{FF2B5EF4-FFF2-40B4-BE49-F238E27FC236}">
                    <a16:creationId xmlns:a16="http://schemas.microsoft.com/office/drawing/2014/main" id="{428EA4B0-CEE6-4F7F-9A97-C9374D5828D9}"/>
                  </a:ext>
                </a:extLst>
              </p14:cNvPr>
              <p14:cNvContentPartPr/>
              <p14:nvPr/>
            </p14:nvContentPartPr>
            <p14:xfrm>
              <a:off x="430324" y="5204917"/>
              <a:ext cx="8280" cy="17640"/>
            </p14:xfrm>
          </p:contentPart>
        </mc:Choice>
        <mc:Fallback xmlns="">
          <p:pic>
            <p:nvPicPr>
              <p:cNvPr id="8" name="Ink 7">
                <a:extLst>
                  <a:ext uri="{FF2B5EF4-FFF2-40B4-BE49-F238E27FC236}">
                    <a16:creationId xmlns:a16="http://schemas.microsoft.com/office/drawing/2014/main" id="{428EA4B0-CEE6-4F7F-9A97-C9374D5828D9}"/>
                  </a:ext>
                </a:extLst>
              </p:cNvPr>
              <p:cNvPicPr/>
              <p:nvPr/>
            </p:nvPicPr>
            <p:blipFill>
              <a:blip r:embed="rId5"/>
              <a:stretch>
                <a:fillRect/>
              </a:stretch>
            </p:blipFill>
            <p:spPr>
              <a:xfrm>
                <a:off x="424204" y="5198797"/>
                <a:ext cx="20520" cy="29880"/>
              </a:xfrm>
              <a:prstGeom prst="rect">
                <a:avLst/>
              </a:prstGeom>
            </p:spPr>
          </p:pic>
        </mc:Fallback>
      </mc:AlternateContent>
    </p:spTree>
    <p:extLst>
      <p:ext uri="{BB962C8B-B14F-4D97-AF65-F5344CB8AC3E}">
        <p14:creationId xmlns:p14="http://schemas.microsoft.com/office/powerpoint/2010/main" val="23894566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12344E-79A7-0D89-6730-667F5D2CD24F}"/>
              </a:ext>
            </a:extLst>
          </p:cNvPr>
          <p:cNvSpPr>
            <a:spLocks noGrp="1"/>
          </p:cNvSpPr>
          <p:nvPr>
            <p:ph type="title"/>
          </p:nvPr>
        </p:nvSpPr>
        <p:spPr>
          <a:xfrm>
            <a:off x="737301" y="-208740"/>
            <a:ext cx="10515600" cy="1325563"/>
          </a:xfrm>
        </p:spPr>
        <p:txBody>
          <a:bodyPr/>
          <a:lstStyle/>
          <a:p>
            <a:pPr algn="ctr"/>
            <a:r>
              <a:rPr lang="en-US" dirty="0"/>
              <a:t>Evaluating Management Description: SOC 2</a:t>
            </a:r>
          </a:p>
        </p:txBody>
      </p:sp>
      <p:sp>
        <p:nvSpPr>
          <p:cNvPr id="3" name="Content Placeholder 2">
            <a:extLst>
              <a:ext uri="{FF2B5EF4-FFF2-40B4-BE49-F238E27FC236}">
                <a16:creationId xmlns:a16="http://schemas.microsoft.com/office/drawing/2014/main" id="{F5C29FFB-8BE5-0F27-5215-C88C55E456FE}"/>
              </a:ext>
            </a:extLst>
          </p:cNvPr>
          <p:cNvSpPr>
            <a:spLocks noGrp="1"/>
          </p:cNvSpPr>
          <p:nvPr>
            <p:ph idx="1"/>
          </p:nvPr>
        </p:nvSpPr>
        <p:spPr>
          <a:xfrm>
            <a:off x="315310" y="1029371"/>
            <a:ext cx="8371489" cy="5249951"/>
          </a:xfrm>
        </p:spPr>
        <p:txBody>
          <a:bodyPr>
            <a:normAutofit lnSpcReduction="10000"/>
          </a:bodyPr>
          <a:lstStyle/>
          <a:p>
            <a:pPr marL="0" indent="0" algn="l">
              <a:buNone/>
            </a:pPr>
            <a:r>
              <a:rPr lang="en-US" b="1" i="0" dirty="0">
                <a:solidFill>
                  <a:srgbClr val="0D0D0D"/>
                </a:solidFill>
                <a:effectLst/>
                <a:highlight>
                  <a:srgbClr val="FFFFFF"/>
                </a:highlight>
                <a:latin typeface="Söhne"/>
              </a:rPr>
              <a:t>3.Comparison of Understanding to System Description</a:t>
            </a:r>
            <a:r>
              <a:rPr lang="en-US" b="0" i="0" dirty="0">
                <a:solidFill>
                  <a:srgbClr val="0D0D0D"/>
                </a:solidFill>
                <a:effectLst/>
                <a:highlight>
                  <a:srgbClr val="FFFFFF"/>
                </a:highlight>
                <a:latin typeface="Söhne"/>
              </a:rPr>
              <a:t>: The auditor compares their own understanding, based on observations and evidence gathered during the audit, with the formal description provided by the service organization. </a:t>
            </a:r>
          </a:p>
          <a:p>
            <a:pPr lvl="1">
              <a:buFont typeface="+mj-lt"/>
              <a:buAutoNum type="arabicPeriod"/>
            </a:pPr>
            <a:r>
              <a:rPr lang="en-US" b="0" i="0" dirty="0">
                <a:solidFill>
                  <a:srgbClr val="0D0D0D"/>
                </a:solidFill>
                <a:effectLst/>
                <a:highlight>
                  <a:srgbClr val="FFFFFF"/>
                </a:highlight>
                <a:latin typeface="Söhne"/>
              </a:rPr>
              <a:t>This step checks for consistency and accuracy in how the service organization portrays its systems.</a:t>
            </a:r>
          </a:p>
          <a:p>
            <a:pPr marL="0" indent="0" algn="l">
              <a:buNone/>
            </a:pPr>
            <a:r>
              <a:rPr lang="en-US" b="1" i="0" dirty="0">
                <a:solidFill>
                  <a:srgbClr val="0D0D0D"/>
                </a:solidFill>
                <a:effectLst/>
                <a:highlight>
                  <a:srgbClr val="FFFFFF"/>
                </a:highlight>
                <a:latin typeface="Söhne"/>
              </a:rPr>
              <a:t>4. Trust Services Categories</a:t>
            </a:r>
            <a:r>
              <a:rPr lang="en-US" b="0" i="0" dirty="0">
                <a:solidFill>
                  <a:srgbClr val="0D0D0D"/>
                </a:solidFill>
                <a:effectLst/>
                <a:highlight>
                  <a:srgbClr val="FFFFFF"/>
                </a:highlight>
                <a:latin typeface="Söhne"/>
              </a:rPr>
              <a:t>: Trust services categories refer to specific areas such as security, availability, processing integrity, confidentiality, and privacy. </a:t>
            </a:r>
          </a:p>
          <a:p>
            <a:pPr lvl="1">
              <a:buFont typeface="+mj-lt"/>
              <a:buAutoNum type="arabicPeriod"/>
            </a:pPr>
            <a:r>
              <a:rPr lang="en-US" b="0" i="0" dirty="0">
                <a:solidFill>
                  <a:srgbClr val="0D0D0D"/>
                </a:solidFill>
                <a:effectLst/>
                <a:highlight>
                  <a:srgbClr val="FFFFFF"/>
                </a:highlight>
                <a:latin typeface="Söhne"/>
              </a:rPr>
              <a:t>Depending on the scope of the audit, one or more of these categories will be evaluated. </a:t>
            </a:r>
          </a:p>
          <a:p>
            <a:pPr lvl="1">
              <a:buFont typeface="+mj-lt"/>
              <a:buAutoNum type="arabicPeriod"/>
            </a:pPr>
            <a:r>
              <a:rPr lang="en-US" b="0" i="0" dirty="0">
                <a:solidFill>
                  <a:srgbClr val="0D0D0D"/>
                </a:solidFill>
                <a:effectLst/>
                <a:highlight>
                  <a:srgbClr val="FFFFFF"/>
                </a:highlight>
                <a:latin typeface="Söhne"/>
              </a:rPr>
              <a:t>The auditor needs to ensure that the service organization's description accurately reflects how it manages these aspects of its services.</a:t>
            </a:r>
          </a:p>
          <a:p>
            <a:endParaRPr lang="en-US" dirty="0"/>
          </a:p>
        </p:txBody>
      </p:sp>
      <p:pic>
        <p:nvPicPr>
          <p:cNvPr id="4" name="Picture 3">
            <a:extLst>
              <a:ext uri="{FF2B5EF4-FFF2-40B4-BE49-F238E27FC236}">
                <a16:creationId xmlns:a16="http://schemas.microsoft.com/office/drawing/2014/main" id="{77B0283A-DA9C-8986-1EC4-BDE6BE3558CA}"/>
              </a:ext>
            </a:extLst>
          </p:cNvPr>
          <p:cNvPicPr>
            <a:picLocks noChangeAspect="1"/>
          </p:cNvPicPr>
          <p:nvPr/>
        </p:nvPicPr>
        <p:blipFill>
          <a:blip r:embed="rId2"/>
          <a:stretch>
            <a:fillRect/>
          </a:stretch>
        </p:blipFill>
        <p:spPr>
          <a:xfrm>
            <a:off x="8779106" y="1508200"/>
            <a:ext cx="3222520" cy="3159334"/>
          </a:xfrm>
          <a:prstGeom prst="rect">
            <a:avLst/>
          </a:prstGeom>
        </p:spPr>
      </p:pic>
      <p:sp>
        <p:nvSpPr>
          <p:cNvPr id="5" name="TextBox 23">
            <a:extLst>
              <a:ext uri="{FF2B5EF4-FFF2-40B4-BE49-F238E27FC236}">
                <a16:creationId xmlns:a16="http://schemas.microsoft.com/office/drawing/2014/main" id="{C56DC6D9-719C-649E-627D-052460A3181B}"/>
              </a:ext>
            </a:extLst>
          </p:cNvPr>
          <p:cNvSpPr txBox="1">
            <a:spLocks noChangeArrowheads="1"/>
          </p:cNvSpPr>
          <p:nvPr/>
        </p:nvSpPr>
        <p:spPr bwMode="auto">
          <a:xfrm>
            <a:off x="2397583" y="6345666"/>
            <a:ext cx="1022294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defTabSz="722376">
              <a:lnSpc>
                <a:spcPct val="100000"/>
              </a:lnSpc>
              <a:spcBef>
                <a:spcPct val="0"/>
              </a:spcBef>
              <a:spcAft>
                <a:spcPts val="474"/>
              </a:spcAft>
              <a:buNone/>
            </a:pP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Lectures + MCQs @ farhatlectures.com </a:t>
            </a: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sym typeface="Wingdings" panose="05000000000000000000" pitchFamily="2" charset="2"/>
              </a:rPr>
              <a:t> Free Trial</a:t>
            </a:r>
            <a:endParaRPr lang="en-US" altLang="en-US" dirty="0">
              <a:solidFill>
                <a:srgbClr val="002060"/>
              </a:solidFill>
              <a:latin typeface="Comic Sans MS" panose="030F0702030302020204" pitchFamily="66" charset="0"/>
              <a:ea typeface="MS PGothic" panose="020B0600070205080204" pitchFamily="34" charset="-128"/>
              <a:cs typeface="Arial" panose="020B0604020202020204" pitchFamily="34" charset="0"/>
            </a:endParaRPr>
          </a:p>
        </p:txBody>
      </p:sp>
      <p:pic>
        <p:nvPicPr>
          <p:cNvPr id="6" name="Content Placeholder 5">
            <a:extLst>
              <a:ext uri="{FF2B5EF4-FFF2-40B4-BE49-F238E27FC236}">
                <a16:creationId xmlns:a16="http://schemas.microsoft.com/office/drawing/2014/main" id="{EF93B9EC-4DB1-41F8-6F24-E07050BB0196}"/>
              </a:ext>
            </a:extLst>
          </p:cNvPr>
          <p:cNvPicPr>
            <a:picLocks noChangeAspect="1"/>
          </p:cNvPicPr>
          <p:nvPr/>
        </p:nvPicPr>
        <p:blipFill>
          <a:blip r:embed="rId3"/>
          <a:stretch>
            <a:fillRect/>
          </a:stretch>
        </p:blipFill>
        <p:spPr>
          <a:xfrm>
            <a:off x="0" y="6345666"/>
            <a:ext cx="2998817" cy="482040"/>
          </a:xfrm>
          <a:prstGeom prst="rect">
            <a:avLst/>
          </a:prstGeom>
        </p:spPr>
      </p:pic>
    </p:spTree>
    <p:extLst>
      <p:ext uri="{BB962C8B-B14F-4D97-AF65-F5344CB8AC3E}">
        <p14:creationId xmlns:p14="http://schemas.microsoft.com/office/powerpoint/2010/main" val="41208874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0F2837-7CEE-9AFF-A096-9537AE4EE0D3}"/>
              </a:ext>
            </a:extLst>
          </p:cNvPr>
          <p:cNvSpPr>
            <a:spLocks noGrp="1"/>
          </p:cNvSpPr>
          <p:nvPr>
            <p:ph type="title"/>
          </p:nvPr>
        </p:nvSpPr>
        <p:spPr>
          <a:xfrm>
            <a:off x="838200" y="365126"/>
            <a:ext cx="10515600" cy="1134066"/>
          </a:xfrm>
        </p:spPr>
        <p:txBody>
          <a:bodyPr>
            <a:normAutofit fontScale="90000"/>
          </a:bodyPr>
          <a:lstStyle/>
          <a:p>
            <a:pPr algn="ctr"/>
            <a:r>
              <a:rPr lang="en-US" b="1" i="0" dirty="0">
                <a:solidFill>
                  <a:srgbClr val="0D0D0D"/>
                </a:solidFill>
                <a:effectLst/>
                <a:highlight>
                  <a:srgbClr val="FFFFFF"/>
                </a:highlight>
                <a:latin typeface="Söhne"/>
              </a:rPr>
              <a:t>Meeting the Description Criteria</a:t>
            </a:r>
            <a:br>
              <a:rPr lang="en-US" b="1" i="0" dirty="0">
                <a:solidFill>
                  <a:srgbClr val="0D0D0D"/>
                </a:solidFill>
                <a:effectLst/>
                <a:highlight>
                  <a:srgbClr val="FFFFFF"/>
                </a:highlight>
                <a:latin typeface="Söhne"/>
              </a:rPr>
            </a:br>
            <a:endParaRPr lang="en-US" dirty="0"/>
          </a:p>
        </p:txBody>
      </p:sp>
      <p:sp>
        <p:nvSpPr>
          <p:cNvPr id="3" name="Content Placeholder 2">
            <a:extLst>
              <a:ext uri="{FF2B5EF4-FFF2-40B4-BE49-F238E27FC236}">
                <a16:creationId xmlns:a16="http://schemas.microsoft.com/office/drawing/2014/main" id="{43E12C4A-C469-8541-8468-33A5B1F4DAB2}"/>
              </a:ext>
            </a:extLst>
          </p:cNvPr>
          <p:cNvSpPr>
            <a:spLocks noGrp="1"/>
          </p:cNvSpPr>
          <p:nvPr>
            <p:ph idx="1"/>
          </p:nvPr>
        </p:nvSpPr>
        <p:spPr>
          <a:xfrm>
            <a:off x="428296" y="1179260"/>
            <a:ext cx="7439638" cy="5313614"/>
          </a:xfrm>
        </p:spPr>
        <p:txBody>
          <a:bodyPr>
            <a:normAutofit fontScale="85000" lnSpcReduction="20000"/>
          </a:bodyPr>
          <a:lstStyle/>
          <a:p>
            <a:pPr algn="l"/>
            <a:r>
              <a:rPr lang="en-US" b="0" i="0" dirty="0">
                <a:solidFill>
                  <a:srgbClr val="0D0D0D"/>
                </a:solidFill>
                <a:effectLst/>
                <a:highlight>
                  <a:srgbClr val="FFFFFF"/>
                </a:highlight>
                <a:latin typeface="Söhne"/>
              </a:rPr>
              <a:t>To be considered in accordance with the description criteria, the system description must:</a:t>
            </a:r>
          </a:p>
          <a:p>
            <a:pPr algn="l">
              <a:buFont typeface="+mj-lt"/>
              <a:buAutoNum type="arabicPeriod"/>
            </a:pPr>
            <a:r>
              <a:rPr lang="en-US" b="1" i="0" dirty="0">
                <a:solidFill>
                  <a:srgbClr val="0D0D0D"/>
                </a:solidFill>
                <a:effectLst/>
                <a:highlight>
                  <a:srgbClr val="FFFFFF"/>
                </a:highlight>
                <a:latin typeface="Söhne"/>
              </a:rPr>
              <a:t>Accurately Describe the Implemented System</a:t>
            </a:r>
            <a:r>
              <a:rPr lang="en-US" b="0" i="0" dirty="0">
                <a:solidFill>
                  <a:srgbClr val="0D0D0D"/>
                </a:solidFill>
                <a:effectLst/>
                <a:highlight>
                  <a:srgbClr val="FFFFFF"/>
                </a:highlight>
                <a:latin typeface="Söhne"/>
              </a:rPr>
              <a:t>: This means that the description should give a true and fair view of the system as it is currently implemented. </a:t>
            </a:r>
          </a:p>
          <a:p>
            <a:pPr lvl="1">
              <a:buFont typeface="Wingdings" panose="05000000000000000000" pitchFamily="2" charset="2"/>
              <a:buChar char="ü"/>
            </a:pPr>
            <a:r>
              <a:rPr lang="en-US" b="0" i="0" dirty="0">
                <a:solidFill>
                  <a:srgbClr val="0D0D0D"/>
                </a:solidFill>
                <a:effectLst/>
                <a:highlight>
                  <a:srgbClr val="FFFFFF"/>
                </a:highlight>
                <a:latin typeface="Söhne"/>
              </a:rPr>
              <a:t>It should include all components, processes, and controls that are in place.</a:t>
            </a:r>
          </a:p>
          <a:p>
            <a:pPr algn="l">
              <a:buFont typeface="+mj-lt"/>
              <a:buAutoNum type="arabicPeriod"/>
            </a:pPr>
            <a:r>
              <a:rPr lang="en-US" b="1" i="0" dirty="0">
                <a:solidFill>
                  <a:srgbClr val="0D0D0D"/>
                </a:solidFill>
                <a:effectLst/>
                <a:highlight>
                  <a:srgbClr val="FFFFFF"/>
                </a:highlight>
                <a:latin typeface="Söhne"/>
              </a:rPr>
              <a:t>Include Relevant Information for Each Description Criterion</a:t>
            </a:r>
            <a:r>
              <a:rPr lang="en-US" b="0" i="0" dirty="0">
                <a:solidFill>
                  <a:srgbClr val="0D0D0D"/>
                </a:solidFill>
                <a:effectLst/>
                <a:highlight>
                  <a:srgbClr val="FFFFFF"/>
                </a:highlight>
                <a:latin typeface="Söhne"/>
              </a:rPr>
              <a:t>: The description should cover all relevant aspects of the description criteria.</a:t>
            </a:r>
          </a:p>
          <a:p>
            <a:pPr lvl="1">
              <a:buFont typeface="Wingdings" panose="05000000000000000000" pitchFamily="2" charset="2"/>
              <a:buChar char="ü"/>
            </a:pPr>
            <a:r>
              <a:rPr lang="en-US" b="0" i="0" dirty="0">
                <a:solidFill>
                  <a:srgbClr val="0D0D0D"/>
                </a:solidFill>
                <a:effectLst/>
                <a:highlight>
                  <a:srgbClr val="FFFFFF"/>
                </a:highlight>
                <a:latin typeface="Söhne"/>
              </a:rPr>
              <a:t> For example, if a criterion relates to the security of data, the description should detail the security measures in place.</a:t>
            </a:r>
          </a:p>
          <a:p>
            <a:pPr algn="l">
              <a:buFont typeface="+mj-lt"/>
              <a:buAutoNum type="arabicPeriod"/>
            </a:pPr>
            <a:r>
              <a:rPr lang="en-US" b="1" i="0" dirty="0">
                <a:solidFill>
                  <a:srgbClr val="0D0D0D"/>
                </a:solidFill>
                <a:effectLst/>
                <a:highlight>
                  <a:srgbClr val="FFFFFF"/>
                </a:highlight>
                <a:latin typeface="Söhne"/>
              </a:rPr>
              <a:t>Avoid Omissions or Distortions</a:t>
            </a:r>
            <a:r>
              <a:rPr lang="en-US" b="0" i="0" dirty="0">
                <a:solidFill>
                  <a:srgbClr val="0D0D0D"/>
                </a:solidFill>
                <a:effectLst/>
                <a:highlight>
                  <a:srgbClr val="FFFFFF"/>
                </a:highlight>
                <a:latin typeface="Söhne"/>
              </a:rPr>
              <a:t>: The description must not leave out or misrepresent any information that users of the report would likely consider important for making decisions. </a:t>
            </a:r>
          </a:p>
          <a:p>
            <a:pPr lvl="1">
              <a:buFont typeface="Wingdings" panose="05000000000000000000" pitchFamily="2" charset="2"/>
              <a:buChar char="ü"/>
            </a:pPr>
            <a:r>
              <a:rPr lang="en-US" b="0" i="0" dirty="0">
                <a:solidFill>
                  <a:srgbClr val="0D0D0D"/>
                </a:solidFill>
                <a:effectLst/>
                <a:highlight>
                  <a:srgbClr val="FFFFFF"/>
                </a:highlight>
                <a:latin typeface="Söhne"/>
              </a:rPr>
              <a:t>This ensures transparency and reliability of the report.</a:t>
            </a:r>
          </a:p>
          <a:p>
            <a:endParaRPr lang="en-US" dirty="0"/>
          </a:p>
        </p:txBody>
      </p:sp>
      <p:pic>
        <p:nvPicPr>
          <p:cNvPr id="5" name="Picture 4">
            <a:extLst>
              <a:ext uri="{FF2B5EF4-FFF2-40B4-BE49-F238E27FC236}">
                <a16:creationId xmlns:a16="http://schemas.microsoft.com/office/drawing/2014/main" id="{D2AE58E4-819D-13BD-0E6D-B19B93DBB874}"/>
              </a:ext>
            </a:extLst>
          </p:cNvPr>
          <p:cNvPicPr>
            <a:picLocks noChangeAspect="1"/>
          </p:cNvPicPr>
          <p:nvPr/>
        </p:nvPicPr>
        <p:blipFill>
          <a:blip r:embed="rId2"/>
          <a:stretch>
            <a:fillRect/>
          </a:stretch>
        </p:blipFill>
        <p:spPr>
          <a:xfrm>
            <a:off x="8382537" y="1605018"/>
            <a:ext cx="3647963" cy="3647963"/>
          </a:xfrm>
          <a:prstGeom prst="rect">
            <a:avLst/>
          </a:prstGeom>
        </p:spPr>
      </p:pic>
      <p:sp>
        <p:nvSpPr>
          <p:cNvPr id="6" name="TextBox 23">
            <a:extLst>
              <a:ext uri="{FF2B5EF4-FFF2-40B4-BE49-F238E27FC236}">
                <a16:creationId xmlns:a16="http://schemas.microsoft.com/office/drawing/2014/main" id="{9E2C70A9-C396-1707-A188-E3E80FCF02CB}"/>
              </a:ext>
            </a:extLst>
          </p:cNvPr>
          <p:cNvSpPr txBox="1">
            <a:spLocks noChangeArrowheads="1"/>
          </p:cNvSpPr>
          <p:nvPr/>
        </p:nvSpPr>
        <p:spPr bwMode="auto">
          <a:xfrm>
            <a:off x="2397583" y="6345666"/>
            <a:ext cx="1022294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defTabSz="722376">
              <a:lnSpc>
                <a:spcPct val="100000"/>
              </a:lnSpc>
              <a:spcBef>
                <a:spcPct val="0"/>
              </a:spcBef>
              <a:spcAft>
                <a:spcPts val="474"/>
              </a:spcAft>
              <a:buNone/>
            </a:pP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Lectures + MCQs @ farhatlectures.com </a:t>
            </a: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sym typeface="Wingdings" panose="05000000000000000000" pitchFamily="2" charset="2"/>
              </a:rPr>
              <a:t> Free Trial</a:t>
            </a:r>
            <a:endParaRPr lang="en-US" altLang="en-US" dirty="0">
              <a:solidFill>
                <a:srgbClr val="002060"/>
              </a:solidFill>
              <a:latin typeface="Comic Sans MS" panose="030F0702030302020204" pitchFamily="66" charset="0"/>
              <a:ea typeface="MS PGothic" panose="020B0600070205080204" pitchFamily="34" charset="-128"/>
              <a:cs typeface="Arial" panose="020B0604020202020204" pitchFamily="34" charset="0"/>
            </a:endParaRPr>
          </a:p>
        </p:txBody>
      </p:sp>
      <p:pic>
        <p:nvPicPr>
          <p:cNvPr id="7" name="Content Placeholder 5">
            <a:extLst>
              <a:ext uri="{FF2B5EF4-FFF2-40B4-BE49-F238E27FC236}">
                <a16:creationId xmlns:a16="http://schemas.microsoft.com/office/drawing/2014/main" id="{9DBC59DC-EAE4-807B-D1B1-D925D03CB073}"/>
              </a:ext>
            </a:extLst>
          </p:cNvPr>
          <p:cNvPicPr>
            <a:picLocks noChangeAspect="1"/>
          </p:cNvPicPr>
          <p:nvPr/>
        </p:nvPicPr>
        <p:blipFill>
          <a:blip r:embed="rId3"/>
          <a:stretch>
            <a:fillRect/>
          </a:stretch>
        </p:blipFill>
        <p:spPr>
          <a:xfrm>
            <a:off x="0" y="6345666"/>
            <a:ext cx="2998817" cy="482040"/>
          </a:xfrm>
          <a:prstGeom prst="rect">
            <a:avLst/>
          </a:prstGeom>
        </p:spPr>
      </p:pic>
    </p:spTree>
    <p:extLst>
      <p:ext uri="{BB962C8B-B14F-4D97-AF65-F5344CB8AC3E}">
        <p14:creationId xmlns:p14="http://schemas.microsoft.com/office/powerpoint/2010/main" val="42822035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1B4E23-CE77-D8F9-BE3E-621B6865DDE3}"/>
              </a:ext>
            </a:extLst>
          </p:cNvPr>
          <p:cNvSpPr>
            <a:spLocks noGrp="1"/>
          </p:cNvSpPr>
          <p:nvPr>
            <p:ph type="title"/>
          </p:nvPr>
        </p:nvSpPr>
        <p:spPr>
          <a:xfrm>
            <a:off x="790354" y="338544"/>
            <a:ext cx="10515600" cy="1325563"/>
          </a:xfrm>
        </p:spPr>
        <p:txBody>
          <a:bodyPr/>
          <a:lstStyle/>
          <a:p>
            <a:pPr algn="ctr"/>
            <a:r>
              <a:rPr lang="en-US" b="1" i="0" dirty="0">
                <a:solidFill>
                  <a:srgbClr val="0D0D0D"/>
                </a:solidFill>
                <a:effectLst/>
                <a:highlight>
                  <a:srgbClr val="FFFFFF"/>
                </a:highlight>
                <a:latin typeface="Söhne"/>
              </a:rPr>
              <a:t>Not Meeting the Description Criteria</a:t>
            </a:r>
            <a:br>
              <a:rPr lang="en-US" b="1" i="0" dirty="0">
                <a:solidFill>
                  <a:srgbClr val="0D0D0D"/>
                </a:solidFill>
                <a:effectLst/>
                <a:highlight>
                  <a:srgbClr val="FFFFFF"/>
                </a:highlight>
                <a:latin typeface="Söhne"/>
              </a:rPr>
            </a:br>
            <a:endParaRPr lang="en-US" dirty="0"/>
          </a:p>
        </p:txBody>
      </p:sp>
      <p:sp>
        <p:nvSpPr>
          <p:cNvPr id="3" name="Content Placeholder 2">
            <a:extLst>
              <a:ext uri="{FF2B5EF4-FFF2-40B4-BE49-F238E27FC236}">
                <a16:creationId xmlns:a16="http://schemas.microsoft.com/office/drawing/2014/main" id="{CE68FE8A-C0B0-5BAC-87EA-1A3B71440654}"/>
              </a:ext>
            </a:extLst>
          </p:cNvPr>
          <p:cNvSpPr>
            <a:spLocks noGrp="1"/>
          </p:cNvSpPr>
          <p:nvPr>
            <p:ph idx="1"/>
          </p:nvPr>
        </p:nvSpPr>
        <p:spPr>
          <a:xfrm>
            <a:off x="342429" y="1164375"/>
            <a:ext cx="7866699" cy="5267956"/>
          </a:xfrm>
        </p:spPr>
        <p:txBody>
          <a:bodyPr>
            <a:normAutofit fontScale="92500" lnSpcReduction="10000"/>
          </a:bodyPr>
          <a:lstStyle/>
          <a:p>
            <a:pPr algn="l"/>
            <a:r>
              <a:rPr lang="en-US" b="0" i="0" dirty="0">
                <a:solidFill>
                  <a:srgbClr val="0D0D0D"/>
                </a:solidFill>
                <a:effectLst/>
                <a:highlight>
                  <a:srgbClr val="FFFFFF"/>
                </a:highlight>
                <a:latin typeface="Söhne"/>
              </a:rPr>
              <a:t>Conversely, a description is not presented in accordance with the description criteria if it:</a:t>
            </a:r>
          </a:p>
          <a:p>
            <a:pPr algn="l">
              <a:buFont typeface="+mj-lt"/>
              <a:buAutoNum type="arabicPeriod"/>
            </a:pPr>
            <a:r>
              <a:rPr lang="en-US" b="1" i="0" dirty="0">
                <a:solidFill>
                  <a:srgbClr val="0D0D0D"/>
                </a:solidFill>
                <a:effectLst/>
                <a:highlight>
                  <a:srgbClr val="FFFFFF"/>
                </a:highlight>
                <a:latin typeface="Söhne"/>
              </a:rPr>
              <a:t>Misrepresents the Existence of IT Components</a:t>
            </a:r>
            <a:r>
              <a:rPr lang="en-US" b="0" i="0" dirty="0">
                <a:solidFill>
                  <a:srgbClr val="0D0D0D"/>
                </a:solidFill>
                <a:effectLst/>
                <a:highlight>
                  <a:srgbClr val="FFFFFF"/>
                </a:highlight>
                <a:latin typeface="Söhne"/>
              </a:rPr>
              <a:t>: If the description claims that certain IT components are part of the system when they are not, it misleads the report users.</a:t>
            </a:r>
          </a:p>
          <a:p>
            <a:pPr algn="l">
              <a:buFont typeface="+mj-lt"/>
              <a:buAutoNum type="arabicPeriod"/>
            </a:pPr>
            <a:r>
              <a:rPr lang="en-US" b="1" i="0" dirty="0">
                <a:solidFill>
                  <a:srgbClr val="0D0D0D"/>
                </a:solidFill>
                <a:effectLst/>
                <a:highlight>
                  <a:srgbClr val="FFFFFF"/>
                </a:highlight>
                <a:latin typeface="Söhne"/>
              </a:rPr>
              <a:t>Falsely Claims Implementation of Processes and Controls</a:t>
            </a:r>
            <a:r>
              <a:rPr lang="en-US" b="0" i="0" dirty="0">
                <a:solidFill>
                  <a:srgbClr val="0D0D0D"/>
                </a:solidFill>
                <a:effectLst/>
                <a:highlight>
                  <a:srgbClr val="FFFFFF"/>
                </a:highlight>
                <a:latin typeface="Söhne"/>
              </a:rPr>
              <a:t>: Stating that certain processes and controls are in place when they are not being performed is deceptive and undermines the integrity of the report.</a:t>
            </a:r>
          </a:p>
          <a:p>
            <a:pPr algn="l">
              <a:buFont typeface="+mj-lt"/>
              <a:buAutoNum type="arabicPeriod"/>
            </a:pPr>
            <a:r>
              <a:rPr lang="en-US" b="1" i="0" dirty="0">
                <a:solidFill>
                  <a:srgbClr val="0D0D0D"/>
                </a:solidFill>
                <a:effectLst/>
                <a:highlight>
                  <a:srgbClr val="FFFFFF"/>
                </a:highlight>
                <a:latin typeface="Söhne"/>
              </a:rPr>
              <a:t>Contains Unverifiable Statements</a:t>
            </a:r>
            <a:r>
              <a:rPr lang="en-US" b="0" i="0" dirty="0">
                <a:solidFill>
                  <a:srgbClr val="0D0D0D"/>
                </a:solidFill>
                <a:effectLst/>
                <a:highlight>
                  <a:srgbClr val="FFFFFF"/>
                </a:highlight>
                <a:latin typeface="Söhne"/>
              </a:rPr>
              <a:t>: If the description includes statements that cannot be objectively assessed for accuracy, this can obscure the true nature of the system and impair decision-making.</a:t>
            </a:r>
          </a:p>
          <a:p>
            <a:endParaRPr lang="en-US" dirty="0"/>
          </a:p>
        </p:txBody>
      </p:sp>
      <p:pic>
        <p:nvPicPr>
          <p:cNvPr id="7" name="Picture 6">
            <a:extLst>
              <a:ext uri="{FF2B5EF4-FFF2-40B4-BE49-F238E27FC236}">
                <a16:creationId xmlns:a16="http://schemas.microsoft.com/office/drawing/2014/main" id="{7DCE3CDE-DEEB-9229-0C41-B5ECEDB433FE}"/>
              </a:ext>
            </a:extLst>
          </p:cNvPr>
          <p:cNvPicPr>
            <a:picLocks noChangeAspect="1"/>
          </p:cNvPicPr>
          <p:nvPr/>
        </p:nvPicPr>
        <p:blipFill>
          <a:blip r:embed="rId2"/>
          <a:stretch>
            <a:fillRect/>
          </a:stretch>
        </p:blipFill>
        <p:spPr>
          <a:xfrm>
            <a:off x="8483714" y="1664107"/>
            <a:ext cx="3511451" cy="3582389"/>
          </a:xfrm>
          <a:prstGeom prst="rect">
            <a:avLst/>
          </a:prstGeom>
        </p:spPr>
      </p:pic>
      <p:sp>
        <p:nvSpPr>
          <p:cNvPr id="8" name="TextBox 23">
            <a:extLst>
              <a:ext uri="{FF2B5EF4-FFF2-40B4-BE49-F238E27FC236}">
                <a16:creationId xmlns:a16="http://schemas.microsoft.com/office/drawing/2014/main" id="{1E4CA226-75DF-5EA2-8406-4D937991308D}"/>
              </a:ext>
            </a:extLst>
          </p:cNvPr>
          <p:cNvSpPr txBox="1">
            <a:spLocks noChangeArrowheads="1"/>
          </p:cNvSpPr>
          <p:nvPr/>
        </p:nvSpPr>
        <p:spPr bwMode="auto">
          <a:xfrm>
            <a:off x="2397583" y="6345666"/>
            <a:ext cx="1022294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defTabSz="722376">
              <a:lnSpc>
                <a:spcPct val="100000"/>
              </a:lnSpc>
              <a:spcBef>
                <a:spcPct val="0"/>
              </a:spcBef>
              <a:spcAft>
                <a:spcPts val="474"/>
              </a:spcAft>
              <a:buNone/>
            </a:pP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Lectures + MCQs @ farhatlectures.com </a:t>
            </a: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sym typeface="Wingdings" panose="05000000000000000000" pitchFamily="2" charset="2"/>
              </a:rPr>
              <a:t> Free Trial</a:t>
            </a:r>
            <a:endParaRPr lang="en-US" altLang="en-US" dirty="0">
              <a:solidFill>
                <a:srgbClr val="002060"/>
              </a:solidFill>
              <a:latin typeface="Comic Sans MS" panose="030F0702030302020204" pitchFamily="66" charset="0"/>
              <a:ea typeface="MS PGothic" panose="020B0600070205080204" pitchFamily="34" charset="-128"/>
              <a:cs typeface="Arial" panose="020B0604020202020204" pitchFamily="34" charset="0"/>
            </a:endParaRPr>
          </a:p>
        </p:txBody>
      </p:sp>
      <p:pic>
        <p:nvPicPr>
          <p:cNvPr id="9" name="Content Placeholder 5">
            <a:extLst>
              <a:ext uri="{FF2B5EF4-FFF2-40B4-BE49-F238E27FC236}">
                <a16:creationId xmlns:a16="http://schemas.microsoft.com/office/drawing/2014/main" id="{8A9D4B6C-E441-F8DB-E945-AC2E728C043E}"/>
              </a:ext>
            </a:extLst>
          </p:cNvPr>
          <p:cNvPicPr>
            <a:picLocks noChangeAspect="1"/>
          </p:cNvPicPr>
          <p:nvPr/>
        </p:nvPicPr>
        <p:blipFill>
          <a:blip r:embed="rId3"/>
          <a:stretch>
            <a:fillRect/>
          </a:stretch>
        </p:blipFill>
        <p:spPr>
          <a:xfrm>
            <a:off x="0" y="6345666"/>
            <a:ext cx="2998817" cy="482040"/>
          </a:xfrm>
          <a:prstGeom prst="rect">
            <a:avLst/>
          </a:prstGeom>
        </p:spPr>
      </p:pic>
    </p:spTree>
    <p:extLst>
      <p:ext uri="{BB962C8B-B14F-4D97-AF65-F5344CB8AC3E}">
        <p14:creationId xmlns:p14="http://schemas.microsoft.com/office/powerpoint/2010/main" val="23184241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7D8F56-E5F4-A4CC-3ED2-3E8BF7301D85}"/>
              </a:ext>
            </a:extLst>
          </p:cNvPr>
          <p:cNvSpPr>
            <a:spLocks noGrp="1"/>
          </p:cNvSpPr>
          <p:nvPr>
            <p:ph type="title"/>
          </p:nvPr>
        </p:nvSpPr>
        <p:spPr>
          <a:xfrm>
            <a:off x="725723" y="-289309"/>
            <a:ext cx="11093143" cy="1375388"/>
          </a:xfrm>
        </p:spPr>
        <p:txBody>
          <a:bodyPr/>
          <a:lstStyle/>
          <a:p>
            <a:pPr algn="ctr"/>
            <a:r>
              <a:rPr lang="en-US" dirty="0"/>
              <a:t> Implementation</a:t>
            </a:r>
          </a:p>
        </p:txBody>
      </p:sp>
      <p:sp>
        <p:nvSpPr>
          <p:cNvPr id="3" name="Content Placeholder 2">
            <a:extLst>
              <a:ext uri="{FF2B5EF4-FFF2-40B4-BE49-F238E27FC236}">
                <a16:creationId xmlns:a16="http://schemas.microsoft.com/office/drawing/2014/main" id="{4A45649C-033E-F5FD-8675-A14ECBFBF589}"/>
              </a:ext>
            </a:extLst>
          </p:cNvPr>
          <p:cNvSpPr>
            <a:spLocks noGrp="1"/>
          </p:cNvSpPr>
          <p:nvPr>
            <p:ph idx="1"/>
          </p:nvPr>
        </p:nvSpPr>
        <p:spPr>
          <a:xfrm>
            <a:off x="96186" y="926965"/>
            <a:ext cx="9596369" cy="5364064"/>
          </a:xfrm>
        </p:spPr>
        <p:txBody>
          <a:bodyPr>
            <a:normAutofit fontScale="92500" lnSpcReduction="10000"/>
          </a:bodyPr>
          <a:lstStyle/>
          <a:p>
            <a:r>
              <a:rPr lang="en-US" b="0" i="0" dirty="0">
                <a:solidFill>
                  <a:srgbClr val="0D0D0D"/>
                </a:solidFill>
                <a:effectLst/>
                <a:highlight>
                  <a:srgbClr val="FFFFFF"/>
                </a:highlight>
                <a:latin typeface="Söhne"/>
              </a:rPr>
              <a:t>In a SOC 2  engagement, the process of verifying whether a service organization's system description meets the description criteria involves not just reviewing the content but also assessing the actual implementation of the controls stated within that description. </a:t>
            </a:r>
          </a:p>
          <a:p>
            <a:pPr algn="l">
              <a:buFont typeface="+mj-lt"/>
              <a:buAutoNum type="arabicPeriod"/>
            </a:pPr>
            <a:r>
              <a:rPr lang="en-US" b="1" i="0" dirty="0">
                <a:solidFill>
                  <a:srgbClr val="0D0D0D"/>
                </a:solidFill>
                <a:effectLst/>
                <a:highlight>
                  <a:srgbClr val="FFFFFF"/>
                </a:highlight>
                <a:latin typeface="Söhne"/>
              </a:rPr>
              <a:t>Evaluating Stated Controls</a:t>
            </a:r>
            <a:r>
              <a:rPr lang="en-US" b="0" i="0" dirty="0">
                <a:solidFill>
                  <a:srgbClr val="0D0D0D"/>
                </a:solidFill>
                <a:effectLst/>
                <a:highlight>
                  <a:srgbClr val="FFFFFF"/>
                </a:highlight>
                <a:latin typeface="Söhne"/>
              </a:rPr>
              <a:t>: The service auditor examines whether each control that the service organization claims to have in place is indeed operational. </a:t>
            </a:r>
          </a:p>
          <a:p>
            <a:pPr lvl="1">
              <a:buFont typeface="Wingdings" panose="05000000000000000000" pitchFamily="2" charset="2"/>
              <a:buChar char="ü"/>
            </a:pPr>
            <a:r>
              <a:rPr lang="en-US" b="0" i="0" dirty="0">
                <a:solidFill>
                  <a:srgbClr val="0D0D0D"/>
                </a:solidFill>
                <a:effectLst/>
                <a:highlight>
                  <a:srgbClr val="FFFFFF"/>
                </a:highlight>
                <a:latin typeface="Söhne"/>
              </a:rPr>
              <a:t>"Implemented" in this context means that the control is actively functioning and being used as part of the organization's processes.</a:t>
            </a:r>
          </a:p>
          <a:p>
            <a:pPr algn="l">
              <a:buFont typeface="+mj-lt"/>
              <a:buAutoNum type="arabicPeriod"/>
            </a:pPr>
            <a:r>
              <a:rPr lang="en-US" b="1" i="0" dirty="0">
                <a:solidFill>
                  <a:srgbClr val="0D0D0D"/>
                </a:solidFill>
                <a:effectLst/>
                <a:highlight>
                  <a:srgbClr val="FFFFFF"/>
                </a:highlight>
                <a:latin typeface="Söhne"/>
              </a:rPr>
              <a:t>Requesting Modifications</a:t>
            </a:r>
            <a:r>
              <a:rPr lang="en-US" b="0" i="0" dirty="0">
                <a:solidFill>
                  <a:srgbClr val="0D0D0D"/>
                </a:solidFill>
                <a:effectLst/>
                <a:highlight>
                  <a:srgbClr val="FFFFFF"/>
                </a:highlight>
                <a:latin typeface="Söhne"/>
              </a:rPr>
              <a:t>: If, during the evaluation, the auditor finds that certain controls are not implemented despite being listed in the description, they may request that the service organization revise the description to remove or correct the mention of these controls. </a:t>
            </a:r>
          </a:p>
          <a:p>
            <a:pPr lvl="1">
              <a:buFont typeface="Wingdings" panose="05000000000000000000" pitchFamily="2" charset="2"/>
              <a:buChar char="ü"/>
            </a:pPr>
            <a:r>
              <a:rPr lang="en-US" b="0" i="0" dirty="0">
                <a:solidFill>
                  <a:srgbClr val="0D0D0D"/>
                </a:solidFill>
                <a:effectLst/>
                <a:highlight>
                  <a:srgbClr val="FFFFFF"/>
                </a:highlight>
                <a:latin typeface="Söhne"/>
              </a:rPr>
              <a:t>This is crucial for maintaining the accuracy and reliability of the report.</a:t>
            </a:r>
          </a:p>
          <a:p>
            <a:endParaRPr lang="en-US" dirty="0"/>
          </a:p>
        </p:txBody>
      </p:sp>
      <p:pic>
        <p:nvPicPr>
          <p:cNvPr id="5" name="Picture 4">
            <a:extLst>
              <a:ext uri="{FF2B5EF4-FFF2-40B4-BE49-F238E27FC236}">
                <a16:creationId xmlns:a16="http://schemas.microsoft.com/office/drawing/2014/main" id="{95E0AE6D-FF32-7A1A-0E0B-F1CF31854820}"/>
              </a:ext>
            </a:extLst>
          </p:cNvPr>
          <p:cNvPicPr>
            <a:picLocks noChangeAspect="1"/>
          </p:cNvPicPr>
          <p:nvPr/>
        </p:nvPicPr>
        <p:blipFill>
          <a:blip r:embed="rId2"/>
          <a:stretch>
            <a:fillRect/>
          </a:stretch>
        </p:blipFill>
        <p:spPr>
          <a:xfrm>
            <a:off x="9692556" y="2044389"/>
            <a:ext cx="2337999" cy="2288776"/>
          </a:xfrm>
          <a:prstGeom prst="rect">
            <a:avLst/>
          </a:prstGeom>
        </p:spPr>
      </p:pic>
      <p:sp>
        <p:nvSpPr>
          <p:cNvPr id="6" name="TextBox 23">
            <a:extLst>
              <a:ext uri="{FF2B5EF4-FFF2-40B4-BE49-F238E27FC236}">
                <a16:creationId xmlns:a16="http://schemas.microsoft.com/office/drawing/2014/main" id="{E2826443-75C2-0D6F-BD74-40739EB9B74A}"/>
              </a:ext>
            </a:extLst>
          </p:cNvPr>
          <p:cNvSpPr txBox="1">
            <a:spLocks noChangeArrowheads="1"/>
          </p:cNvSpPr>
          <p:nvPr/>
        </p:nvSpPr>
        <p:spPr bwMode="auto">
          <a:xfrm>
            <a:off x="2397583" y="6345666"/>
            <a:ext cx="1022294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defTabSz="722376">
              <a:lnSpc>
                <a:spcPct val="100000"/>
              </a:lnSpc>
              <a:spcBef>
                <a:spcPct val="0"/>
              </a:spcBef>
              <a:spcAft>
                <a:spcPts val="474"/>
              </a:spcAft>
              <a:buNone/>
            </a:pP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Lectures + MCQs @ farhatlectures.com </a:t>
            </a: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sym typeface="Wingdings" panose="05000000000000000000" pitchFamily="2" charset="2"/>
              </a:rPr>
              <a:t> Free Trial</a:t>
            </a:r>
            <a:endParaRPr lang="en-US" altLang="en-US" dirty="0">
              <a:solidFill>
                <a:srgbClr val="002060"/>
              </a:solidFill>
              <a:latin typeface="Comic Sans MS" panose="030F0702030302020204" pitchFamily="66" charset="0"/>
              <a:ea typeface="MS PGothic" panose="020B0600070205080204" pitchFamily="34" charset="-128"/>
              <a:cs typeface="Arial" panose="020B0604020202020204" pitchFamily="34" charset="0"/>
            </a:endParaRPr>
          </a:p>
        </p:txBody>
      </p:sp>
      <p:pic>
        <p:nvPicPr>
          <p:cNvPr id="7" name="Content Placeholder 5">
            <a:extLst>
              <a:ext uri="{FF2B5EF4-FFF2-40B4-BE49-F238E27FC236}">
                <a16:creationId xmlns:a16="http://schemas.microsoft.com/office/drawing/2014/main" id="{5F6BE5D9-61A1-CEF3-1DD9-8612E32C0B88}"/>
              </a:ext>
            </a:extLst>
          </p:cNvPr>
          <p:cNvPicPr>
            <a:picLocks noChangeAspect="1"/>
          </p:cNvPicPr>
          <p:nvPr/>
        </p:nvPicPr>
        <p:blipFill>
          <a:blip r:embed="rId3"/>
          <a:stretch>
            <a:fillRect/>
          </a:stretch>
        </p:blipFill>
        <p:spPr>
          <a:xfrm>
            <a:off x="0" y="6345666"/>
            <a:ext cx="2998817" cy="482040"/>
          </a:xfrm>
          <a:prstGeom prst="rect">
            <a:avLst/>
          </a:prstGeom>
        </p:spPr>
      </p:pic>
    </p:spTree>
    <p:extLst>
      <p:ext uri="{BB962C8B-B14F-4D97-AF65-F5344CB8AC3E}">
        <p14:creationId xmlns:p14="http://schemas.microsoft.com/office/powerpoint/2010/main" val="38278206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7D8F56-E5F4-A4CC-3ED2-3E8BF7301D85}"/>
              </a:ext>
            </a:extLst>
          </p:cNvPr>
          <p:cNvSpPr>
            <a:spLocks noGrp="1"/>
          </p:cNvSpPr>
          <p:nvPr>
            <p:ph type="title"/>
          </p:nvPr>
        </p:nvSpPr>
        <p:spPr>
          <a:xfrm>
            <a:off x="739372" y="-77768"/>
            <a:ext cx="10515600" cy="984403"/>
          </a:xfrm>
        </p:spPr>
        <p:txBody>
          <a:bodyPr/>
          <a:lstStyle/>
          <a:p>
            <a:pPr algn="ctr"/>
            <a:r>
              <a:rPr lang="en-US" dirty="0"/>
              <a:t>Implementation</a:t>
            </a:r>
          </a:p>
        </p:txBody>
      </p:sp>
      <p:sp>
        <p:nvSpPr>
          <p:cNvPr id="3" name="Content Placeholder 2">
            <a:extLst>
              <a:ext uri="{FF2B5EF4-FFF2-40B4-BE49-F238E27FC236}">
                <a16:creationId xmlns:a16="http://schemas.microsoft.com/office/drawing/2014/main" id="{4A45649C-033E-F5FD-8675-A14ECBFBF589}"/>
              </a:ext>
            </a:extLst>
          </p:cNvPr>
          <p:cNvSpPr>
            <a:spLocks noGrp="1"/>
          </p:cNvSpPr>
          <p:nvPr>
            <p:ph idx="1"/>
          </p:nvPr>
        </p:nvSpPr>
        <p:spPr>
          <a:xfrm>
            <a:off x="0" y="849326"/>
            <a:ext cx="9471546" cy="5364064"/>
          </a:xfrm>
        </p:spPr>
        <p:txBody>
          <a:bodyPr>
            <a:normAutofit fontScale="92500"/>
          </a:bodyPr>
          <a:lstStyle/>
          <a:p>
            <a:pPr marL="0" indent="0" algn="l">
              <a:buNone/>
            </a:pPr>
            <a:r>
              <a:rPr lang="en-US" b="1" dirty="0">
                <a:solidFill>
                  <a:srgbClr val="0D0D0D"/>
                </a:solidFill>
                <a:highlight>
                  <a:srgbClr val="FFFFFF"/>
                </a:highlight>
                <a:latin typeface="Söhne"/>
              </a:rPr>
              <a:t>3. </a:t>
            </a:r>
            <a:r>
              <a:rPr lang="en-US" b="1" i="0" dirty="0">
                <a:solidFill>
                  <a:srgbClr val="0D0D0D"/>
                </a:solidFill>
                <a:effectLst/>
                <a:highlight>
                  <a:srgbClr val="FFFFFF"/>
                </a:highlight>
                <a:latin typeface="Söhne"/>
              </a:rPr>
              <a:t>Management’s Response</a:t>
            </a:r>
            <a:r>
              <a:rPr lang="en-US" b="0" i="0" dirty="0">
                <a:solidFill>
                  <a:srgbClr val="0D0D0D"/>
                </a:solidFill>
                <a:effectLst/>
                <a:highlight>
                  <a:srgbClr val="FFFFFF"/>
                </a:highlight>
                <a:latin typeface="Söhne"/>
              </a:rPr>
              <a:t>: Upon the auditor's request for modifications, it is the responsibility of the service organization's management to update the description accordingly. If the management fails to make the requested changes, it can lead to a discrepancy between the reported and actual state of controls.</a:t>
            </a:r>
          </a:p>
          <a:p>
            <a:pPr marL="0" indent="0" algn="l">
              <a:buNone/>
            </a:pPr>
            <a:r>
              <a:rPr lang="en-US" b="1" i="0" dirty="0">
                <a:solidFill>
                  <a:srgbClr val="0D0D0D"/>
                </a:solidFill>
                <a:effectLst/>
                <a:highlight>
                  <a:srgbClr val="FFFFFF"/>
                </a:highlight>
                <a:latin typeface="Söhne"/>
              </a:rPr>
              <a:t>4. Impact on Auditor’s Conclusion and Report Presentation</a:t>
            </a:r>
            <a:r>
              <a:rPr lang="en-US" b="0" i="0" dirty="0">
                <a:solidFill>
                  <a:srgbClr val="0D0D0D"/>
                </a:solidFill>
                <a:effectLst/>
                <a:highlight>
                  <a:srgbClr val="FFFFFF"/>
                </a:highlight>
                <a:latin typeface="Söhne"/>
              </a:rPr>
              <a:t>:</a:t>
            </a:r>
          </a:p>
          <a:p>
            <a:pPr marL="742950" lvl="1" indent="-285750" algn="l">
              <a:buFont typeface="+mj-lt"/>
              <a:buAutoNum type="arabicPeriod"/>
            </a:pPr>
            <a:r>
              <a:rPr lang="en-US" b="1" i="0" dirty="0">
                <a:solidFill>
                  <a:srgbClr val="0D0D0D"/>
                </a:solidFill>
                <a:effectLst/>
                <a:highlight>
                  <a:srgbClr val="FFFFFF"/>
                </a:highlight>
                <a:latin typeface="Söhne"/>
              </a:rPr>
              <a:t>Impact on Conclusion</a:t>
            </a:r>
            <a:r>
              <a:rPr lang="en-US" b="0" i="0" dirty="0">
                <a:solidFill>
                  <a:srgbClr val="0D0D0D"/>
                </a:solidFill>
                <a:effectLst/>
                <a:highlight>
                  <a:srgbClr val="FFFFFF"/>
                </a:highlight>
                <a:latin typeface="Söhne"/>
              </a:rPr>
              <a:t>: The auditor needs to consider how the unimplemented controls affect their overall assessment of the system description. If significant controls are involved, it could lead to a conclusion that the description does not accurately reflect the system.</a:t>
            </a:r>
          </a:p>
          <a:p>
            <a:pPr marL="742950" lvl="1" indent="-285750" algn="l">
              <a:buFont typeface="+mj-lt"/>
              <a:buAutoNum type="arabicPeriod"/>
            </a:pPr>
            <a:r>
              <a:rPr lang="en-US" b="1" i="0" dirty="0">
                <a:solidFill>
                  <a:srgbClr val="0D0D0D"/>
                </a:solidFill>
                <a:effectLst/>
                <a:highlight>
                  <a:srgbClr val="FFFFFF"/>
                </a:highlight>
                <a:latin typeface="Söhne"/>
              </a:rPr>
              <a:t>Presentation of Auditor’s Report</a:t>
            </a:r>
            <a:r>
              <a:rPr lang="en-US" b="0" i="0" dirty="0">
                <a:solidFill>
                  <a:srgbClr val="0D0D0D"/>
                </a:solidFill>
                <a:effectLst/>
                <a:highlight>
                  <a:srgbClr val="FFFFFF"/>
                </a:highlight>
                <a:latin typeface="Söhne"/>
              </a:rPr>
              <a:t>: The auditor must also decide how to reflect this finding in their report. </a:t>
            </a:r>
          </a:p>
          <a:p>
            <a:pPr marL="1200150" lvl="2" indent="-285750">
              <a:buFont typeface="+mj-lt"/>
              <a:buAutoNum type="arabicPeriod"/>
            </a:pPr>
            <a:r>
              <a:rPr lang="en-US" b="0" i="0" dirty="0">
                <a:solidFill>
                  <a:srgbClr val="0D0D0D"/>
                </a:solidFill>
                <a:effectLst/>
                <a:highlight>
                  <a:srgbClr val="FFFFFF"/>
                </a:highlight>
                <a:latin typeface="Söhne"/>
              </a:rPr>
              <a:t>This could range from including a qualification about the accuracy of the description to more severe implications like issuing an adverse opinion if the inaccuracies are deemed material.</a:t>
            </a:r>
          </a:p>
          <a:p>
            <a:endParaRPr lang="en-US" dirty="0"/>
          </a:p>
        </p:txBody>
      </p:sp>
      <p:pic>
        <p:nvPicPr>
          <p:cNvPr id="5" name="Picture 4">
            <a:extLst>
              <a:ext uri="{FF2B5EF4-FFF2-40B4-BE49-F238E27FC236}">
                <a16:creationId xmlns:a16="http://schemas.microsoft.com/office/drawing/2014/main" id="{A11D209D-8849-C545-941D-3050B4E08E53}"/>
              </a:ext>
            </a:extLst>
          </p:cNvPr>
          <p:cNvPicPr>
            <a:picLocks noChangeAspect="1"/>
          </p:cNvPicPr>
          <p:nvPr/>
        </p:nvPicPr>
        <p:blipFill>
          <a:blip r:embed="rId2"/>
          <a:stretch>
            <a:fillRect/>
          </a:stretch>
        </p:blipFill>
        <p:spPr>
          <a:xfrm>
            <a:off x="9402638" y="1529563"/>
            <a:ext cx="2742295" cy="2684560"/>
          </a:xfrm>
          <a:prstGeom prst="rect">
            <a:avLst/>
          </a:prstGeom>
        </p:spPr>
      </p:pic>
    </p:spTree>
    <p:extLst>
      <p:ext uri="{BB962C8B-B14F-4D97-AF65-F5344CB8AC3E}">
        <p14:creationId xmlns:p14="http://schemas.microsoft.com/office/powerpoint/2010/main" val="18437569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881BA2-7697-EB11-9AB7-909C6F4F5CB1}"/>
              </a:ext>
            </a:extLst>
          </p:cNvPr>
          <p:cNvSpPr>
            <a:spLocks noGrp="1"/>
          </p:cNvSpPr>
          <p:nvPr>
            <p:ph type="title"/>
          </p:nvPr>
        </p:nvSpPr>
        <p:spPr>
          <a:xfrm>
            <a:off x="1216572" y="-309638"/>
            <a:ext cx="10515600" cy="1325563"/>
          </a:xfrm>
        </p:spPr>
        <p:txBody>
          <a:bodyPr/>
          <a:lstStyle/>
          <a:p>
            <a:pPr algn="ctr"/>
            <a:r>
              <a:rPr lang="en-US" dirty="0"/>
              <a:t>Evidence Gathering</a:t>
            </a:r>
          </a:p>
        </p:txBody>
      </p:sp>
      <p:sp>
        <p:nvSpPr>
          <p:cNvPr id="3" name="Content Placeholder 2">
            <a:extLst>
              <a:ext uri="{FF2B5EF4-FFF2-40B4-BE49-F238E27FC236}">
                <a16:creationId xmlns:a16="http://schemas.microsoft.com/office/drawing/2014/main" id="{5C66D127-4A73-E6B1-A564-43D749BE1296}"/>
              </a:ext>
            </a:extLst>
          </p:cNvPr>
          <p:cNvSpPr>
            <a:spLocks noGrp="1"/>
          </p:cNvSpPr>
          <p:nvPr>
            <p:ph idx="1"/>
          </p:nvPr>
        </p:nvSpPr>
        <p:spPr>
          <a:xfrm>
            <a:off x="119291" y="788276"/>
            <a:ext cx="9636411" cy="5631443"/>
          </a:xfrm>
        </p:spPr>
        <p:txBody>
          <a:bodyPr>
            <a:normAutofit fontScale="70000" lnSpcReduction="20000"/>
          </a:bodyPr>
          <a:lstStyle/>
          <a:p>
            <a:pPr algn="l">
              <a:buFont typeface="+mj-lt"/>
              <a:buAutoNum type="arabicPeriod"/>
            </a:pPr>
            <a:r>
              <a:rPr lang="en-US" sz="3600" b="1" i="0" dirty="0">
                <a:solidFill>
                  <a:srgbClr val="0D0D0D"/>
                </a:solidFill>
                <a:effectLst/>
                <a:highlight>
                  <a:srgbClr val="FFFFFF"/>
                </a:highlight>
                <a:latin typeface="Söhne"/>
              </a:rPr>
              <a:t>Discussing with Management and Personnel</a:t>
            </a:r>
            <a:r>
              <a:rPr lang="en-US" sz="3600" b="0" i="0" dirty="0">
                <a:solidFill>
                  <a:srgbClr val="0D0D0D"/>
                </a:solidFill>
                <a:effectLst/>
                <a:highlight>
                  <a:srgbClr val="FFFFFF"/>
                </a:highlight>
                <a:latin typeface="Söhne"/>
              </a:rPr>
              <a:t>: Engaging in discussions with the service organization’s management and other personnel helps the auditor understand the context and intentions behind management's assertions and the system description.</a:t>
            </a:r>
          </a:p>
          <a:p>
            <a:pPr lvl="1">
              <a:buFont typeface="Wingdings" panose="05000000000000000000" pitchFamily="2" charset="2"/>
              <a:buChar char="ü"/>
            </a:pPr>
            <a:r>
              <a:rPr lang="en-US" sz="3200" b="0" i="0" dirty="0">
                <a:solidFill>
                  <a:srgbClr val="0D0D0D"/>
                </a:solidFill>
                <a:effectLst/>
                <a:highlight>
                  <a:srgbClr val="FFFFFF"/>
                </a:highlight>
                <a:latin typeface="Söhne"/>
              </a:rPr>
              <a:t>These conversations provide insights into how the controls are supposed to function and any recent changes or challenges.</a:t>
            </a:r>
          </a:p>
          <a:p>
            <a:pPr algn="l">
              <a:buFont typeface="+mj-lt"/>
              <a:buAutoNum type="arabicPeriod"/>
            </a:pPr>
            <a:r>
              <a:rPr lang="en-US" sz="3600" b="1" i="0" dirty="0">
                <a:solidFill>
                  <a:srgbClr val="0D0D0D"/>
                </a:solidFill>
                <a:effectLst/>
                <a:highlight>
                  <a:srgbClr val="FFFFFF"/>
                </a:highlight>
                <a:latin typeface="Söhne"/>
              </a:rPr>
              <a:t>Examining Service Commitments and System Requirements</a:t>
            </a:r>
            <a:r>
              <a:rPr lang="en-US" sz="3600" b="0" i="0" dirty="0">
                <a:solidFill>
                  <a:srgbClr val="0D0D0D"/>
                </a:solidFill>
                <a:effectLst/>
                <a:highlight>
                  <a:srgbClr val="FFFFFF"/>
                </a:highlight>
                <a:latin typeface="Söhne"/>
              </a:rPr>
              <a:t>: This involves assessing whether the documented service commitments and system requirements align with the specific circumstances of the engagement, ensuring that they are appropriate and sufficient.</a:t>
            </a:r>
          </a:p>
          <a:p>
            <a:pPr algn="l">
              <a:buFont typeface="+mj-lt"/>
              <a:buAutoNum type="arabicPeriod"/>
            </a:pPr>
            <a:r>
              <a:rPr lang="en-US" sz="3600" b="1" i="0" dirty="0">
                <a:solidFill>
                  <a:srgbClr val="0D0D0D"/>
                </a:solidFill>
                <a:effectLst/>
                <a:highlight>
                  <a:srgbClr val="FFFFFF"/>
                </a:highlight>
                <a:latin typeface="Söhne"/>
              </a:rPr>
              <a:t>Inspecting Risk Assessment Documentation</a:t>
            </a:r>
            <a:r>
              <a:rPr lang="en-US" sz="3600" b="0" i="0" dirty="0">
                <a:solidFill>
                  <a:srgbClr val="0D0D0D"/>
                </a:solidFill>
                <a:effectLst/>
                <a:highlight>
                  <a:srgbClr val="FFFFFF"/>
                </a:highlight>
                <a:latin typeface="Söhne"/>
              </a:rPr>
              <a:t>: Reviewing the documents related to risk assessment and mitigation plans provides evidence of how the organization identifies and manages its risks, which is crucial for maintaining system integrity and security.</a:t>
            </a:r>
          </a:p>
          <a:p>
            <a:pPr algn="l">
              <a:buFont typeface="+mj-lt"/>
              <a:buAutoNum type="arabicPeriod"/>
            </a:pPr>
            <a:r>
              <a:rPr lang="en-US" sz="3600" b="1" i="0" dirty="0">
                <a:solidFill>
                  <a:srgbClr val="0D0D0D"/>
                </a:solidFill>
                <a:effectLst/>
                <a:highlight>
                  <a:srgbClr val="FFFFFF"/>
                </a:highlight>
                <a:latin typeface="Söhne"/>
              </a:rPr>
              <a:t>Observing Control Implementation</a:t>
            </a:r>
            <a:r>
              <a:rPr lang="en-US" sz="3600" b="0" i="0" dirty="0">
                <a:solidFill>
                  <a:srgbClr val="0D0D0D"/>
                </a:solidFill>
                <a:effectLst/>
                <a:highlight>
                  <a:srgbClr val="FFFFFF"/>
                </a:highlight>
                <a:latin typeface="Söhne"/>
              </a:rPr>
              <a:t>: By observing controls in action, the auditor can verify firsthand whether the controls are operational and effective</a:t>
            </a:r>
            <a:r>
              <a:rPr lang="en-US" b="0" i="0" dirty="0">
                <a:solidFill>
                  <a:srgbClr val="0D0D0D"/>
                </a:solidFill>
                <a:effectLst/>
                <a:highlight>
                  <a:srgbClr val="FFFFFF"/>
                </a:highlight>
                <a:latin typeface="Söhne"/>
              </a:rPr>
              <a:t>.</a:t>
            </a:r>
          </a:p>
          <a:p>
            <a:endParaRPr lang="en-US" dirty="0"/>
          </a:p>
        </p:txBody>
      </p:sp>
      <p:pic>
        <p:nvPicPr>
          <p:cNvPr id="5" name="Picture 4">
            <a:extLst>
              <a:ext uri="{FF2B5EF4-FFF2-40B4-BE49-F238E27FC236}">
                <a16:creationId xmlns:a16="http://schemas.microsoft.com/office/drawing/2014/main" id="{9B13ADF9-AA4C-53F4-58A2-45714E84E504}"/>
              </a:ext>
            </a:extLst>
          </p:cNvPr>
          <p:cNvPicPr>
            <a:picLocks noChangeAspect="1"/>
          </p:cNvPicPr>
          <p:nvPr/>
        </p:nvPicPr>
        <p:blipFill>
          <a:blip r:embed="rId2"/>
          <a:stretch>
            <a:fillRect/>
          </a:stretch>
        </p:blipFill>
        <p:spPr>
          <a:xfrm>
            <a:off x="9755702" y="1970491"/>
            <a:ext cx="2167433" cy="2486173"/>
          </a:xfrm>
          <a:prstGeom prst="rect">
            <a:avLst/>
          </a:prstGeom>
        </p:spPr>
      </p:pic>
      <p:sp>
        <p:nvSpPr>
          <p:cNvPr id="6" name="TextBox 23">
            <a:extLst>
              <a:ext uri="{FF2B5EF4-FFF2-40B4-BE49-F238E27FC236}">
                <a16:creationId xmlns:a16="http://schemas.microsoft.com/office/drawing/2014/main" id="{8F3CE4A0-5689-0E1C-F2E1-4CE1135C1983}"/>
              </a:ext>
            </a:extLst>
          </p:cNvPr>
          <p:cNvSpPr txBox="1">
            <a:spLocks noChangeArrowheads="1"/>
          </p:cNvSpPr>
          <p:nvPr/>
        </p:nvSpPr>
        <p:spPr bwMode="auto">
          <a:xfrm>
            <a:off x="2397583" y="6345666"/>
            <a:ext cx="1022294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defTabSz="722376">
              <a:lnSpc>
                <a:spcPct val="100000"/>
              </a:lnSpc>
              <a:spcBef>
                <a:spcPct val="0"/>
              </a:spcBef>
              <a:spcAft>
                <a:spcPts val="474"/>
              </a:spcAft>
              <a:buNone/>
            </a:pP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Lectures + MCQs @ farhatlectures.com </a:t>
            </a: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sym typeface="Wingdings" panose="05000000000000000000" pitchFamily="2" charset="2"/>
              </a:rPr>
              <a:t> Free Trial</a:t>
            </a:r>
            <a:endParaRPr lang="en-US" altLang="en-US" dirty="0">
              <a:solidFill>
                <a:srgbClr val="002060"/>
              </a:solidFill>
              <a:latin typeface="Comic Sans MS" panose="030F0702030302020204" pitchFamily="66" charset="0"/>
              <a:ea typeface="MS PGothic" panose="020B0600070205080204" pitchFamily="34" charset="-128"/>
              <a:cs typeface="Arial" panose="020B0604020202020204" pitchFamily="34" charset="0"/>
            </a:endParaRPr>
          </a:p>
        </p:txBody>
      </p:sp>
      <p:pic>
        <p:nvPicPr>
          <p:cNvPr id="7" name="Content Placeholder 5">
            <a:extLst>
              <a:ext uri="{FF2B5EF4-FFF2-40B4-BE49-F238E27FC236}">
                <a16:creationId xmlns:a16="http://schemas.microsoft.com/office/drawing/2014/main" id="{E89764EA-55A2-1DF0-05C4-A9744F983D08}"/>
              </a:ext>
            </a:extLst>
          </p:cNvPr>
          <p:cNvPicPr>
            <a:picLocks noChangeAspect="1"/>
          </p:cNvPicPr>
          <p:nvPr/>
        </p:nvPicPr>
        <p:blipFill>
          <a:blip r:embed="rId3"/>
          <a:stretch>
            <a:fillRect/>
          </a:stretch>
        </p:blipFill>
        <p:spPr>
          <a:xfrm>
            <a:off x="0" y="6345666"/>
            <a:ext cx="2998817" cy="482040"/>
          </a:xfrm>
          <a:prstGeom prst="rect">
            <a:avLst/>
          </a:prstGeom>
        </p:spPr>
      </p:pic>
      <mc:AlternateContent xmlns:mc="http://schemas.openxmlformats.org/markup-compatibility/2006" xmlns:p14="http://schemas.microsoft.com/office/powerpoint/2010/main">
        <mc:Choice Requires="p14">
          <p:contentPart p14:bwMode="auto" r:id="rId4">
            <p14:nvContentPartPr>
              <p14:cNvPr id="8" name="Ink 7">
                <a:extLst>
                  <a:ext uri="{FF2B5EF4-FFF2-40B4-BE49-F238E27FC236}">
                    <a16:creationId xmlns:a16="http://schemas.microsoft.com/office/drawing/2014/main" id="{B99D99E3-7EA5-695C-8560-2404FFCE37FA}"/>
                  </a:ext>
                </a:extLst>
              </p14:cNvPr>
              <p14:cNvContentPartPr/>
              <p14:nvPr/>
            </p14:nvContentPartPr>
            <p14:xfrm>
              <a:off x="9013084" y="2915317"/>
              <a:ext cx="1800" cy="10800"/>
            </p14:xfrm>
          </p:contentPart>
        </mc:Choice>
        <mc:Fallback xmlns="">
          <p:pic>
            <p:nvPicPr>
              <p:cNvPr id="8" name="Ink 7">
                <a:extLst>
                  <a:ext uri="{FF2B5EF4-FFF2-40B4-BE49-F238E27FC236}">
                    <a16:creationId xmlns:a16="http://schemas.microsoft.com/office/drawing/2014/main" id="{B99D99E3-7EA5-695C-8560-2404FFCE37FA}"/>
                  </a:ext>
                </a:extLst>
              </p:cNvPr>
              <p:cNvPicPr/>
              <p:nvPr/>
            </p:nvPicPr>
            <p:blipFill>
              <a:blip r:embed="rId5"/>
              <a:stretch>
                <a:fillRect/>
              </a:stretch>
            </p:blipFill>
            <p:spPr>
              <a:xfrm>
                <a:off x="9006964" y="2909197"/>
                <a:ext cx="14040" cy="23040"/>
              </a:xfrm>
              <a:prstGeom prst="rect">
                <a:avLst/>
              </a:prstGeom>
            </p:spPr>
          </p:pic>
        </mc:Fallback>
      </mc:AlternateContent>
    </p:spTree>
    <p:extLst>
      <p:ext uri="{BB962C8B-B14F-4D97-AF65-F5344CB8AC3E}">
        <p14:creationId xmlns:p14="http://schemas.microsoft.com/office/powerpoint/2010/main" val="6017569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EEA52C-3991-5FB3-19EE-A2C1EE3BF342}"/>
              </a:ext>
            </a:extLst>
          </p:cNvPr>
          <p:cNvSpPr>
            <a:spLocks noGrp="1"/>
          </p:cNvSpPr>
          <p:nvPr>
            <p:ph type="title"/>
          </p:nvPr>
        </p:nvSpPr>
        <p:spPr>
          <a:xfrm>
            <a:off x="1178736" y="-133064"/>
            <a:ext cx="10515600" cy="1325563"/>
          </a:xfrm>
        </p:spPr>
        <p:txBody>
          <a:bodyPr/>
          <a:lstStyle/>
          <a:p>
            <a:pPr algn="ctr"/>
            <a:r>
              <a:rPr lang="en-US" dirty="0"/>
              <a:t>Evidence Gathering</a:t>
            </a:r>
          </a:p>
        </p:txBody>
      </p:sp>
      <p:sp>
        <p:nvSpPr>
          <p:cNvPr id="3" name="Content Placeholder 2">
            <a:extLst>
              <a:ext uri="{FF2B5EF4-FFF2-40B4-BE49-F238E27FC236}">
                <a16:creationId xmlns:a16="http://schemas.microsoft.com/office/drawing/2014/main" id="{2519449D-9BC6-BD40-F50B-6BB89E461C2F}"/>
              </a:ext>
            </a:extLst>
          </p:cNvPr>
          <p:cNvSpPr>
            <a:spLocks noGrp="1"/>
          </p:cNvSpPr>
          <p:nvPr>
            <p:ph idx="1"/>
          </p:nvPr>
        </p:nvSpPr>
        <p:spPr>
          <a:xfrm>
            <a:off x="81454" y="930142"/>
            <a:ext cx="8936422" cy="5861643"/>
          </a:xfrm>
        </p:spPr>
        <p:txBody>
          <a:bodyPr>
            <a:normAutofit fontScale="70000" lnSpcReduction="20000"/>
          </a:bodyPr>
          <a:lstStyle/>
          <a:p>
            <a:pPr marL="514350" indent="-514350" algn="l">
              <a:buFont typeface="+mj-lt"/>
              <a:buAutoNum type="arabicPeriod" startAt="5"/>
            </a:pPr>
            <a:r>
              <a:rPr lang="en-US" b="1" i="0" dirty="0">
                <a:solidFill>
                  <a:srgbClr val="0D0D0D"/>
                </a:solidFill>
                <a:effectLst/>
                <a:highlight>
                  <a:srgbClr val="FFFFFF"/>
                </a:highlight>
                <a:latin typeface="Söhne"/>
              </a:rPr>
              <a:t>Reading Contracts and Marketing Materials</a:t>
            </a:r>
            <a:r>
              <a:rPr lang="en-US" b="0" i="0" dirty="0">
                <a:solidFill>
                  <a:srgbClr val="0D0D0D"/>
                </a:solidFill>
                <a:effectLst/>
                <a:highlight>
                  <a:srgbClr val="FFFFFF"/>
                </a:highlight>
                <a:latin typeface="Söhne"/>
              </a:rPr>
              <a:t>: Analyzing contracts with user entities and business partners, along with marketing materials, helps the auditor understand the commitments the organization has made externally. </a:t>
            </a:r>
          </a:p>
          <a:p>
            <a:pPr marL="914400" lvl="1" indent="-457200">
              <a:buFont typeface="+mj-lt"/>
              <a:buAutoNum type="arabicPeriod" startAt="5"/>
            </a:pPr>
            <a:r>
              <a:rPr lang="en-US" b="0" i="0" dirty="0">
                <a:solidFill>
                  <a:srgbClr val="0D0D0D"/>
                </a:solidFill>
                <a:effectLst/>
                <a:highlight>
                  <a:srgbClr val="FFFFFF"/>
                </a:highlight>
                <a:latin typeface="Söhne"/>
              </a:rPr>
              <a:t>This can be pivotal in assessing whether the system’s description matches what is being promised to stakeholders.</a:t>
            </a:r>
          </a:p>
          <a:p>
            <a:pPr marL="514350" indent="-514350" algn="l">
              <a:buFont typeface="+mj-lt"/>
              <a:buAutoNum type="arabicPeriod" startAt="5"/>
            </a:pPr>
            <a:r>
              <a:rPr lang="en-US" b="1" i="0" dirty="0">
                <a:solidFill>
                  <a:srgbClr val="0D0D0D"/>
                </a:solidFill>
                <a:effectLst/>
                <a:highlight>
                  <a:srgbClr val="FFFFFF"/>
                </a:highlight>
                <a:latin typeface="Söhne"/>
              </a:rPr>
              <a:t>Understanding Risk Governance</a:t>
            </a:r>
            <a:r>
              <a:rPr lang="en-US" b="0" i="0" dirty="0">
                <a:solidFill>
                  <a:srgbClr val="0D0D0D"/>
                </a:solidFill>
                <a:effectLst/>
                <a:highlight>
                  <a:srgbClr val="FFFFFF"/>
                </a:highlight>
                <a:latin typeface="Söhne"/>
              </a:rPr>
              <a:t>: Reviewing documents like board minutes and organization charts helps the auditor understand the governance structure related to risk management and control processes. This can indicate the oversight and direction provided at higher levels of the organization.</a:t>
            </a:r>
          </a:p>
          <a:p>
            <a:pPr marL="514350" indent="-514350" algn="l">
              <a:buFont typeface="+mj-lt"/>
              <a:buAutoNum type="arabicPeriod" startAt="5"/>
            </a:pPr>
            <a:r>
              <a:rPr lang="en-US" b="1" i="0" dirty="0">
                <a:solidFill>
                  <a:srgbClr val="0D0D0D"/>
                </a:solidFill>
                <a:effectLst/>
                <a:highlight>
                  <a:srgbClr val="FFFFFF"/>
                </a:highlight>
                <a:latin typeface="Söhne"/>
              </a:rPr>
              <a:t>Reviewing Communication of Responsibilities</a:t>
            </a:r>
            <a:r>
              <a:rPr lang="en-US" b="0" i="0" dirty="0">
                <a:solidFill>
                  <a:srgbClr val="0D0D0D"/>
                </a:solidFill>
                <a:effectLst/>
                <a:highlight>
                  <a:srgbClr val="FFFFFF"/>
                </a:highlight>
                <a:latin typeface="Söhne"/>
              </a:rPr>
              <a:t>: Documents like employee handbooks and codes of conduct are essential for understanding how responsibilities related to system security are communicated to and understood by employees.</a:t>
            </a:r>
          </a:p>
          <a:p>
            <a:pPr marL="514350" indent="-514350" algn="l">
              <a:buFont typeface="+mj-lt"/>
              <a:buAutoNum type="arabicPeriod" startAt="5"/>
            </a:pPr>
            <a:r>
              <a:rPr lang="en-US" b="1" i="0" dirty="0">
                <a:solidFill>
                  <a:srgbClr val="0D0D0D"/>
                </a:solidFill>
                <a:effectLst/>
                <a:highlight>
                  <a:srgbClr val="FFFFFF"/>
                </a:highlight>
                <a:latin typeface="Söhne"/>
              </a:rPr>
              <a:t>Analyzing Monitoring Documentation</a:t>
            </a:r>
            <a:r>
              <a:rPr lang="en-US" b="0" i="0" dirty="0">
                <a:solidFill>
                  <a:srgbClr val="0D0D0D"/>
                </a:solidFill>
                <a:effectLst/>
                <a:highlight>
                  <a:srgbClr val="FFFFFF"/>
                </a:highlight>
                <a:latin typeface="Söhne"/>
              </a:rPr>
              <a:t>: Internal audit reports, third-party assessments, and presentations to audit committees provide insights into the ongoing monitoring and evaluation of the system’s controls and performance.</a:t>
            </a:r>
          </a:p>
          <a:p>
            <a:pPr marL="514350" indent="-514350" algn="l">
              <a:buFont typeface="+mj-lt"/>
              <a:buAutoNum type="arabicPeriod" startAt="5"/>
            </a:pPr>
            <a:r>
              <a:rPr lang="en-US" b="1" i="0" dirty="0">
                <a:solidFill>
                  <a:srgbClr val="0D0D0D"/>
                </a:solidFill>
                <a:effectLst/>
                <a:highlight>
                  <a:srgbClr val="FFFFFF"/>
                </a:highlight>
                <a:latin typeface="Söhne"/>
              </a:rPr>
              <a:t>Evaluating Subservice and Vendor Contracts</a:t>
            </a:r>
            <a:r>
              <a:rPr lang="en-US" b="0" i="0" dirty="0">
                <a:solidFill>
                  <a:srgbClr val="0D0D0D"/>
                </a:solidFill>
                <a:effectLst/>
                <a:highlight>
                  <a:srgbClr val="FFFFFF"/>
                </a:highlight>
                <a:latin typeface="Söhne"/>
              </a:rPr>
              <a:t>: Reviewing contracts with subservice organizations and vendors gives the auditor a sense of the external dependencies and how these relationships are managed.</a:t>
            </a:r>
          </a:p>
          <a:p>
            <a:pPr marL="514350" indent="-514350" algn="l">
              <a:buFont typeface="+mj-lt"/>
              <a:buAutoNum type="arabicPeriod" startAt="5"/>
            </a:pPr>
            <a:r>
              <a:rPr lang="en-US" b="1" i="0" dirty="0">
                <a:solidFill>
                  <a:srgbClr val="0D0D0D"/>
                </a:solidFill>
                <a:effectLst/>
                <a:highlight>
                  <a:srgbClr val="FFFFFF"/>
                </a:highlight>
                <a:latin typeface="Söhne"/>
              </a:rPr>
              <a:t>Assessing Incident Response Plans</a:t>
            </a:r>
            <a:r>
              <a:rPr lang="en-US" b="0" i="0" dirty="0">
                <a:solidFill>
                  <a:srgbClr val="0D0D0D"/>
                </a:solidFill>
                <a:effectLst/>
                <a:highlight>
                  <a:srgbClr val="FFFFFF"/>
                </a:highlight>
                <a:latin typeface="Söhne"/>
              </a:rPr>
              <a:t>: Examining the documentation on incident response and recovery plans is critical to understanding how the organization plans to handle and recover from potential system disruptions or failures.</a:t>
            </a:r>
          </a:p>
          <a:p>
            <a:endParaRPr lang="en-US" dirty="0"/>
          </a:p>
        </p:txBody>
      </p:sp>
      <p:pic>
        <p:nvPicPr>
          <p:cNvPr id="5" name="Picture 4">
            <a:extLst>
              <a:ext uri="{FF2B5EF4-FFF2-40B4-BE49-F238E27FC236}">
                <a16:creationId xmlns:a16="http://schemas.microsoft.com/office/drawing/2014/main" id="{CD7A00BF-426A-EB73-C9E5-D2E33E7A7E2D}"/>
              </a:ext>
            </a:extLst>
          </p:cNvPr>
          <p:cNvPicPr>
            <a:picLocks noChangeAspect="1"/>
          </p:cNvPicPr>
          <p:nvPr/>
        </p:nvPicPr>
        <p:blipFill>
          <a:blip r:embed="rId2"/>
          <a:stretch>
            <a:fillRect/>
          </a:stretch>
        </p:blipFill>
        <p:spPr>
          <a:xfrm>
            <a:off x="9011043" y="1097906"/>
            <a:ext cx="3180957" cy="3648745"/>
          </a:xfrm>
          <a:prstGeom prst="rect">
            <a:avLst/>
          </a:prstGeom>
        </p:spPr>
      </p:pic>
      <p:sp>
        <p:nvSpPr>
          <p:cNvPr id="6" name="TextBox 23">
            <a:extLst>
              <a:ext uri="{FF2B5EF4-FFF2-40B4-BE49-F238E27FC236}">
                <a16:creationId xmlns:a16="http://schemas.microsoft.com/office/drawing/2014/main" id="{0FE172FE-1597-1E0B-7524-A8F20A49C969}"/>
              </a:ext>
            </a:extLst>
          </p:cNvPr>
          <p:cNvSpPr txBox="1">
            <a:spLocks noChangeArrowheads="1"/>
          </p:cNvSpPr>
          <p:nvPr/>
        </p:nvSpPr>
        <p:spPr bwMode="auto">
          <a:xfrm>
            <a:off x="2397583" y="6345666"/>
            <a:ext cx="1022294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defTabSz="722376">
              <a:lnSpc>
                <a:spcPct val="100000"/>
              </a:lnSpc>
              <a:spcBef>
                <a:spcPct val="0"/>
              </a:spcBef>
              <a:spcAft>
                <a:spcPts val="474"/>
              </a:spcAft>
              <a:buNone/>
            </a:pP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Lectures + MCQs @ farhatlectures.com </a:t>
            </a: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sym typeface="Wingdings" panose="05000000000000000000" pitchFamily="2" charset="2"/>
              </a:rPr>
              <a:t> Free Trial</a:t>
            </a:r>
            <a:endParaRPr lang="en-US" altLang="en-US" dirty="0">
              <a:solidFill>
                <a:srgbClr val="002060"/>
              </a:solidFill>
              <a:latin typeface="Comic Sans MS" panose="030F0702030302020204" pitchFamily="66" charset="0"/>
              <a:ea typeface="MS PGothic" panose="020B0600070205080204" pitchFamily="34" charset="-128"/>
              <a:cs typeface="Arial" panose="020B0604020202020204" pitchFamily="34" charset="0"/>
            </a:endParaRPr>
          </a:p>
        </p:txBody>
      </p:sp>
      <p:pic>
        <p:nvPicPr>
          <p:cNvPr id="7" name="Content Placeholder 5">
            <a:extLst>
              <a:ext uri="{FF2B5EF4-FFF2-40B4-BE49-F238E27FC236}">
                <a16:creationId xmlns:a16="http://schemas.microsoft.com/office/drawing/2014/main" id="{D38B3781-3BD7-7119-F889-70E997B06DB8}"/>
              </a:ext>
            </a:extLst>
          </p:cNvPr>
          <p:cNvPicPr>
            <a:picLocks noChangeAspect="1"/>
          </p:cNvPicPr>
          <p:nvPr/>
        </p:nvPicPr>
        <p:blipFill>
          <a:blip r:embed="rId3"/>
          <a:stretch>
            <a:fillRect/>
          </a:stretch>
        </p:blipFill>
        <p:spPr>
          <a:xfrm>
            <a:off x="0" y="6345666"/>
            <a:ext cx="2998817" cy="482040"/>
          </a:xfrm>
          <a:prstGeom prst="rect">
            <a:avLst/>
          </a:prstGeom>
        </p:spPr>
      </p:pic>
    </p:spTree>
    <p:extLst>
      <p:ext uri="{BB962C8B-B14F-4D97-AF65-F5344CB8AC3E}">
        <p14:creationId xmlns:p14="http://schemas.microsoft.com/office/powerpoint/2010/main" val="20353832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D15FF1-EC65-94EA-CF25-1709EBD9104D}"/>
              </a:ext>
            </a:extLst>
          </p:cNvPr>
          <p:cNvSpPr>
            <a:spLocks noGrp="1"/>
          </p:cNvSpPr>
          <p:nvPr>
            <p:ph type="title"/>
          </p:nvPr>
        </p:nvSpPr>
        <p:spPr>
          <a:xfrm>
            <a:off x="945405" y="62427"/>
            <a:ext cx="10515600" cy="1325563"/>
          </a:xfrm>
        </p:spPr>
        <p:txBody>
          <a:bodyPr/>
          <a:lstStyle/>
          <a:p>
            <a:pPr algn="ctr"/>
            <a:r>
              <a:rPr lang="en-US" b="0" i="0" dirty="0">
                <a:solidFill>
                  <a:srgbClr val="0D0D0D"/>
                </a:solidFill>
                <a:effectLst/>
                <a:highlight>
                  <a:srgbClr val="FFFFFF"/>
                </a:highlight>
                <a:latin typeface="Söhne"/>
              </a:rPr>
              <a:t>Walk-throughs Procedures </a:t>
            </a:r>
            <a:endParaRPr lang="en-US" dirty="0"/>
          </a:p>
        </p:txBody>
      </p:sp>
      <p:sp>
        <p:nvSpPr>
          <p:cNvPr id="3" name="Content Placeholder 2">
            <a:extLst>
              <a:ext uri="{FF2B5EF4-FFF2-40B4-BE49-F238E27FC236}">
                <a16:creationId xmlns:a16="http://schemas.microsoft.com/office/drawing/2014/main" id="{1BEAE036-4F14-CD35-1745-C1C75A8FE03F}"/>
              </a:ext>
            </a:extLst>
          </p:cNvPr>
          <p:cNvSpPr>
            <a:spLocks noGrp="1"/>
          </p:cNvSpPr>
          <p:nvPr>
            <p:ph idx="1"/>
          </p:nvPr>
        </p:nvSpPr>
        <p:spPr>
          <a:xfrm>
            <a:off x="0" y="1182392"/>
            <a:ext cx="8601666" cy="5350838"/>
          </a:xfrm>
        </p:spPr>
        <p:txBody>
          <a:bodyPr>
            <a:normAutofit/>
          </a:bodyPr>
          <a:lstStyle/>
          <a:p>
            <a:pPr algn="l"/>
            <a:r>
              <a:rPr lang="en-US" b="0" i="0" dirty="0">
                <a:solidFill>
                  <a:srgbClr val="0D0D0D"/>
                </a:solidFill>
                <a:effectLst/>
                <a:highlight>
                  <a:srgbClr val="FFFFFF"/>
                </a:highlight>
                <a:latin typeface="Söhne"/>
              </a:rPr>
              <a:t>Walk-throughs are a key auditing procedure used to assess the effectiveness and implementation of controls within a service organization's system. </a:t>
            </a:r>
          </a:p>
          <a:p>
            <a:pPr algn="l"/>
            <a:r>
              <a:rPr lang="en-US" b="1" i="0" dirty="0">
                <a:solidFill>
                  <a:srgbClr val="0D0D0D"/>
                </a:solidFill>
                <a:effectLst/>
                <a:highlight>
                  <a:srgbClr val="FFFFFF"/>
                </a:highlight>
                <a:latin typeface="Söhne"/>
              </a:rPr>
              <a:t>Following a Transaction</a:t>
            </a:r>
            <a:r>
              <a:rPr lang="en-US" b="0" i="0" dirty="0">
                <a:solidFill>
                  <a:srgbClr val="0D0D0D"/>
                </a:solidFill>
                <a:effectLst/>
                <a:highlight>
                  <a:srgbClr val="FFFFFF"/>
                </a:highlight>
                <a:latin typeface="Söhne"/>
              </a:rPr>
              <a:t>: The auditor selects a transaction, event, or activity and follows it through the entire system from start to finish. </a:t>
            </a:r>
          </a:p>
          <a:p>
            <a:pPr lvl="1"/>
            <a:r>
              <a:rPr lang="en-US" b="0" i="0" dirty="0">
                <a:solidFill>
                  <a:srgbClr val="0D0D0D"/>
                </a:solidFill>
                <a:effectLst/>
                <a:highlight>
                  <a:srgbClr val="FFFFFF"/>
                </a:highlight>
                <a:latin typeface="Söhne"/>
              </a:rPr>
              <a:t>This involves tracing the transaction using the same documents and paths that service organization personnel would use. </a:t>
            </a:r>
          </a:p>
          <a:p>
            <a:pPr lvl="1"/>
            <a:r>
              <a:rPr lang="en-US" b="0" i="0" dirty="0">
                <a:solidFill>
                  <a:srgbClr val="0D0D0D"/>
                </a:solidFill>
                <a:effectLst/>
                <a:highlight>
                  <a:srgbClr val="FFFFFF"/>
                </a:highlight>
                <a:latin typeface="Söhne"/>
              </a:rPr>
              <a:t>This step helps the auditor see the transaction's journey through various controls and checkpoints, ensuring each is functioning as intended.</a:t>
            </a:r>
          </a:p>
          <a:p>
            <a:endParaRPr lang="en-US" dirty="0"/>
          </a:p>
        </p:txBody>
      </p:sp>
      <p:pic>
        <p:nvPicPr>
          <p:cNvPr id="5" name="Picture 4">
            <a:extLst>
              <a:ext uri="{FF2B5EF4-FFF2-40B4-BE49-F238E27FC236}">
                <a16:creationId xmlns:a16="http://schemas.microsoft.com/office/drawing/2014/main" id="{B21A7DA8-459E-80B2-B2EA-AAF18F1594CB}"/>
              </a:ext>
            </a:extLst>
          </p:cNvPr>
          <p:cNvPicPr>
            <a:picLocks noChangeAspect="1"/>
          </p:cNvPicPr>
          <p:nvPr/>
        </p:nvPicPr>
        <p:blipFill>
          <a:blip r:embed="rId2"/>
          <a:stretch>
            <a:fillRect/>
          </a:stretch>
        </p:blipFill>
        <p:spPr>
          <a:xfrm>
            <a:off x="8839623" y="1182392"/>
            <a:ext cx="2877310" cy="4392840"/>
          </a:xfrm>
          <a:prstGeom prst="rect">
            <a:avLst/>
          </a:prstGeom>
        </p:spPr>
      </p:pic>
      <p:sp>
        <p:nvSpPr>
          <p:cNvPr id="6" name="TextBox 23">
            <a:extLst>
              <a:ext uri="{FF2B5EF4-FFF2-40B4-BE49-F238E27FC236}">
                <a16:creationId xmlns:a16="http://schemas.microsoft.com/office/drawing/2014/main" id="{14F5E8E5-36BB-D66F-F916-4136FD3BDEC7}"/>
              </a:ext>
            </a:extLst>
          </p:cNvPr>
          <p:cNvSpPr txBox="1">
            <a:spLocks noChangeArrowheads="1"/>
          </p:cNvSpPr>
          <p:nvPr/>
        </p:nvSpPr>
        <p:spPr bwMode="auto">
          <a:xfrm>
            <a:off x="2397583" y="6345666"/>
            <a:ext cx="1022294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defTabSz="722376">
              <a:lnSpc>
                <a:spcPct val="100000"/>
              </a:lnSpc>
              <a:spcBef>
                <a:spcPct val="0"/>
              </a:spcBef>
              <a:spcAft>
                <a:spcPts val="474"/>
              </a:spcAft>
              <a:buNone/>
            </a:pP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Lectures + MCQs @ farhatlectures.com </a:t>
            </a: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sym typeface="Wingdings" panose="05000000000000000000" pitchFamily="2" charset="2"/>
              </a:rPr>
              <a:t> Free Trial</a:t>
            </a:r>
            <a:endParaRPr lang="en-US" altLang="en-US" dirty="0">
              <a:solidFill>
                <a:srgbClr val="002060"/>
              </a:solidFill>
              <a:latin typeface="Comic Sans MS" panose="030F0702030302020204" pitchFamily="66" charset="0"/>
              <a:ea typeface="MS PGothic" panose="020B0600070205080204" pitchFamily="34" charset="-128"/>
              <a:cs typeface="Arial" panose="020B0604020202020204" pitchFamily="34" charset="0"/>
            </a:endParaRPr>
          </a:p>
        </p:txBody>
      </p:sp>
      <p:pic>
        <p:nvPicPr>
          <p:cNvPr id="7" name="Content Placeholder 5">
            <a:extLst>
              <a:ext uri="{FF2B5EF4-FFF2-40B4-BE49-F238E27FC236}">
                <a16:creationId xmlns:a16="http://schemas.microsoft.com/office/drawing/2014/main" id="{A82A5222-2DAC-13A8-B0E9-F0C3D9306A0E}"/>
              </a:ext>
            </a:extLst>
          </p:cNvPr>
          <p:cNvPicPr>
            <a:picLocks noChangeAspect="1"/>
          </p:cNvPicPr>
          <p:nvPr/>
        </p:nvPicPr>
        <p:blipFill>
          <a:blip r:embed="rId3"/>
          <a:stretch>
            <a:fillRect/>
          </a:stretch>
        </p:blipFill>
        <p:spPr>
          <a:xfrm>
            <a:off x="0" y="6345666"/>
            <a:ext cx="2998817" cy="482040"/>
          </a:xfrm>
          <a:prstGeom prst="rect">
            <a:avLst/>
          </a:prstGeom>
        </p:spPr>
      </p:pic>
    </p:spTree>
    <p:extLst>
      <p:ext uri="{BB962C8B-B14F-4D97-AF65-F5344CB8AC3E}">
        <p14:creationId xmlns:p14="http://schemas.microsoft.com/office/powerpoint/2010/main" val="36152141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015C9A-2A5E-00D2-00B9-729B6CD7A956}"/>
              </a:ext>
            </a:extLst>
          </p:cNvPr>
          <p:cNvSpPr>
            <a:spLocks noGrp="1"/>
          </p:cNvSpPr>
          <p:nvPr>
            <p:ph type="title"/>
          </p:nvPr>
        </p:nvSpPr>
        <p:spPr>
          <a:xfrm>
            <a:off x="838200" y="365125"/>
            <a:ext cx="10515600" cy="915035"/>
          </a:xfrm>
        </p:spPr>
        <p:txBody>
          <a:bodyPr>
            <a:normAutofit fontScale="90000"/>
          </a:bodyPr>
          <a:lstStyle/>
          <a:p>
            <a:pPr algn="ctr"/>
            <a:r>
              <a:rPr lang="en-US" b="1" i="0" dirty="0">
                <a:solidFill>
                  <a:srgbClr val="0D0D0D"/>
                </a:solidFill>
                <a:effectLst/>
                <a:highlight>
                  <a:srgbClr val="FFFFFF"/>
                </a:highlight>
                <a:latin typeface="Söhne"/>
              </a:rPr>
              <a:t>Inquiry, Observation, and Inspection</a:t>
            </a:r>
            <a:br>
              <a:rPr lang="en-US" b="0" i="0" dirty="0">
                <a:solidFill>
                  <a:srgbClr val="0D0D0D"/>
                </a:solidFill>
                <a:effectLst/>
                <a:highlight>
                  <a:srgbClr val="FFFFFF"/>
                </a:highlight>
                <a:latin typeface="Söhne"/>
              </a:rPr>
            </a:br>
            <a:endParaRPr lang="en-US" dirty="0"/>
          </a:p>
        </p:txBody>
      </p:sp>
      <p:sp>
        <p:nvSpPr>
          <p:cNvPr id="3" name="Content Placeholder 2">
            <a:extLst>
              <a:ext uri="{FF2B5EF4-FFF2-40B4-BE49-F238E27FC236}">
                <a16:creationId xmlns:a16="http://schemas.microsoft.com/office/drawing/2014/main" id="{22775501-4101-592F-0A4F-D583C881546B}"/>
              </a:ext>
            </a:extLst>
          </p:cNvPr>
          <p:cNvSpPr>
            <a:spLocks noGrp="1"/>
          </p:cNvSpPr>
          <p:nvPr>
            <p:ph idx="1"/>
          </p:nvPr>
        </p:nvSpPr>
        <p:spPr>
          <a:xfrm>
            <a:off x="-315835" y="1012123"/>
            <a:ext cx="8747234" cy="5029223"/>
          </a:xfrm>
        </p:spPr>
        <p:txBody>
          <a:bodyPr>
            <a:normAutofit/>
          </a:bodyPr>
          <a:lstStyle/>
          <a:p>
            <a:pPr marL="742950" lvl="1" indent="-285750" algn="l">
              <a:buFont typeface="+mj-lt"/>
              <a:buAutoNum type="arabicPeriod"/>
            </a:pPr>
            <a:r>
              <a:rPr lang="en-US" b="1" i="0" dirty="0">
                <a:solidFill>
                  <a:srgbClr val="0D0D0D"/>
                </a:solidFill>
                <a:effectLst/>
                <a:highlight>
                  <a:srgbClr val="FFFFFF"/>
                </a:highlight>
                <a:latin typeface="Söhne"/>
              </a:rPr>
              <a:t>Inquiry</a:t>
            </a:r>
            <a:r>
              <a:rPr lang="en-US" b="0" i="0" dirty="0">
                <a:solidFill>
                  <a:srgbClr val="0D0D0D"/>
                </a:solidFill>
                <a:effectLst/>
                <a:highlight>
                  <a:srgbClr val="FFFFFF"/>
                </a:highlight>
                <a:latin typeface="Söhne"/>
              </a:rPr>
              <a:t>: The auditor asks questions to personnel about the processes and controls.</a:t>
            </a:r>
          </a:p>
          <a:p>
            <a:pPr lvl="2">
              <a:buFont typeface="Wingdings" panose="05000000000000000000" pitchFamily="2" charset="2"/>
              <a:buChar char="ü"/>
            </a:pPr>
            <a:r>
              <a:rPr lang="en-US" b="0" i="0" dirty="0">
                <a:solidFill>
                  <a:srgbClr val="0D0D0D"/>
                </a:solidFill>
                <a:effectLst/>
                <a:highlight>
                  <a:srgbClr val="FFFFFF"/>
                </a:highlight>
                <a:latin typeface="Söhne"/>
              </a:rPr>
              <a:t>This includes discussing how controls are designed and how they should function.</a:t>
            </a:r>
          </a:p>
          <a:p>
            <a:pPr marL="742950" lvl="1" indent="-285750" algn="l">
              <a:buFont typeface="+mj-lt"/>
              <a:buAutoNum type="arabicPeriod"/>
            </a:pPr>
            <a:r>
              <a:rPr lang="en-US" b="1" i="0" dirty="0">
                <a:solidFill>
                  <a:srgbClr val="0D0D0D"/>
                </a:solidFill>
                <a:effectLst/>
                <a:highlight>
                  <a:srgbClr val="FFFFFF"/>
                </a:highlight>
                <a:latin typeface="Söhne"/>
              </a:rPr>
              <a:t>Observation</a:t>
            </a:r>
            <a:r>
              <a:rPr lang="en-US" b="0" i="0" dirty="0">
                <a:solidFill>
                  <a:srgbClr val="0D0D0D"/>
                </a:solidFill>
                <a:effectLst/>
                <a:highlight>
                  <a:srgbClr val="FFFFFF"/>
                </a:highlight>
                <a:latin typeface="Söhne"/>
              </a:rPr>
              <a:t>: Watching the controls in action provides real-time evidence of how they are performed and whether they are effective.</a:t>
            </a:r>
          </a:p>
          <a:p>
            <a:pPr marL="742950" lvl="1" indent="-285750" algn="l">
              <a:buFont typeface="+mj-lt"/>
              <a:buAutoNum type="arabicPeriod"/>
            </a:pPr>
            <a:r>
              <a:rPr lang="en-US" b="1" i="0" dirty="0">
                <a:solidFill>
                  <a:srgbClr val="0D0D0D"/>
                </a:solidFill>
                <a:effectLst/>
                <a:highlight>
                  <a:srgbClr val="FFFFFF"/>
                </a:highlight>
                <a:latin typeface="Söhne"/>
              </a:rPr>
              <a:t>Inspection of Documentation</a:t>
            </a:r>
            <a:r>
              <a:rPr lang="en-US" b="0" i="0" dirty="0">
                <a:solidFill>
                  <a:srgbClr val="0D0D0D"/>
                </a:solidFill>
                <a:effectLst/>
                <a:highlight>
                  <a:srgbClr val="FFFFFF"/>
                </a:highlight>
                <a:latin typeface="Söhne"/>
              </a:rPr>
              <a:t>: Reviewing relevant documents such as flowcharts, policies, procedures, and records helps the auditor verify the design and consistency of controls. </a:t>
            </a:r>
          </a:p>
          <a:p>
            <a:pPr lvl="2">
              <a:buFont typeface="Wingdings" panose="05000000000000000000" pitchFamily="2" charset="2"/>
              <a:buChar char="ü"/>
            </a:pPr>
            <a:r>
              <a:rPr lang="en-US" b="0" i="0" dirty="0">
                <a:solidFill>
                  <a:srgbClr val="0D0D0D"/>
                </a:solidFill>
                <a:effectLst/>
                <a:highlight>
                  <a:srgbClr val="FFFFFF"/>
                </a:highlight>
                <a:latin typeface="Söhne"/>
              </a:rPr>
              <a:t>Tools like flowcharts, questionnaires, and decision tables can aid in understanding complex processes.</a:t>
            </a:r>
          </a:p>
          <a:p>
            <a:endParaRPr lang="en-US" dirty="0"/>
          </a:p>
        </p:txBody>
      </p:sp>
      <p:pic>
        <p:nvPicPr>
          <p:cNvPr id="4" name="Picture 3">
            <a:extLst>
              <a:ext uri="{FF2B5EF4-FFF2-40B4-BE49-F238E27FC236}">
                <a16:creationId xmlns:a16="http://schemas.microsoft.com/office/drawing/2014/main" id="{1E6C3ABE-D4D9-DCDD-AAA9-BF19947BB049}"/>
              </a:ext>
            </a:extLst>
          </p:cNvPr>
          <p:cNvPicPr>
            <a:picLocks noChangeAspect="1"/>
          </p:cNvPicPr>
          <p:nvPr/>
        </p:nvPicPr>
        <p:blipFill>
          <a:blip r:embed="rId2"/>
          <a:stretch>
            <a:fillRect/>
          </a:stretch>
        </p:blipFill>
        <p:spPr>
          <a:xfrm>
            <a:off x="8740402" y="1375379"/>
            <a:ext cx="3180957" cy="3648745"/>
          </a:xfrm>
          <a:prstGeom prst="rect">
            <a:avLst/>
          </a:prstGeom>
        </p:spPr>
      </p:pic>
      <p:sp>
        <p:nvSpPr>
          <p:cNvPr id="5" name="TextBox 23">
            <a:extLst>
              <a:ext uri="{FF2B5EF4-FFF2-40B4-BE49-F238E27FC236}">
                <a16:creationId xmlns:a16="http://schemas.microsoft.com/office/drawing/2014/main" id="{3FB6EE3F-7F09-D67B-1421-11DAB2454144}"/>
              </a:ext>
            </a:extLst>
          </p:cNvPr>
          <p:cNvSpPr txBox="1">
            <a:spLocks noChangeArrowheads="1"/>
          </p:cNvSpPr>
          <p:nvPr/>
        </p:nvSpPr>
        <p:spPr bwMode="auto">
          <a:xfrm>
            <a:off x="2397583" y="6345666"/>
            <a:ext cx="1022294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defTabSz="722376">
              <a:lnSpc>
                <a:spcPct val="100000"/>
              </a:lnSpc>
              <a:spcBef>
                <a:spcPct val="0"/>
              </a:spcBef>
              <a:spcAft>
                <a:spcPts val="474"/>
              </a:spcAft>
              <a:buNone/>
            </a:pP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Lectures + MCQs @ farhatlectures.com </a:t>
            </a: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sym typeface="Wingdings" panose="05000000000000000000" pitchFamily="2" charset="2"/>
              </a:rPr>
              <a:t> Free Trial</a:t>
            </a:r>
            <a:endParaRPr lang="en-US" altLang="en-US" dirty="0">
              <a:solidFill>
                <a:srgbClr val="002060"/>
              </a:solidFill>
              <a:latin typeface="Comic Sans MS" panose="030F0702030302020204" pitchFamily="66" charset="0"/>
              <a:ea typeface="MS PGothic" panose="020B0600070205080204" pitchFamily="34" charset="-128"/>
              <a:cs typeface="Arial" panose="020B0604020202020204" pitchFamily="34" charset="0"/>
            </a:endParaRPr>
          </a:p>
        </p:txBody>
      </p:sp>
      <p:pic>
        <p:nvPicPr>
          <p:cNvPr id="6" name="Content Placeholder 5">
            <a:extLst>
              <a:ext uri="{FF2B5EF4-FFF2-40B4-BE49-F238E27FC236}">
                <a16:creationId xmlns:a16="http://schemas.microsoft.com/office/drawing/2014/main" id="{19D57BBA-4C67-703E-FF56-D9F159A83E5A}"/>
              </a:ext>
            </a:extLst>
          </p:cNvPr>
          <p:cNvPicPr>
            <a:picLocks noChangeAspect="1"/>
          </p:cNvPicPr>
          <p:nvPr/>
        </p:nvPicPr>
        <p:blipFill>
          <a:blip r:embed="rId3"/>
          <a:stretch>
            <a:fillRect/>
          </a:stretch>
        </p:blipFill>
        <p:spPr>
          <a:xfrm>
            <a:off x="0" y="6345666"/>
            <a:ext cx="2998817" cy="482040"/>
          </a:xfrm>
          <a:prstGeom prst="rect">
            <a:avLst/>
          </a:prstGeom>
        </p:spPr>
      </p:pic>
    </p:spTree>
    <p:extLst>
      <p:ext uri="{BB962C8B-B14F-4D97-AF65-F5344CB8AC3E}">
        <p14:creationId xmlns:p14="http://schemas.microsoft.com/office/powerpoint/2010/main" val="3190605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F14D5D-1330-E024-4D77-6940B3BE7556}"/>
              </a:ext>
            </a:extLst>
          </p:cNvPr>
          <p:cNvSpPr>
            <a:spLocks noGrp="1"/>
          </p:cNvSpPr>
          <p:nvPr>
            <p:ph type="title"/>
          </p:nvPr>
        </p:nvSpPr>
        <p:spPr/>
        <p:txBody>
          <a:bodyPr/>
          <a:lstStyle/>
          <a:p>
            <a:pPr algn="ctr"/>
            <a:r>
              <a:rPr lang="en-US" b="1" i="0" dirty="0">
                <a:solidFill>
                  <a:srgbClr val="0D0D0D"/>
                </a:solidFill>
                <a:effectLst/>
                <a:highlight>
                  <a:srgbClr val="FFFFFF"/>
                </a:highlight>
                <a:latin typeface="Söhne"/>
              </a:rPr>
              <a:t>Evaluation of Description </a:t>
            </a:r>
            <a:r>
              <a:rPr lang="en-US" b="1" i="0" dirty="0">
                <a:solidFill>
                  <a:srgbClr val="0D0D0D"/>
                </a:solidFill>
                <a:effectLst/>
                <a:highlight>
                  <a:srgbClr val="FFFF00"/>
                </a:highlight>
                <a:latin typeface="Söhne"/>
              </a:rPr>
              <a:t>Disclosures</a:t>
            </a:r>
            <a:br>
              <a:rPr lang="en-US" b="1" i="0" dirty="0">
                <a:solidFill>
                  <a:srgbClr val="0D0D0D"/>
                </a:solidFill>
                <a:effectLst/>
                <a:highlight>
                  <a:srgbClr val="FFFF00"/>
                </a:highlight>
                <a:latin typeface="Söhne"/>
              </a:rPr>
            </a:br>
            <a:endParaRPr lang="en-US" dirty="0">
              <a:highlight>
                <a:srgbClr val="FFFF00"/>
              </a:highlight>
            </a:endParaRPr>
          </a:p>
        </p:txBody>
      </p:sp>
      <p:sp>
        <p:nvSpPr>
          <p:cNvPr id="3" name="Content Placeholder 2">
            <a:extLst>
              <a:ext uri="{FF2B5EF4-FFF2-40B4-BE49-F238E27FC236}">
                <a16:creationId xmlns:a16="http://schemas.microsoft.com/office/drawing/2014/main" id="{1B99CC10-8F96-744D-6368-D705E303717C}"/>
              </a:ext>
            </a:extLst>
          </p:cNvPr>
          <p:cNvSpPr>
            <a:spLocks noGrp="1"/>
          </p:cNvSpPr>
          <p:nvPr>
            <p:ph idx="1"/>
          </p:nvPr>
        </p:nvSpPr>
        <p:spPr>
          <a:xfrm>
            <a:off x="150823" y="1327435"/>
            <a:ext cx="11976014" cy="4915710"/>
          </a:xfrm>
        </p:spPr>
        <p:txBody>
          <a:bodyPr>
            <a:normAutofit fontScale="85000" lnSpcReduction="10000"/>
          </a:bodyPr>
          <a:lstStyle/>
          <a:p>
            <a:pPr algn="l">
              <a:buFont typeface="Wingdings" panose="05000000000000000000" pitchFamily="2" charset="2"/>
              <a:buChar char="ü"/>
            </a:pPr>
            <a:r>
              <a:rPr lang="en-US" b="0" i="0" dirty="0">
                <a:solidFill>
                  <a:srgbClr val="0D0D0D"/>
                </a:solidFill>
                <a:effectLst/>
                <a:highlight>
                  <a:srgbClr val="FFFFFF"/>
                </a:highlight>
                <a:latin typeface="Söhne"/>
              </a:rPr>
              <a:t>The auditor needs to ensure that this description is not only accurate but also not misleading.</a:t>
            </a:r>
          </a:p>
          <a:p>
            <a:pPr algn="l">
              <a:buFont typeface="Wingdings" panose="05000000000000000000" pitchFamily="2" charset="2"/>
              <a:buChar char="ü"/>
            </a:pPr>
            <a:r>
              <a:rPr lang="en-US" b="0" i="0" dirty="0">
                <a:solidFill>
                  <a:srgbClr val="0D0D0D"/>
                </a:solidFill>
                <a:effectLst/>
                <a:highlight>
                  <a:srgbClr val="FFFFFF"/>
                </a:highlight>
                <a:latin typeface="Söhne"/>
              </a:rPr>
              <a:t> This involves a careful analysis of the information provided against the evidence collected during the audit. </a:t>
            </a:r>
          </a:p>
          <a:p>
            <a:pPr algn="l">
              <a:buFont typeface="+mj-lt"/>
              <a:buAutoNum type="arabicPeriod"/>
            </a:pPr>
            <a:r>
              <a:rPr lang="en-US" b="1" i="0" dirty="0">
                <a:solidFill>
                  <a:srgbClr val="0D0D0D"/>
                </a:solidFill>
                <a:effectLst/>
                <a:highlight>
                  <a:srgbClr val="FFFFFF"/>
                </a:highlight>
                <a:latin typeface="Söhne"/>
              </a:rPr>
              <a:t>Assessing Misleading Information</a:t>
            </a:r>
            <a:r>
              <a:rPr lang="en-US" b="0" i="0" dirty="0">
                <a:solidFill>
                  <a:srgbClr val="0D0D0D"/>
                </a:solidFill>
                <a:effectLst/>
                <a:highlight>
                  <a:srgbClr val="FFFFFF"/>
                </a:highlight>
                <a:latin typeface="Söhne"/>
              </a:rPr>
              <a:t>: The auditor examines whether the description could be considered misleading within the context of the engagement. </a:t>
            </a:r>
          </a:p>
          <a:p>
            <a:pPr lvl="1">
              <a:buFont typeface="+mj-lt"/>
              <a:buAutoNum type="arabicPeriod"/>
            </a:pPr>
            <a:r>
              <a:rPr lang="en-US" b="0" i="0" dirty="0">
                <a:solidFill>
                  <a:srgbClr val="0D0D0D"/>
                </a:solidFill>
                <a:effectLst/>
                <a:highlight>
                  <a:srgbClr val="FFFFFF"/>
                </a:highlight>
                <a:latin typeface="Söhne"/>
              </a:rPr>
              <a:t>A description might be misleading if it omits crucial information, presents information out of context, overstates the effectiveness of controls, or contains inaccuracies that could affect the decisions of report users.</a:t>
            </a:r>
          </a:p>
          <a:p>
            <a:pPr algn="l">
              <a:buFont typeface="+mj-lt"/>
              <a:buAutoNum type="arabicPeriod"/>
            </a:pPr>
            <a:r>
              <a:rPr lang="en-US" b="1" i="0" dirty="0">
                <a:solidFill>
                  <a:srgbClr val="0D0D0D"/>
                </a:solidFill>
                <a:effectLst/>
                <a:highlight>
                  <a:srgbClr val="FFFFFF"/>
                </a:highlight>
                <a:latin typeface="Söhne"/>
              </a:rPr>
              <a:t>Considering Additional Disclosures</a:t>
            </a:r>
            <a:r>
              <a:rPr lang="en-US" b="0" i="0" dirty="0">
                <a:solidFill>
                  <a:srgbClr val="0D0D0D"/>
                </a:solidFill>
                <a:effectLst/>
                <a:highlight>
                  <a:srgbClr val="FFFFFF"/>
                </a:highlight>
                <a:latin typeface="Söhne"/>
              </a:rPr>
              <a:t>:</a:t>
            </a:r>
          </a:p>
          <a:p>
            <a:pPr marL="742950" lvl="1" indent="-285750" algn="l">
              <a:buFont typeface="+mj-lt"/>
              <a:buAutoNum type="arabicPeriod"/>
            </a:pPr>
            <a:r>
              <a:rPr lang="en-US" b="1" i="0" dirty="0">
                <a:solidFill>
                  <a:srgbClr val="0D0D0D"/>
                </a:solidFill>
                <a:effectLst/>
                <a:highlight>
                  <a:srgbClr val="FFFFFF"/>
                </a:highlight>
                <a:latin typeface="Söhne"/>
              </a:rPr>
              <a:t>Significant Interpretations</a:t>
            </a:r>
            <a:r>
              <a:rPr lang="en-US" b="0" i="0" dirty="0">
                <a:solidFill>
                  <a:srgbClr val="0D0D0D"/>
                </a:solidFill>
                <a:effectLst/>
                <a:highlight>
                  <a:srgbClr val="FFFFFF"/>
                </a:highlight>
                <a:latin typeface="Söhne"/>
              </a:rPr>
              <a:t>: If significant interpretations were made during the application of the criteria to the engagement circumstances, these should be disclosed. </a:t>
            </a:r>
          </a:p>
          <a:p>
            <a:pPr marL="1200150" lvl="2" indent="-285750">
              <a:buFont typeface="+mj-lt"/>
              <a:buAutoNum type="arabicPeriod"/>
            </a:pPr>
            <a:r>
              <a:rPr lang="en-US" b="0" i="0" dirty="0">
                <a:solidFill>
                  <a:srgbClr val="0D0D0D"/>
                </a:solidFill>
                <a:effectLst/>
                <a:highlight>
                  <a:srgbClr val="FFFFFF"/>
                </a:highlight>
                <a:latin typeface="Söhne"/>
              </a:rPr>
              <a:t>This could include interpretations regarding the scope of the engagement, the definition of controls, or the assessment of control effectiveness.</a:t>
            </a:r>
          </a:p>
          <a:p>
            <a:pPr marL="742950" lvl="1" indent="-285750" algn="l">
              <a:buFont typeface="+mj-lt"/>
              <a:buAutoNum type="arabicPeriod"/>
            </a:pPr>
            <a:r>
              <a:rPr lang="en-US" b="1" i="0" dirty="0">
                <a:solidFill>
                  <a:srgbClr val="0D0D0D"/>
                </a:solidFill>
                <a:effectLst/>
                <a:highlight>
                  <a:srgbClr val="FFFFFF"/>
                </a:highlight>
                <a:latin typeface="Söhne"/>
              </a:rPr>
              <a:t>Subsequent Events</a:t>
            </a:r>
            <a:r>
              <a:rPr lang="en-US" b="0" i="0" dirty="0">
                <a:solidFill>
                  <a:srgbClr val="0D0D0D"/>
                </a:solidFill>
                <a:effectLst/>
                <a:highlight>
                  <a:srgbClr val="FFFFFF"/>
                </a:highlight>
                <a:latin typeface="Söhne"/>
              </a:rPr>
              <a:t>: Events that occur after the period covered by the review but before the issuance of the report might necessitate additional disclosures, especially if they could significantly affect the user's understanding of the report or the functioning of the system.</a:t>
            </a:r>
          </a:p>
          <a:p>
            <a:endParaRPr lang="en-US" dirty="0"/>
          </a:p>
        </p:txBody>
      </p:sp>
      <p:sp>
        <p:nvSpPr>
          <p:cNvPr id="4" name="TextBox 23">
            <a:extLst>
              <a:ext uri="{FF2B5EF4-FFF2-40B4-BE49-F238E27FC236}">
                <a16:creationId xmlns:a16="http://schemas.microsoft.com/office/drawing/2014/main" id="{5C9CDF20-BFAE-63A8-9C5C-2398B8213AB9}"/>
              </a:ext>
            </a:extLst>
          </p:cNvPr>
          <p:cNvSpPr txBox="1">
            <a:spLocks noChangeArrowheads="1"/>
          </p:cNvSpPr>
          <p:nvPr/>
        </p:nvSpPr>
        <p:spPr bwMode="auto">
          <a:xfrm>
            <a:off x="2397583" y="6345666"/>
            <a:ext cx="1022294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defTabSz="722376">
              <a:lnSpc>
                <a:spcPct val="100000"/>
              </a:lnSpc>
              <a:spcBef>
                <a:spcPct val="0"/>
              </a:spcBef>
              <a:spcAft>
                <a:spcPts val="474"/>
              </a:spcAft>
              <a:buNone/>
            </a:pP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Lectures + MCQs @ farhatlectures.com </a:t>
            </a: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sym typeface="Wingdings" panose="05000000000000000000" pitchFamily="2" charset="2"/>
              </a:rPr>
              <a:t> Free Trial</a:t>
            </a:r>
            <a:endParaRPr lang="en-US" altLang="en-US" dirty="0">
              <a:solidFill>
                <a:srgbClr val="002060"/>
              </a:solidFill>
              <a:latin typeface="Comic Sans MS" panose="030F0702030302020204" pitchFamily="66" charset="0"/>
              <a:ea typeface="MS PGothic" panose="020B0600070205080204" pitchFamily="34" charset="-128"/>
              <a:cs typeface="Arial" panose="020B0604020202020204" pitchFamily="34" charset="0"/>
            </a:endParaRPr>
          </a:p>
        </p:txBody>
      </p:sp>
      <p:pic>
        <p:nvPicPr>
          <p:cNvPr id="5" name="Content Placeholder 5">
            <a:extLst>
              <a:ext uri="{FF2B5EF4-FFF2-40B4-BE49-F238E27FC236}">
                <a16:creationId xmlns:a16="http://schemas.microsoft.com/office/drawing/2014/main" id="{305BF864-3A3B-0662-1085-8BE71774EBB2}"/>
              </a:ext>
            </a:extLst>
          </p:cNvPr>
          <p:cNvPicPr>
            <a:picLocks noChangeAspect="1"/>
          </p:cNvPicPr>
          <p:nvPr/>
        </p:nvPicPr>
        <p:blipFill>
          <a:blip r:embed="rId2"/>
          <a:stretch>
            <a:fillRect/>
          </a:stretch>
        </p:blipFill>
        <p:spPr>
          <a:xfrm>
            <a:off x="0" y="6345666"/>
            <a:ext cx="2998817" cy="482040"/>
          </a:xfrm>
          <a:prstGeom prst="rect">
            <a:avLst/>
          </a:prstGeom>
        </p:spPr>
      </p:pic>
    </p:spTree>
    <p:extLst>
      <p:ext uri="{BB962C8B-B14F-4D97-AF65-F5344CB8AC3E}">
        <p14:creationId xmlns:p14="http://schemas.microsoft.com/office/powerpoint/2010/main" val="3585600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CA590D-42EF-C9D0-419F-A3FA2ED4AD9B}"/>
              </a:ext>
            </a:extLst>
          </p:cNvPr>
          <p:cNvSpPr>
            <a:spLocks noGrp="1"/>
          </p:cNvSpPr>
          <p:nvPr>
            <p:ph type="title"/>
          </p:nvPr>
        </p:nvSpPr>
        <p:spPr>
          <a:xfrm>
            <a:off x="768831" y="81346"/>
            <a:ext cx="10515600" cy="1325563"/>
          </a:xfrm>
        </p:spPr>
        <p:txBody>
          <a:bodyPr/>
          <a:lstStyle/>
          <a:p>
            <a:pPr algn="ctr"/>
            <a:r>
              <a:rPr lang="en-US" b="1" i="0" dirty="0">
                <a:solidFill>
                  <a:srgbClr val="0D0D0D"/>
                </a:solidFill>
                <a:effectLst/>
                <a:highlight>
                  <a:srgbClr val="FFFFFF"/>
                </a:highlight>
                <a:latin typeface="Söhne"/>
              </a:rPr>
              <a:t>Actions If Description Is Misleading</a:t>
            </a:r>
            <a:br>
              <a:rPr lang="en-US" b="1" i="0" dirty="0">
                <a:solidFill>
                  <a:srgbClr val="0D0D0D"/>
                </a:solidFill>
                <a:effectLst/>
                <a:highlight>
                  <a:srgbClr val="FFFFFF"/>
                </a:highlight>
                <a:latin typeface="Söhne"/>
              </a:rPr>
            </a:br>
            <a:endParaRPr lang="en-US" dirty="0"/>
          </a:p>
        </p:txBody>
      </p:sp>
      <p:sp>
        <p:nvSpPr>
          <p:cNvPr id="3" name="Content Placeholder 2">
            <a:extLst>
              <a:ext uri="{FF2B5EF4-FFF2-40B4-BE49-F238E27FC236}">
                <a16:creationId xmlns:a16="http://schemas.microsoft.com/office/drawing/2014/main" id="{DE58FC3B-A4D7-9FE8-EFD7-B11B6E75AEEF}"/>
              </a:ext>
            </a:extLst>
          </p:cNvPr>
          <p:cNvSpPr>
            <a:spLocks noGrp="1"/>
          </p:cNvSpPr>
          <p:nvPr>
            <p:ph idx="1"/>
          </p:nvPr>
        </p:nvSpPr>
        <p:spPr>
          <a:xfrm>
            <a:off x="176049" y="955370"/>
            <a:ext cx="8860746" cy="5186876"/>
          </a:xfrm>
        </p:spPr>
        <p:txBody>
          <a:bodyPr>
            <a:normAutofit lnSpcReduction="10000"/>
          </a:bodyPr>
          <a:lstStyle/>
          <a:p>
            <a:pPr algn="l">
              <a:buFont typeface="+mj-lt"/>
              <a:buAutoNum type="arabicPeriod"/>
            </a:pPr>
            <a:r>
              <a:rPr lang="en-US" b="1" i="0" dirty="0">
                <a:solidFill>
                  <a:srgbClr val="0D0D0D"/>
                </a:solidFill>
                <a:effectLst/>
                <a:highlight>
                  <a:srgbClr val="FFFFFF"/>
                </a:highlight>
                <a:latin typeface="Söhne"/>
              </a:rPr>
              <a:t>Requesting Amendments</a:t>
            </a:r>
            <a:r>
              <a:rPr lang="en-US" b="0" i="0" dirty="0">
                <a:solidFill>
                  <a:srgbClr val="0D0D0D"/>
                </a:solidFill>
                <a:effectLst/>
                <a:highlight>
                  <a:srgbClr val="FFFFFF"/>
                </a:highlight>
                <a:latin typeface="Söhne"/>
              </a:rPr>
              <a:t>: If the auditor believes that the description is incorrect or misleading, they should request that management amend the description to rectify these issues. </a:t>
            </a:r>
          </a:p>
          <a:p>
            <a:pPr lvl="1">
              <a:buFont typeface="Wingdings" panose="05000000000000000000" pitchFamily="2" charset="2"/>
              <a:buChar char="ü"/>
            </a:pPr>
            <a:r>
              <a:rPr lang="en-US" b="0" i="0" dirty="0">
                <a:solidFill>
                  <a:srgbClr val="0D0D0D"/>
                </a:solidFill>
                <a:effectLst/>
                <a:highlight>
                  <a:srgbClr val="FFFFFF"/>
                </a:highlight>
                <a:latin typeface="Söhne"/>
              </a:rPr>
              <a:t>This step is crucial because the integrity of the auditor's report relies on the accuracy and completeness of the system description.</a:t>
            </a:r>
          </a:p>
          <a:p>
            <a:pPr algn="l">
              <a:buFont typeface="+mj-lt"/>
              <a:buAutoNum type="arabicPeriod"/>
            </a:pPr>
            <a:r>
              <a:rPr lang="en-US" b="1" i="0" dirty="0">
                <a:solidFill>
                  <a:srgbClr val="0D0D0D"/>
                </a:solidFill>
                <a:effectLst/>
                <a:highlight>
                  <a:srgbClr val="FFFFFF"/>
                </a:highlight>
                <a:latin typeface="Söhne"/>
              </a:rPr>
              <a:t>Management's Refusal to Amend</a:t>
            </a:r>
            <a:r>
              <a:rPr lang="en-US" b="0" i="0" dirty="0">
                <a:solidFill>
                  <a:srgbClr val="0D0D0D"/>
                </a:solidFill>
                <a:effectLst/>
                <a:highlight>
                  <a:srgbClr val="FFFFFF"/>
                </a:highlight>
                <a:latin typeface="Söhne"/>
              </a:rPr>
              <a:t>: If the service organization's management refuses to make the necessary amendments, the auditor must then consider the implications for their audit opinion. </a:t>
            </a:r>
          </a:p>
          <a:p>
            <a:pPr lvl="1">
              <a:buFont typeface="Wingdings" panose="05000000000000000000" pitchFamily="2" charset="2"/>
              <a:buChar char="ü"/>
            </a:pPr>
            <a:r>
              <a:rPr lang="en-US" b="0" i="0" dirty="0">
                <a:solidFill>
                  <a:srgbClr val="0D0D0D"/>
                </a:solidFill>
                <a:effectLst/>
                <a:highlight>
                  <a:srgbClr val="FFFFFF"/>
                </a:highlight>
                <a:latin typeface="Söhne"/>
              </a:rPr>
              <a:t>This could range from qualifying the opinion to indicate the specific areas of concern to issuing an adverse opinion if the issues are pervasive and materially impact the description's accuracy.</a:t>
            </a:r>
          </a:p>
          <a:p>
            <a:endParaRPr lang="en-US" dirty="0"/>
          </a:p>
        </p:txBody>
      </p:sp>
      <p:pic>
        <p:nvPicPr>
          <p:cNvPr id="5" name="Picture 4">
            <a:extLst>
              <a:ext uri="{FF2B5EF4-FFF2-40B4-BE49-F238E27FC236}">
                <a16:creationId xmlns:a16="http://schemas.microsoft.com/office/drawing/2014/main" id="{F4C80AC8-8EBD-3542-716F-593D7FAE5A8F}"/>
              </a:ext>
            </a:extLst>
          </p:cNvPr>
          <p:cNvPicPr>
            <a:picLocks noChangeAspect="1"/>
          </p:cNvPicPr>
          <p:nvPr/>
        </p:nvPicPr>
        <p:blipFill>
          <a:blip r:embed="rId2"/>
          <a:stretch>
            <a:fillRect/>
          </a:stretch>
        </p:blipFill>
        <p:spPr>
          <a:xfrm>
            <a:off x="9232286" y="1860491"/>
            <a:ext cx="2849785" cy="2788500"/>
          </a:xfrm>
          <a:prstGeom prst="rect">
            <a:avLst/>
          </a:prstGeom>
        </p:spPr>
      </p:pic>
      <p:sp>
        <p:nvSpPr>
          <p:cNvPr id="6" name="TextBox 23">
            <a:extLst>
              <a:ext uri="{FF2B5EF4-FFF2-40B4-BE49-F238E27FC236}">
                <a16:creationId xmlns:a16="http://schemas.microsoft.com/office/drawing/2014/main" id="{3E334366-042A-9092-D09D-993FCBC14090}"/>
              </a:ext>
            </a:extLst>
          </p:cNvPr>
          <p:cNvSpPr txBox="1">
            <a:spLocks noChangeArrowheads="1"/>
          </p:cNvSpPr>
          <p:nvPr/>
        </p:nvSpPr>
        <p:spPr bwMode="auto">
          <a:xfrm>
            <a:off x="2397583" y="6345666"/>
            <a:ext cx="1022294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defTabSz="722376">
              <a:lnSpc>
                <a:spcPct val="100000"/>
              </a:lnSpc>
              <a:spcBef>
                <a:spcPct val="0"/>
              </a:spcBef>
              <a:spcAft>
                <a:spcPts val="474"/>
              </a:spcAft>
              <a:buNone/>
            </a:pP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Lectures + MCQs @ farhatlectures.com </a:t>
            </a: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sym typeface="Wingdings" panose="05000000000000000000" pitchFamily="2" charset="2"/>
              </a:rPr>
              <a:t> Free Trial</a:t>
            </a:r>
            <a:endParaRPr lang="en-US" altLang="en-US" dirty="0">
              <a:solidFill>
                <a:srgbClr val="002060"/>
              </a:solidFill>
              <a:latin typeface="Comic Sans MS" panose="030F0702030302020204" pitchFamily="66" charset="0"/>
              <a:ea typeface="MS PGothic" panose="020B0600070205080204" pitchFamily="34" charset="-128"/>
              <a:cs typeface="Arial" panose="020B0604020202020204" pitchFamily="34" charset="0"/>
            </a:endParaRPr>
          </a:p>
        </p:txBody>
      </p:sp>
      <p:pic>
        <p:nvPicPr>
          <p:cNvPr id="7" name="Content Placeholder 5">
            <a:extLst>
              <a:ext uri="{FF2B5EF4-FFF2-40B4-BE49-F238E27FC236}">
                <a16:creationId xmlns:a16="http://schemas.microsoft.com/office/drawing/2014/main" id="{ED45E83A-4C3C-BF03-EA55-38782196A8A4}"/>
              </a:ext>
            </a:extLst>
          </p:cNvPr>
          <p:cNvPicPr>
            <a:picLocks noChangeAspect="1"/>
          </p:cNvPicPr>
          <p:nvPr/>
        </p:nvPicPr>
        <p:blipFill>
          <a:blip r:embed="rId3"/>
          <a:stretch>
            <a:fillRect/>
          </a:stretch>
        </p:blipFill>
        <p:spPr>
          <a:xfrm>
            <a:off x="0" y="6345666"/>
            <a:ext cx="2998817" cy="482040"/>
          </a:xfrm>
          <a:prstGeom prst="rect">
            <a:avLst/>
          </a:prstGeom>
        </p:spPr>
      </p:pic>
    </p:spTree>
    <p:extLst>
      <p:ext uri="{BB962C8B-B14F-4D97-AF65-F5344CB8AC3E}">
        <p14:creationId xmlns:p14="http://schemas.microsoft.com/office/powerpoint/2010/main" val="11222569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400105-7290-453D-02E8-97B88F47632B}"/>
              </a:ext>
            </a:extLst>
          </p:cNvPr>
          <p:cNvSpPr>
            <a:spLocks noGrp="1"/>
          </p:cNvSpPr>
          <p:nvPr>
            <p:ph type="title"/>
          </p:nvPr>
        </p:nvSpPr>
        <p:spPr/>
        <p:txBody>
          <a:bodyPr/>
          <a:lstStyle/>
          <a:p>
            <a:pPr algn="ctr"/>
            <a:r>
              <a:rPr lang="en-US" b="1" i="0" dirty="0">
                <a:solidFill>
                  <a:srgbClr val="0D0D0D"/>
                </a:solidFill>
                <a:effectLst/>
                <a:highlight>
                  <a:srgbClr val="FFFFFF"/>
                </a:highlight>
                <a:latin typeface="Söhne"/>
              </a:rPr>
              <a:t>Impact on the Auditor’s Report</a:t>
            </a:r>
            <a:br>
              <a:rPr lang="en-US" b="1" i="0" dirty="0">
                <a:solidFill>
                  <a:srgbClr val="0D0D0D"/>
                </a:solidFill>
                <a:effectLst/>
                <a:highlight>
                  <a:srgbClr val="FFFFFF"/>
                </a:highlight>
                <a:latin typeface="Söhne"/>
              </a:rPr>
            </a:br>
            <a:endParaRPr lang="en-US" dirty="0"/>
          </a:p>
        </p:txBody>
      </p:sp>
      <p:sp>
        <p:nvSpPr>
          <p:cNvPr id="3" name="Content Placeholder 2">
            <a:extLst>
              <a:ext uri="{FF2B5EF4-FFF2-40B4-BE49-F238E27FC236}">
                <a16:creationId xmlns:a16="http://schemas.microsoft.com/office/drawing/2014/main" id="{F753067C-AA7D-E2FA-0306-A55F3A56D2B0}"/>
              </a:ext>
            </a:extLst>
          </p:cNvPr>
          <p:cNvSpPr>
            <a:spLocks noGrp="1"/>
          </p:cNvSpPr>
          <p:nvPr>
            <p:ph idx="1"/>
          </p:nvPr>
        </p:nvSpPr>
        <p:spPr>
          <a:xfrm>
            <a:off x="163436" y="1253330"/>
            <a:ext cx="8507597" cy="4857383"/>
          </a:xfrm>
        </p:spPr>
        <p:txBody>
          <a:bodyPr>
            <a:normAutofit/>
          </a:bodyPr>
          <a:lstStyle/>
          <a:p>
            <a:pPr algn="l">
              <a:buFont typeface="Arial" panose="020B0604020202020204" pitchFamily="34" charset="0"/>
              <a:buChar char="•"/>
            </a:pPr>
            <a:r>
              <a:rPr lang="en-US" b="1" i="0" dirty="0">
                <a:solidFill>
                  <a:srgbClr val="0D0D0D"/>
                </a:solidFill>
                <a:effectLst/>
                <a:highlight>
                  <a:srgbClr val="FFFFFF"/>
                </a:highlight>
                <a:latin typeface="Söhne"/>
              </a:rPr>
              <a:t>Qualified Opinion</a:t>
            </a:r>
            <a:r>
              <a:rPr lang="en-US" b="0" i="0" dirty="0">
                <a:solidFill>
                  <a:srgbClr val="0D0D0D"/>
                </a:solidFill>
                <a:effectLst/>
                <a:highlight>
                  <a:srgbClr val="FFFFFF"/>
                </a:highlight>
                <a:latin typeface="Söhne"/>
              </a:rPr>
              <a:t>: If only certain aspects of the description are misleading and these areas are not central to the system's overall function, the auditor might issue a qualified opinion, noting the specific areas where the description does not meet the criteria.</a:t>
            </a:r>
          </a:p>
          <a:p>
            <a:pPr algn="l">
              <a:buFont typeface="Arial" panose="020B0604020202020204" pitchFamily="34" charset="0"/>
              <a:buChar char="•"/>
            </a:pPr>
            <a:r>
              <a:rPr lang="en-US" b="1" i="0" dirty="0">
                <a:solidFill>
                  <a:srgbClr val="0D0D0D"/>
                </a:solidFill>
                <a:effectLst/>
                <a:highlight>
                  <a:srgbClr val="FFFFFF"/>
                </a:highlight>
                <a:latin typeface="Söhne"/>
              </a:rPr>
              <a:t>Adverse Opinion</a:t>
            </a:r>
            <a:r>
              <a:rPr lang="en-US" b="0" i="0" dirty="0">
                <a:solidFill>
                  <a:srgbClr val="0D0D0D"/>
                </a:solidFill>
                <a:effectLst/>
                <a:highlight>
                  <a:srgbClr val="FFFFFF"/>
                </a:highlight>
                <a:latin typeface="Söhne"/>
              </a:rPr>
              <a:t>: If the misleading aspects of the description are material and pervasive, suggesting that the description cannot be relied upon to provide an accurate and fair view of the system, an adverse opinion might be necessary.</a:t>
            </a:r>
            <a:br>
              <a:rPr lang="en-US" dirty="0"/>
            </a:br>
            <a:endParaRPr lang="en-US" dirty="0"/>
          </a:p>
        </p:txBody>
      </p:sp>
      <p:pic>
        <p:nvPicPr>
          <p:cNvPr id="5" name="Picture 4">
            <a:extLst>
              <a:ext uri="{FF2B5EF4-FFF2-40B4-BE49-F238E27FC236}">
                <a16:creationId xmlns:a16="http://schemas.microsoft.com/office/drawing/2014/main" id="{E2606E90-EF78-B1E1-4D95-4FC0B4801583}"/>
              </a:ext>
            </a:extLst>
          </p:cNvPr>
          <p:cNvPicPr>
            <a:picLocks noChangeAspect="1"/>
          </p:cNvPicPr>
          <p:nvPr/>
        </p:nvPicPr>
        <p:blipFill>
          <a:blip r:embed="rId2"/>
          <a:stretch>
            <a:fillRect/>
          </a:stretch>
        </p:blipFill>
        <p:spPr>
          <a:xfrm>
            <a:off x="8618644" y="1329782"/>
            <a:ext cx="3409919" cy="3853920"/>
          </a:xfrm>
          <a:prstGeom prst="rect">
            <a:avLst/>
          </a:prstGeom>
        </p:spPr>
      </p:pic>
      <p:sp>
        <p:nvSpPr>
          <p:cNvPr id="6" name="TextBox 23">
            <a:extLst>
              <a:ext uri="{FF2B5EF4-FFF2-40B4-BE49-F238E27FC236}">
                <a16:creationId xmlns:a16="http://schemas.microsoft.com/office/drawing/2014/main" id="{7A678238-4624-744D-4B0D-2770E076540B}"/>
              </a:ext>
            </a:extLst>
          </p:cNvPr>
          <p:cNvSpPr txBox="1">
            <a:spLocks noChangeArrowheads="1"/>
          </p:cNvSpPr>
          <p:nvPr/>
        </p:nvSpPr>
        <p:spPr bwMode="auto">
          <a:xfrm>
            <a:off x="2397583" y="6345666"/>
            <a:ext cx="1022294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defTabSz="722376">
              <a:lnSpc>
                <a:spcPct val="100000"/>
              </a:lnSpc>
              <a:spcBef>
                <a:spcPct val="0"/>
              </a:spcBef>
              <a:spcAft>
                <a:spcPts val="474"/>
              </a:spcAft>
              <a:buNone/>
            </a:pP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Lectures + MCQs @ farhatlectures.com </a:t>
            </a: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sym typeface="Wingdings" panose="05000000000000000000" pitchFamily="2" charset="2"/>
              </a:rPr>
              <a:t> Free Trial</a:t>
            </a:r>
            <a:endParaRPr lang="en-US" altLang="en-US" dirty="0">
              <a:solidFill>
                <a:srgbClr val="002060"/>
              </a:solidFill>
              <a:latin typeface="Comic Sans MS" panose="030F0702030302020204" pitchFamily="66" charset="0"/>
              <a:ea typeface="MS PGothic" panose="020B0600070205080204" pitchFamily="34" charset="-128"/>
              <a:cs typeface="Arial" panose="020B0604020202020204" pitchFamily="34" charset="0"/>
            </a:endParaRPr>
          </a:p>
        </p:txBody>
      </p:sp>
      <p:pic>
        <p:nvPicPr>
          <p:cNvPr id="7" name="Content Placeholder 5">
            <a:extLst>
              <a:ext uri="{FF2B5EF4-FFF2-40B4-BE49-F238E27FC236}">
                <a16:creationId xmlns:a16="http://schemas.microsoft.com/office/drawing/2014/main" id="{A3BD483B-2B8E-C570-B447-4C9FA4784B7F}"/>
              </a:ext>
            </a:extLst>
          </p:cNvPr>
          <p:cNvPicPr>
            <a:picLocks noChangeAspect="1"/>
          </p:cNvPicPr>
          <p:nvPr/>
        </p:nvPicPr>
        <p:blipFill>
          <a:blip r:embed="rId3"/>
          <a:stretch>
            <a:fillRect/>
          </a:stretch>
        </p:blipFill>
        <p:spPr>
          <a:xfrm>
            <a:off x="0" y="6345666"/>
            <a:ext cx="2998817" cy="482040"/>
          </a:xfrm>
          <a:prstGeom prst="rect">
            <a:avLst/>
          </a:prstGeom>
        </p:spPr>
      </p:pic>
    </p:spTree>
    <p:extLst>
      <p:ext uri="{BB962C8B-B14F-4D97-AF65-F5344CB8AC3E}">
        <p14:creationId xmlns:p14="http://schemas.microsoft.com/office/powerpoint/2010/main" val="34418633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0D004A-F00A-6387-462A-CF7456BC0852}"/>
              </a:ext>
            </a:extLst>
          </p:cNvPr>
          <p:cNvSpPr>
            <a:spLocks noGrp="1"/>
          </p:cNvSpPr>
          <p:nvPr>
            <p:ph type="title"/>
          </p:nvPr>
        </p:nvSpPr>
        <p:spPr>
          <a:xfrm>
            <a:off x="796684" y="-126760"/>
            <a:ext cx="10515600" cy="1325563"/>
          </a:xfrm>
        </p:spPr>
        <p:txBody>
          <a:bodyPr/>
          <a:lstStyle/>
          <a:p>
            <a:pPr algn="ctr"/>
            <a:r>
              <a:rPr lang="en-US" dirty="0"/>
              <a:t>MCQ from Farhatlectures.com</a:t>
            </a:r>
          </a:p>
        </p:txBody>
      </p:sp>
      <p:sp>
        <p:nvSpPr>
          <p:cNvPr id="3" name="Content Placeholder 2">
            <a:extLst>
              <a:ext uri="{FF2B5EF4-FFF2-40B4-BE49-F238E27FC236}">
                <a16:creationId xmlns:a16="http://schemas.microsoft.com/office/drawing/2014/main" id="{10812364-1AF3-BB48-5708-DE7C26745A35}"/>
              </a:ext>
            </a:extLst>
          </p:cNvPr>
          <p:cNvSpPr>
            <a:spLocks noGrp="1"/>
          </p:cNvSpPr>
          <p:nvPr>
            <p:ph idx="1"/>
          </p:nvPr>
        </p:nvSpPr>
        <p:spPr>
          <a:xfrm>
            <a:off x="176574" y="1103586"/>
            <a:ext cx="11177226" cy="5114334"/>
          </a:xfrm>
        </p:spPr>
        <p:txBody>
          <a:bodyPr>
            <a:normAutofit fontScale="85000" lnSpcReduction="20000"/>
          </a:bodyPr>
          <a:lstStyle/>
          <a:p>
            <a:pPr algn="l"/>
            <a:r>
              <a:rPr lang="en-US" b="0" i="0" dirty="0">
                <a:solidFill>
                  <a:srgbClr val="0D0D0D"/>
                </a:solidFill>
                <a:effectLst/>
                <a:highlight>
                  <a:srgbClr val="FFFFFF"/>
                </a:highlight>
                <a:latin typeface="Söhne"/>
              </a:rPr>
              <a:t>Which of the following is a critical aspect of performing walk-throughs in a SOC engagement?</a:t>
            </a:r>
          </a:p>
          <a:p>
            <a:pPr marL="0" indent="0" algn="l">
              <a:buNone/>
            </a:pPr>
            <a:r>
              <a:rPr lang="en-US" b="0" i="0" dirty="0">
                <a:solidFill>
                  <a:srgbClr val="0D0D0D"/>
                </a:solidFill>
                <a:effectLst/>
                <a:highlight>
                  <a:srgbClr val="FFFFFF"/>
                </a:highlight>
                <a:latin typeface="Söhne"/>
              </a:rPr>
              <a:t>a) Reviewing the accuracy of financial statements.</a:t>
            </a:r>
            <a:br>
              <a:rPr lang="en-US" b="0" i="0" dirty="0">
                <a:solidFill>
                  <a:srgbClr val="0D0D0D"/>
                </a:solidFill>
                <a:effectLst/>
                <a:highlight>
                  <a:srgbClr val="FFFFFF"/>
                </a:highlight>
                <a:latin typeface="Söhne"/>
              </a:rPr>
            </a:br>
            <a:r>
              <a:rPr lang="en-US" b="0" i="0" dirty="0">
                <a:solidFill>
                  <a:srgbClr val="0D0D0D"/>
                </a:solidFill>
                <a:effectLst/>
                <a:highlight>
                  <a:srgbClr val="FFFFFF"/>
                </a:highlight>
                <a:latin typeface="Söhne"/>
              </a:rPr>
              <a:t>b) Ensuring compliance with international trade regulations.</a:t>
            </a:r>
            <a:br>
              <a:rPr lang="en-US" b="0" i="0" dirty="0">
                <a:solidFill>
                  <a:srgbClr val="0D0D0D"/>
                </a:solidFill>
                <a:effectLst/>
                <a:highlight>
                  <a:srgbClr val="FFFFFF"/>
                </a:highlight>
                <a:latin typeface="Söhne"/>
              </a:rPr>
            </a:br>
            <a:r>
              <a:rPr lang="en-US" b="0" i="0" dirty="0">
                <a:solidFill>
                  <a:srgbClr val="0D0D0D"/>
                </a:solidFill>
                <a:effectLst/>
                <a:highlight>
                  <a:srgbClr val="FFFFFF"/>
                </a:highlight>
                <a:latin typeface="Söhne"/>
              </a:rPr>
              <a:t>c) Tracing a transaction from initiation to completion.</a:t>
            </a:r>
            <a:br>
              <a:rPr lang="en-US" b="0" i="0" dirty="0">
                <a:solidFill>
                  <a:srgbClr val="0D0D0D"/>
                </a:solidFill>
                <a:effectLst/>
                <a:highlight>
                  <a:srgbClr val="FFFFFF"/>
                </a:highlight>
                <a:latin typeface="Söhne"/>
              </a:rPr>
            </a:br>
            <a:r>
              <a:rPr lang="en-US" b="0" i="0" dirty="0">
                <a:solidFill>
                  <a:srgbClr val="0D0D0D"/>
                </a:solidFill>
                <a:effectLst/>
                <a:highlight>
                  <a:srgbClr val="FFFFFF"/>
                </a:highlight>
                <a:latin typeface="Söhne"/>
              </a:rPr>
              <a:t>d) Evaluating the marketing strategies for service promotions.</a:t>
            </a:r>
          </a:p>
          <a:p>
            <a:pPr algn="l"/>
            <a:r>
              <a:rPr lang="en-US" b="1" i="0" dirty="0">
                <a:solidFill>
                  <a:srgbClr val="0D0D0D"/>
                </a:solidFill>
                <a:effectLst/>
                <a:highlight>
                  <a:srgbClr val="FFFFFF"/>
                </a:highlight>
                <a:latin typeface="Söhne"/>
              </a:rPr>
              <a:t>Correct Answer: c</a:t>
            </a:r>
            <a:br>
              <a:rPr lang="en-US" b="0" i="0" dirty="0">
                <a:solidFill>
                  <a:srgbClr val="0D0D0D"/>
                </a:solidFill>
                <a:effectLst/>
                <a:highlight>
                  <a:srgbClr val="FFFFFF"/>
                </a:highlight>
                <a:latin typeface="Söhne"/>
              </a:rPr>
            </a:br>
            <a:r>
              <a:rPr lang="en-US" b="1" i="0" dirty="0">
                <a:solidFill>
                  <a:srgbClr val="0D0D0D"/>
                </a:solidFill>
                <a:effectLst/>
                <a:highlight>
                  <a:srgbClr val="FFFFFF"/>
                </a:highlight>
                <a:latin typeface="Söhne"/>
              </a:rPr>
              <a:t>Explanation:</a:t>
            </a:r>
            <a:br>
              <a:rPr lang="en-US" b="0" i="0" dirty="0">
                <a:solidFill>
                  <a:srgbClr val="0D0D0D"/>
                </a:solidFill>
                <a:effectLst/>
                <a:highlight>
                  <a:srgbClr val="FFFFFF"/>
                </a:highlight>
                <a:latin typeface="Söhne"/>
              </a:rPr>
            </a:br>
            <a:r>
              <a:rPr lang="en-US" b="0" i="0" dirty="0">
                <a:solidFill>
                  <a:srgbClr val="0D0D0D"/>
                </a:solidFill>
                <a:effectLst/>
                <a:highlight>
                  <a:srgbClr val="FFFFFF"/>
                </a:highlight>
                <a:latin typeface="Söhne"/>
              </a:rPr>
              <a:t>Choice c is correct because tracing a transaction from initiation to completion helps verify that the controls are appropriately designed and implemented across the system.</a:t>
            </a:r>
          </a:p>
          <a:p>
            <a:pPr algn="l"/>
            <a:r>
              <a:rPr lang="en-US" b="0" i="0" dirty="0">
                <a:solidFill>
                  <a:srgbClr val="0D0D0D"/>
                </a:solidFill>
                <a:effectLst/>
                <a:highlight>
                  <a:srgbClr val="FFFFFF"/>
                </a:highlight>
                <a:latin typeface="Söhne"/>
              </a:rPr>
              <a:t>Choice a is incorrect because SOC engagements typically do not focus on the accuracy of financial statements.</a:t>
            </a:r>
          </a:p>
          <a:p>
            <a:pPr algn="l"/>
            <a:r>
              <a:rPr lang="en-US" b="0" i="0" dirty="0">
                <a:solidFill>
                  <a:srgbClr val="0D0D0D"/>
                </a:solidFill>
                <a:effectLst/>
                <a:highlight>
                  <a:srgbClr val="FFFFFF"/>
                </a:highlight>
                <a:latin typeface="Söhne"/>
              </a:rPr>
              <a:t>Choice b is incorrect as international trade regulations are outside the typical scope of SOC engagements.</a:t>
            </a:r>
          </a:p>
          <a:p>
            <a:pPr algn="l"/>
            <a:r>
              <a:rPr lang="en-US" b="0" i="0" dirty="0">
                <a:solidFill>
                  <a:srgbClr val="0D0D0D"/>
                </a:solidFill>
                <a:effectLst/>
                <a:highlight>
                  <a:srgbClr val="FFFFFF"/>
                </a:highlight>
                <a:latin typeface="Söhne"/>
              </a:rPr>
              <a:t>Choice d is incorrect because evaluating marketing strategies does not provide information about the operational effectiveness of system controls.</a:t>
            </a:r>
          </a:p>
          <a:p>
            <a:endParaRPr lang="en-US" dirty="0"/>
          </a:p>
        </p:txBody>
      </p:sp>
      <p:sp>
        <p:nvSpPr>
          <p:cNvPr id="4" name="TextBox 23">
            <a:extLst>
              <a:ext uri="{FF2B5EF4-FFF2-40B4-BE49-F238E27FC236}">
                <a16:creationId xmlns:a16="http://schemas.microsoft.com/office/drawing/2014/main" id="{AD7641EE-4079-5579-EC75-838B64FCB5ED}"/>
              </a:ext>
            </a:extLst>
          </p:cNvPr>
          <p:cNvSpPr txBox="1">
            <a:spLocks noChangeArrowheads="1"/>
          </p:cNvSpPr>
          <p:nvPr/>
        </p:nvSpPr>
        <p:spPr bwMode="auto">
          <a:xfrm>
            <a:off x="2397583" y="6345666"/>
            <a:ext cx="1022294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defTabSz="722376">
              <a:lnSpc>
                <a:spcPct val="100000"/>
              </a:lnSpc>
              <a:spcBef>
                <a:spcPct val="0"/>
              </a:spcBef>
              <a:spcAft>
                <a:spcPts val="474"/>
              </a:spcAft>
              <a:buNone/>
            </a:pP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Lectures + MCQs @ farhatlectures.com </a:t>
            </a: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sym typeface="Wingdings" panose="05000000000000000000" pitchFamily="2" charset="2"/>
              </a:rPr>
              <a:t> Free Trial</a:t>
            </a:r>
            <a:endParaRPr lang="en-US" altLang="en-US" dirty="0">
              <a:solidFill>
                <a:srgbClr val="002060"/>
              </a:solidFill>
              <a:latin typeface="Comic Sans MS" panose="030F0702030302020204" pitchFamily="66" charset="0"/>
              <a:ea typeface="MS PGothic" panose="020B0600070205080204" pitchFamily="34" charset="-128"/>
              <a:cs typeface="Arial" panose="020B0604020202020204" pitchFamily="34" charset="0"/>
            </a:endParaRPr>
          </a:p>
        </p:txBody>
      </p:sp>
      <p:pic>
        <p:nvPicPr>
          <p:cNvPr id="5" name="Content Placeholder 5">
            <a:extLst>
              <a:ext uri="{FF2B5EF4-FFF2-40B4-BE49-F238E27FC236}">
                <a16:creationId xmlns:a16="http://schemas.microsoft.com/office/drawing/2014/main" id="{E8F38229-EA74-12F9-59FD-20F76061C940}"/>
              </a:ext>
            </a:extLst>
          </p:cNvPr>
          <p:cNvPicPr>
            <a:picLocks noChangeAspect="1"/>
          </p:cNvPicPr>
          <p:nvPr/>
        </p:nvPicPr>
        <p:blipFill>
          <a:blip r:embed="rId2"/>
          <a:stretch>
            <a:fillRect/>
          </a:stretch>
        </p:blipFill>
        <p:spPr>
          <a:xfrm>
            <a:off x="0" y="6345666"/>
            <a:ext cx="2998817" cy="482040"/>
          </a:xfrm>
          <a:prstGeom prst="rect">
            <a:avLst/>
          </a:prstGeom>
        </p:spPr>
      </p:pic>
    </p:spTree>
    <p:extLst>
      <p:ext uri="{BB962C8B-B14F-4D97-AF65-F5344CB8AC3E}">
        <p14:creationId xmlns:p14="http://schemas.microsoft.com/office/powerpoint/2010/main" val="27238036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168</TotalTime>
  <Words>2042</Words>
  <Application>Microsoft Office PowerPoint</Application>
  <PresentationFormat>Widescreen</PresentationFormat>
  <Paragraphs>99</Paragraphs>
  <Slides>14</Slides>
  <Notes>0</Notes>
  <HiddenSlides>0</HiddenSlides>
  <MMClips>0</MMClips>
  <ScaleCrop>false</ScaleCrop>
  <HeadingPairs>
    <vt:vector size="4" baseType="variant">
      <vt:variant>
        <vt:lpstr>Theme</vt:lpstr>
      </vt:variant>
      <vt:variant>
        <vt:i4>1</vt:i4>
      </vt:variant>
      <vt:variant>
        <vt:lpstr>Slide Titles</vt:lpstr>
      </vt:variant>
      <vt:variant>
        <vt:i4>14</vt:i4>
      </vt:variant>
    </vt:vector>
  </HeadingPairs>
  <TitlesOfParts>
    <vt:vector size="15" baseType="lpstr">
      <vt:lpstr>Office Theme</vt:lpstr>
      <vt:lpstr>Evaluating Management Description: SOC 2</vt:lpstr>
      <vt:lpstr>Evaluating Management Description: SOC 2</vt:lpstr>
      <vt:lpstr>Meeting the Description Criteria </vt:lpstr>
      <vt:lpstr>Not Meeting the Description Criteria </vt:lpstr>
      <vt:lpstr> Implementation</vt:lpstr>
      <vt:lpstr>Implementation</vt:lpstr>
      <vt:lpstr>Evidence Gathering</vt:lpstr>
      <vt:lpstr>Evidence Gathering</vt:lpstr>
      <vt:lpstr>Walk-throughs Procedures </vt:lpstr>
      <vt:lpstr>Inquiry, Observation, and Inspection </vt:lpstr>
      <vt:lpstr>Evaluation of Description Disclosures </vt:lpstr>
      <vt:lpstr>Actions If Description Is Misleading </vt:lpstr>
      <vt:lpstr>Impact on the Auditor’s Report </vt:lpstr>
      <vt:lpstr>MCQ from Farhatlectures.com</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mansour farhat</dc:creator>
  <cp:lastModifiedBy>mansour farhat</cp:lastModifiedBy>
  <cp:revision>2</cp:revision>
  <dcterms:created xsi:type="dcterms:W3CDTF">2024-05-01T19:24:57Z</dcterms:created>
  <dcterms:modified xsi:type="dcterms:W3CDTF">2024-05-04T16:58:54Z</dcterms:modified>
</cp:coreProperties>
</file>