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72" r:id="rId3"/>
    <p:sldId id="261" r:id="rId4"/>
    <p:sldId id="263" r:id="rId5"/>
    <p:sldId id="257" r:id="rId6"/>
    <p:sldId id="259" r:id="rId7"/>
    <p:sldId id="258" r:id="rId8"/>
    <p:sldId id="265" r:id="rId9"/>
    <p:sldId id="266" r:id="rId10"/>
    <p:sldId id="267" r:id="rId11"/>
    <p:sldId id="268" r:id="rId12"/>
    <p:sldId id="269" r:id="rId13"/>
    <p:sldId id="270" r:id="rId14"/>
    <p:sldId id="271" r:id="rId15"/>
    <p:sldId id="273" r:id="rId16"/>
    <p:sldId id="27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E3ACA6-816B-40BB-903F-9153CE6BE8F4}" v="109" dt="2024-04-26T00:12:05.2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76" d="100"/>
          <a:sy n="76" d="100"/>
        </p:scale>
        <p:origin x="27" y="33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E61F-F407-A766-9612-44F73FEAF9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249F26-24C8-1FB2-071A-A358C925F0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AA9B3-C200-2F47-1666-E17F0F02FF39}"/>
              </a:ext>
            </a:extLst>
          </p:cNvPr>
          <p:cNvSpPr>
            <a:spLocks noGrp="1"/>
          </p:cNvSpPr>
          <p:nvPr>
            <p:ph type="dt" sz="half" idx="10"/>
          </p:nvPr>
        </p:nvSpPr>
        <p:spPr/>
        <p:txBody>
          <a:bodyPr/>
          <a:lstStyle/>
          <a:p>
            <a:fld id="{37C9529A-7484-4AFD-880D-DA89FFEB098B}" type="datetimeFigureOut">
              <a:rPr lang="en-US" smtClean="0"/>
              <a:t>5/4/2024</a:t>
            </a:fld>
            <a:endParaRPr lang="en-US"/>
          </a:p>
        </p:txBody>
      </p:sp>
      <p:sp>
        <p:nvSpPr>
          <p:cNvPr id="5" name="Footer Placeholder 4">
            <a:extLst>
              <a:ext uri="{FF2B5EF4-FFF2-40B4-BE49-F238E27FC236}">
                <a16:creationId xmlns:a16="http://schemas.microsoft.com/office/drawing/2014/main" id="{EB293AE4-4188-4E6F-9CC7-0A74253E65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0CAC18-E107-5673-30D1-EA8B2078ABB3}"/>
              </a:ext>
            </a:extLst>
          </p:cNvPr>
          <p:cNvSpPr>
            <a:spLocks noGrp="1"/>
          </p:cNvSpPr>
          <p:nvPr>
            <p:ph type="sldNum" sz="quarter" idx="12"/>
          </p:nvPr>
        </p:nvSpPr>
        <p:spPr/>
        <p:txBody>
          <a:bodyPr/>
          <a:lstStyle/>
          <a:p>
            <a:fld id="{729EB49E-B3BD-4BF8-8CD3-2BAD26E6F28D}" type="slidenum">
              <a:rPr lang="en-US" smtClean="0"/>
              <a:t>‹#›</a:t>
            </a:fld>
            <a:endParaRPr lang="en-US"/>
          </a:p>
        </p:txBody>
      </p:sp>
    </p:spTree>
    <p:extLst>
      <p:ext uri="{BB962C8B-B14F-4D97-AF65-F5344CB8AC3E}">
        <p14:creationId xmlns:p14="http://schemas.microsoft.com/office/powerpoint/2010/main" val="2937283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CE8B4-7572-6DB3-C1EF-78AE89F259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D58A62-4AC6-96FC-3DB2-92B5EE876D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186CCD-5DEE-14C3-8EAF-11D6B8AAEFC6}"/>
              </a:ext>
            </a:extLst>
          </p:cNvPr>
          <p:cNvSpPr>
            <a:spLocks noGrp="1"/>
          </p:cNvSpPr>
          <p:nvPr>
            <p:ph type="dt" sz="half" idx="10"/>
          </p:nvPr>
        </p:nvSpPr>
        <p:spPr/>
        <p:txBody>
          <a:bodyPr/>
          <a:lstStyle/>
          <a:p>
            <a:fld id="{37C9529A-7484-4AFD-880D-DA89FFEB098B}" type="datetimeFigureOut">
              <a:rPr lang="en-US" smtClean="0"/>
              <a:t>5/4/2024</a:t>
            </a:fld>
            <a:endParaRPr lang="en-US"/>
          </a:p>
        </p:txBody>
      </p:sp>
      <p:sp>
        <p:nvSpPr>
          <p:cNvPr id="5" name="Footer Placeholder 4">
            <a:extLst>
              <a:ext uri="{FF2B5EF4-FFF2-40B4-BE49-F238E27FC236}">
                <a16:creationId xmlns:a16="http://schemas.microsoft.com/office/drawing/2014/main" id="{68FC1012-EC5E-2B01-C873-3FA40AAF20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6D1B8B-3804-4578-0496-BBA237E3B077}"/>
              </a:ext>
            </a:extLst>
          </p:cNvPr>
          <p:cNvSpPr>
            <a:spLocks noGrp="1"/>
          </p:cNvSpPr>
          <p:nvPr>
            <p:ph type="sldNum" sz="quarter" idx="12"/>
          </p:nvPr>
        </p:nvSpPr>
        <p:spPr/>
        <p:txBody>
          <a:bodyPr/>
          <a:lstStyle/>
          <a:p>
            <a:fld id="{729EB49E-B3BD-4BF8-8CD3-2BAD26E6F28D}" type="slidenum">
              <a:rPr lang="en-US" smtClean="0"/>
              <a:t>‹#›</a:t>
            </a:fld>
            <a:endParaRPr lang="en-US"/>
          </a:p>
        </p:txBody>
      </p:sp>
    </p:spTree>
    <p:extLst>
      <p:ext uri="{BB962C8B-B14F-4D97-AF65-F5344CB8AC3E}">
        <p14:creationId xmlns:p14="http://schemas.microsoft.com/office/powerpoint/2010/main" val="2913429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C1C99-B28C-8DF3-D897-1F325DF92E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D80ABEC-8AB8-007D-AF05-791A50F1211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1D523F-D4C4-A94A-0C34-561AF12448B5}"/>
              </a:ext>
            </a:extLst>
          </p:cNvPr>
          <p:cNvSpPr>
            <a:spLocks noGrp="1"/>
          </p:cNvSpPr>
          <p:nvPr>
            <p:ph type="dt" sz="half" idx="10"/>
          </p:nvPr>
        </p:nvSpPr>
        <p:spPr/>
        <p:txBody>
          <a:bodyPr/>
          <a:lstStyle/>
          <a:p>
            <a:fld id="{37C9529A-7484-4AFD-880D-DA89FFEB098B}" type="datetimeFigureOut">
              <a:rPr lang="en-US" smtClean="0"/>
              <a:t>5/4/2024</a:t>
            </a:fld>
            <a:endParaRPr lang="en-US"/>
          </a:p>
        </p:txBody>
      </p:sp>
      <p:sp>
        <p:nvSpPr>
          <p:cNvPr id="5" name="Footer Placeholder 4">
            <a:extLst>
              <a:ext uri="{FF2B5EF4-FFF2-40B4-BE49-F238E27FC236}">
                <a16:creationId xmlns:a16="http://schemas.microsoft.com/office/drawing/2014/main" id="{9E1A257A-FA7B-86A3-0BE6-9B836B7B2C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8CA36C-83B4-951E-2323-C971020A18D4}"/>
              </a:ext>
            </a:extLst>
          </p:cNvPr>
          <p:cNvSpPr>
            <a:spLocks noGrp="1"/>
          </p:cNvSpPr>
          <p:nvPr>
            <p:ph type="sldNum" sz="quarter" idx="12"/>
          </p:nvPr>
        </p:nvSpPr>
        <p:spPr/>
        <p:txBody>
          <a:bodyPr/>
          <a:lstStyle/>
          <a:p>
            <a:fld id="{729EB49E-B3BD-4BF8-8CD3-2BAD26E6F28D}" type="slidenum">
              <a:rPr lang="en-US" smtClean="0"/>
              <a:t>‹#›</a:t>
            </a:fld>
            <a:endParaRPr lang="en-US"/>
          </a:p>
        </p:txBody>
      </p:sp>
    </p:spTree>
    <p:extLst>
      <p:ext uri="{BB962C8B-B14F-4D97-AF65-F5344CB8AC3E}">
        <p14:creationId xmlns:p14="http://schemas.microsoft.com/office/powerpoint/2010/main" val="1574213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5E8D6-A688-6640-F4D6-9E6CBA37AC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0C90F9-AD23-FDBF-CBF4-470EE3225B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F722C6-FE22-074C-A444-E85F4709E8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9976EF-1604-27C2-50E5-26C31C219F59}"/>
              </a:ext>
            </a:extLst>
          </p:cNvPr>
          <p:cNvSpPr>
            <a:spLocks noGrp="1"/>
          </p:cNvSpPr>
          <p:nvPr>
            <p:ph type="dt" sz="half" idx="10"/>
          </p:nvPr>
        </p:nvSpPr>
        <p:spPr/>
        <p:txBody>
          <a:bodyPr/>
          <a:lstStyle/>
          <a:p>
            <a:fld id="{37C9529A-7484-4AFD-880D-DA89FFEB098B}" type="datetimeFigureOut">
              <a:rPr lang="en-US" smtClean="0"/>
              <a:t>5/4/2024</a:t>
            </a:fld>
            <a:endParaRPr lang="en-US"/>
          </a:p>
        </p:txBody>
      </p:sp>
      <p:sp>
        <p:nvSpPr>
          <p:cNvPr id="6" name="Footer Placeholder 5">
            <a:extLst>
              <a:ext uri="{FF2B5EF4-FFF2-40B4-BE49-F238E27FC236}">
                <a16:creationId xmlns:a16="http://schemas.microsoft.com/office/drawing/2014/main" id="{75D7D947-1C6C-10F9-F761-9C47E3591D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66C795-480A-65CF-19A1-23B6A79C8BF0}"/>
              </a:ext>
            </a:extLst>
          </p:cNvPr>
          <p:cNvSpPr>
            <a:spLocks noGrp="1"/>
          </p:cNvSpPr>
          <p:nvPr>
            <p:ph type="sldNum" sz="quarter" idx="12"/>
          </p:nvPr>
        </p:nvSpPr>
        <p:spPr/>
        <p:txBody>
          <a:bodyPr/>
          <a:lstStyle/>
          <a:p>
            <a:fld id="{729EB49E-B3BD-4BF8-8CD3-2BAD26E6F28D}" type="slidenum">
              <a:rPr lang="en-US" smtClean="0"/>
              <a:t>‹#›</a:t>
            </a:fld>
            <a:endParaRPr lang="en-US"/>
          </a:p>
        </p:txBody>
      </p:sp>
    </p:spTree>
    <p:extLst>
      <p:ext uri="{BB962C8B-B14F-4D97-AF65-F5344CB8AC3E}">
        <p14:creationId xmlns:p14="http://schemas.microsoft.com/office/powerpoint/2010/main" val="1143365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260E-CD44-D6E4-0A87-BC938247F5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6682F4-BCC9-1084-6936-D5E26BBE6A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4653A0-BB70-939B-8785-8F89F80D6A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B692FC-D039-523E-6A05-E283882A69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D5C89E-5067-E960-E8E9-763C310680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491492-E6BA-9F94-73F1-3737662EC7A7}"/>
              </a:ext>
            </a:extLst>
          </p:cNvPr>
          <p:cNvSpPr>
            <a:spLocks noGrp="1"/>
          </p:cNvSpPr>
          <p:nvPr>
            <p:ph type="dt" sz="half" idx="10"/>
          </p:nvPr>
        </p:nvSpPr>
        <p:spPr/>
        <p:txBody>
          <a:bodyPr/>
          <a:lstStyle/>
          <a:p>
            <a:fld id="{37C9529A-7484-4AFD-880D-DA89FFEB098B}" type="datetimeFigureOut">
              <a:rPr lang="en-US" smtClean="0"/>
              <a:t>5/4/2024</a:t>
            </a:fld>
            <a:endParaRPr lang="en-US"/>
          </a:p>
        </p:txBody>
      </p:sp>
      <p:sp>
        <p:nvSpPr>
          <p:cNvPr id="8" name="Footer Placeholder 7">
            <a:extLst>
              <a:ext uri="{FF2B5EF4-FFF2-40B4-BE49-F238E27FC236}">
                <a16:creationId xmlns:a16="http://schemas.microsoft.com/office/drawing/2014/main" id="{26E1873E-372C-878A-4835-4D3B849FFD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C4DE548-8A35-86B9-6123-38251EA93A4E}"/>
              </a:ext>
            </a:extLst>
          </p:cNvPr>
          <p:cNvSpPr>
            <a:spLocks noGrp="1"/>
          </p:cNvSpPr>
          <p:nvPr>
            <p:ph type="sldNum" sz="quarter" idx="12"/>
          </p:nvPr>
        </p:nvSpPr>
        <p:spPr/>
        <p:txBody>
          <a:bodyPr/>
          <a:lstStyle/>
          <a:p>
            <a:fld id="{729EB49E-B3BD-4BF8-8CD3-2BAD26E6F28D}" type="slidenum">
              <a:rPr lang="en-US" smtClean="0"/>
              <a:t>‹#›</a:t>
            </a:fld>
            <a:endParaRPr lang="en-US"/>
          </a:p>
        </p:txBody>
      </p:sp>
    </p:spTree>
    <p:extLst>
      <p:ext uri="{BB962C8B-B14F-4D97-AF65-F5344CB8AC3E}">
        <p14:creationId xmlns:p14="http://schemas.microsoft.com/office/powerpoint/2010/main" val="3469398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FFC90-3F5E-E398-10A5-8260BA420C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BE7D2D-5E8F-B373-41D2-F158490DBA9C}"/>
              </a:ext>
            </a:extLst>
          </p:cNvPr>
          <p:cNvSpPr>
            <a:spLocks noGrp="1"/>
          </p:cNvSpPr>
          <p:nvPr>
            <p:ph type="dt" sz="half" idx="10"/>
          </p:nvPr>
        </p:nvSpPr>
        <p:spPr/>
        <p:txBody>
          <a:bodyPr/>
          <a:lstStyle/>
          <a:p>
            <a:fld id="{37C9529A-7484-4AFD-880D-DA89FFEB098B}" type="datetimeFigureOut">
              <a:rPr lang="en-US" smtClean="0"/>
              <a:t>5/4/2024</a:t>
            </a:fld>
            <a:endParaRPr lang="en-US"/>
          </a:p>
        </p:txBody>
      </p:sp>
      <p:sp>
        <p:nvSpPr>
          <p:cNvPr id="4" name="Footer Placeholder 3">
            <a:extLst>
              <a:ext uri="{FF2B5EF4-FFF2-40B4-BE49-F238E27FC236}">
                <a16:creationId xmlns:a16="http://schemas.microsoft.com/office/drawing/2014/main" id="{1B39A272-3BAE-F726-DC8C-FD3270EADA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2A5DC3-FCBD-5E50-F167-D0A81395B9D2}"/>
              </a:ext>
            </a:extLst>
          </p:cNvPr>
          <p:cNvSpPr>
            <a:spLocks noGrp="1"/>
          </p:cNvSpPr>
          <p:nvPr>
            <p:ph type="sldNum" sz="quarter" idx="12"/>
          </p:nvPr>
        </p:nvSpPr>
        <p:spPr/>
        <p:txBody>
          <a:bodyPr/>
          <a:lstStyle/>
          <a:p>
            <a:fld id="{729EB49E-B3BD-4BF8-8CD3-2BAD26E6F28D}" type="slidenum">
              <a:rPr lang="en-US" smtClean="0"/>
              <a:t>‹#›</a:t>
            </a:fld>
            <a:endParaRPr lang="en-US"/>
          </a:p>
        </p:txBody>
      </p:sp>
    </p:spTree>
    <p:extLst>
      <p:ext uri="{BB962C8B-B14F-4D97-AF65-F5344CB8AC3E}">
        <p14:creationId xmlns:p14="http://schemas.microsoft.com/office/powerpoint/2010/main" val="2904483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1FB63A-9AA0-CC79-800B-B1F22BD51682}"/>
              </a:ext>
            </a:extLst>
          </p:cNvPr>
          <p:cNvSpPr>
            <a:spLocks noGrp="1"/>
          </p:cNvSpPr>
          <p:nvPr>
            <p:ph type="dt" sz="half" idx="10"/>
          </p:nvPr>
        </p:nvSpPr>
        <p:spPr/>
        <p:txBody>
          <a:bodyPr/>
          <a:lstStyle/>
          <a:p>
            <a:fld id="{37C9529A-7484-4AFD-880D-DA89FFEB098B}" type="datetimeFigureOut">
              <a:rPr lang="en-US" smtClean="0"/>
              <a:t>5/4/2024</a:t>
            </a:fld>
            <a:endParaRPr lang="en-US"/>
          </a:p>
        </p:txBody>
      </p:sp>
      <p:sp>
        <p:nvSpPr>
          <p:cNvPr id="3" name="Footer Placeholder 2">
            <a:extLst>
              <a:ext uri="{FF2B5EF4-FFF2-40B4-BE49-F238E27FC236}">
                <a16:creationId xmlns:a16="http://schemas.microsoft.com/office/drawing/2014/main" id="{767ADBD7-17D2-C57F-36F1-7977A49518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A747037-2C2D-C3CE-87D0-D264AA0D7C1F}"/>
              </a:ext>
            </a:extLst>
          </p:cNvPr>
          <p:cNvSpPr>
            <a:spLocks noGrp="1"/>
          </p:cNvSpPr>
          <p:nvPr>
            <p:ph type="sldNum" sz="quarter" idx="12"/>
          </p:nvPr>
        </p:nvSpPr>
        <p:spPr/>
        <p:txBody>
          <a:bodyPr/>
          <a:lstStyle/>
          <a:p>
            <a:fld id="{729EB49E-B3BD-4BF8-8CD3-2BAD26E6F28D}" type="slidenum">
              <a:rPr lang="en-US" smtClean="0"/>
              <a:t>‹#›</a:t>
            </a:fld>
            <a:endParaRPr lang="en-US"/>
          </a:p>
        </p:txBody>
      </p:sp>
    </p:spTree>
    <p:extLst>
      <p:ext uri="{BB962C8B-B14F-4D97-AF65-F5344CB8AC3E}">
        <p14:creationId xmlns:p14="http://schemas.microsoft.com/office/powerpoint/2010/main" val="3231302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0644D-00F1-8364-1AF9-C0CDD5AC2B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F72E7E0-2708-79F1-F42A-23AA261582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6B7C5D-8A50-8147-9BB1-5776739C7F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4E6672-0702-361B-7953-B72D1540F66B}"/>
              </a:ext>
            </a:extLst>
          </p:cNvPr>
          <p:cNvSpPr>
            <a:spLocks noGrp="1"/>
          </p:cNvSpPr>
          <p:nvPr>
            <p:ph type="dt" sz="half" idx="10"/>
          </p:nvPr>
        </p:nvSpPr>
        <p:spPr/>
        <p:txBody>
          <a:bodyPr/>
          <a:lstStyle/>
          <a:p>
            <a:fld id="{37C9529A-7484-4AFD-880D-DA89FFEB098B}" type="datetimeFigureOut">
              <a:rPr lang="en-US" smtClean="0"/>
              <a:t>5/4/2024</a:t>
            </a:fld>
            <a:endParaRPr lang="en-US"/>
          </a:p>
        </p:txBody>
      </p:sp>
      <p:sp>
        <p:nvSpPr>
          <p:cNvPr id="6" name="Footer Placeholder 5">
            <a:extLst>
              <a:ext uri="{FF2B5EF4-FFF2-40B4-BE49-F238E27FC236}">
                <a16:creationId xmlns:a16="http://schemas.microsoft.com/office/drawing/2014/main" id="{A1C3F78A-6A31-1FA8-E348-161BE588E2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16337C-D2B0-56E7-24BD-5E6C12E5D432}"/>
              </a:ext>
            </a:extLst>
          </p:cNvPr>
          <p:cNvSpPr>
            <a:spLocks noGrp="1"/>
          </p:cNvSpPr>
          <p:nvPr>
            <p:ph type="sldNum" sz="quarter" idx="12"/>
          </p:nvPr>
        </p:nvSpPr>
        <p:spPr/>
        <p:txBody>
          <a:bodyPr/>
          <a:lstStyle/>
          <a:p>
            <a:fld id="{729EB49E-B3BD-4BF8-8CD3-2BAD26E6F28D}" type="slidenum">
              <a:rPr lang="en-US" smtClean="0"/>
              <a:t>‹#›</a:t>
            </a:fld>
            <a:endParaRPr lang="en-US"/>
          </a:p>
        </p:txBody>
      </p:sp>
    </p:spTree>
    <p:extLst>
      <p:ext uri="{BB962C8B-B14F-4D97-AF65-F5344CB8AC3E}">
        <p14:creationId xmlns:p14="http://schemas.microsoft.com/office/powerpoint/2010/main" val="1357050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2202E-D433-16A8-2467-B1A27579D2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F2FBEB4-A741-E729-99E8-E7415E0070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1E67F7-51EB-67B2-F17A-FE24B234C9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8AC192-6141-C7DA-289F-38EAECA3D502}"/>
              </a:ext>
            </a:extLst>
          </p:cNvPr>
          <p:cNvSpPr>
            <a:spLocks noGrp="1"/>
          </p:cNvSpPr>
          <p:nvPr>
            <p:ph type="dt" sz="half" idx="10"/>
          </p:nvPr>
        </p:nvSpPr>
        <p:spPr/>
        <p:txBody>
          <a:bodyPr/>
          <a:lstStyle/>
          <a:p>
            <a:fld id="{37C9529A-7484-4AFD-880D-DA89FFEB098B}" type="datetimeFigureOut">
              <a:rPr lang="en-US" smtClean="0"/>
              <a:t>5/4/2024</a:t>
            </a:fld>
            <a:endParaRPr lang="en-US"/>
          </a:p>
        </p:txBody>
      </p:sp>
      <p:sp>
        <p:nvSpPr>
          <p:cNvPr id="6" name="Footer Placeholder 5">
            <a:extLst>
              <a:ext uri="{FF2B5EF4-FFF2-40B4-BE49-F238E27FC236}">
                <a16:creationId xmlns:a16="http://schemas.microsoft.com/office/drawing/2014/main" id="{F7CC588C-28B2-9CAB-D8C2-A3D77A6778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EBFF3A-3398-BCDB-580B-8573F49650BA}"/>
              </a:ext>
            </a:extLst>
          </p:cNvPr>
          <p:cNvSpPr>
            <a:spLocks noGrp="1"/>
          </p:cNvSpPr>
          <p:nvPr>
            <p:ph type="sldNum" sz="quarter" idx="12"/>
          </p:nvPr>
        </p:nvSpPr>
        <p:spPr/>
        <p:txBody>
          <a:bodyPr/>
          <a:lstStyle/>
          <a:p>
            <a:fld id="{729EB49E-B3BD-4BF8-8CD3-2BAD26E6F28D}" type="slidenum">
              <a:rPr lang="en-US" smtClean="0"/>
              <a:t>‹#›</a:t>
            </a:fld>
            <a:endParaRPr lang="en-US"/>
          </a:p>
        </p:txBody>
      </p:sp>
    </p:spTree>
    <p:extLst>
      <p:ext uri="{BB962C8B-B14F-4D97-AF65-F5344CB8AC3E}">
        <p14:creationId xmlns:p14="http://schemas.microsoft.com/office/powerpoint/2010/main" val="3130747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D6E08-081C-0E98-8136-7B2FFFE20D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D94690-C5B2-C539-BDF8-B88636CD38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0D815B-0AAF-7D2D-1AC4-FC65DF38A0FC}"/>
              </a:ext>
            </a:extLst>
          </p:cNvPr>
          <p:cNvSpPr>
            <a:spLocks noGrp="1"/>
          </p:cNvSpPr>
          <p:nvPr>
            <p:ph type="dt" sz="half" idx="10"/>
          </p:nvPr>
        </p:nvSpPr>
        <p:spPr/>
        <p:txBody>
          <a:bodyPr/>
          <a:lstStyle/>
          <a:p>
            <a:fld id="{37C9529A-7484-4AFD-880D-DA89FFEB098B}" type="datetimeFigureOut">
              <a:rPr lang="en-US" smtClean="0"/>
              <a:t>5/4/2024</a:t>
            </a:fld>
            <a:endParaRPr lang="en-US"/>
          </a:p>
        </p:txBody>
      </p:sp>
      <p:sp>
        <p:nvSpPr>
          <p:cNvPr id="5" name="Footer Placeholder 4">
            <a:extLst>
              <a:ext uri="{FF2B5EF4-FFF2-40B4-BE49-F238E27FC236}">
                <a16:creationId xmlns:a16="http://schemas.microsoft.com/office/drawing/2014/main" id="{AA188A3E-8CFF-0345-CDE7-B9E0EFAF41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A6BF15-4E10-A2E5-7D71-EA7A926DCC39}"/>
              </a:ext>
            </a:extLst>
          </p:cNvPr>
          <p:cNvSpPr>
            <a:spLocks noGrp="1"/>
          </p:cNvSpPr>
          <p:nvPr>
            <p:ph type="sldNum" sz="quarter" idx="12"/>
          </p:nvPr>
        </p:nvSpPr>
        <p:spPr/>
        <p:txBody>
          <a:bodyPr/>
          <a:lstStyle/>
          <a:p>
            <a:fld id="{729EB49E-B3BD-4BF8-8CD3-2BAD26E6F28D}" type="slidenum">
              <a:rPr lang="en-US" smtClean="0"/>
              <a:t>‹#›</a:t>
            </a:fld>
            <a:endParaRPr lang="en-US"/>
          </a:p>
        </p:txBody>
      </p:sp>
    </p:spTree>
    <p:extLst>
      <p:ext uri="{BB962C8B-B14F-4D97-AF65-F5344CB8AC3E}">
        <p14:creationId xmlns:p14="http://schemas.microsoft.com/office/powerpoint/2010/main" val="915903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AC65E2-326D-6B26-A87D-D9718907CE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0E8A3D6-B293-99B7-837C-CB1EE2492B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F74345-EFED-E96D-9123-C643FE80D3C3}"/>
              </a:ext>
            </a:extLst>
          </p:cNvPr>
          <p:cNvSpPr>
            <a:spLocks noGrp="1"/>
          </p:cNvSpPr>
          <p:nvPr>
            <p:ph type="dt" sz="half" idx="10"/>
          </p:nvPr>
        </p:nvSpPr>
        <p:spPr/>
        <p:txBody>
          <a:bodyPr/>
          <a:lstStyle/>
          <a:p>
            <a:fld id="{37C9529A-7484-4AFD-880D-DA89FFEB098B}" type="datetimeFigureOut">
              <a:rPr lang="en-US" smtClean="0"/>
              <a:t>5/4/2024</a:t>
            </a:fld>
            <a:endParaRPr lang="en-US"/>
          </a:p>
        </p:txBody>
      </p:sp>
      <p:sp>
        <p:nvSpPr>
          <p:cNvPr id="5" name="Footer Placeholder 4">
            <a:extLst>
              <a:ext uri="{FF2B5EF4-FFF2-40B4-BE49-F238E27FC236}">
                <a16:creationId xmlns:a16="http://schemas.microsoft.com/office/drawing/2014/main" id="{3998F77A-6098-F718-304A-B08548937D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773A7-2B6D-7284-FDF9-AEE1E0D339F4}"/>
              </a:ext>
            </a:extLst>
          </p:cNvPr>
          <p:cNvSpPr>
            <a:spLocks noGrp="1"/>
          </p:cNvSpPr>
          <p:nvPr>
            <p:ph type="sldNum" sz="quarter" idx="12"/>
          </p:nvPr>
        </p:nvSpPr>
        <p:spPr/>
        <p:txBody>
          <a:bodyPr/>
          <a:lstStyle/>
          <a:p>
            <a:fld id="{729EB49E-B3BD-4BF8-8CD3-2BAD26E6F28D}" type="slidenum">
              <a:rPr lang="en-US" smtClean="0"/>
              <a:t>‹#›</a:t>
            </a:fld>
            <a:endParaRPr lang="en-US"/>
          </a:p>
        </p:txBody>
      </p:sp>
    </p:spTree>
    <p:extLst>
      <p:ext uri="{BB962C8B-B14F-4D97-AF65-F5344CB8AC3E}">
        <p14:creationId xmlns:p14="http://schemas.microsoft.com/office/powerpoint/2010/main" val="1942950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D426AC-1E26-165E-5464-65556CD3A8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6A0E9E-E9F6-C39A-49E7-FBDF1F1C15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A844C9-CF75-CD47-2642-1555DAE19E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C9529A-7484-4AFD-880D-DA89FFEB098B}" type="datetimeFigureOut">
              <a:rPr lang="en-US" smtClean="0"/>
              <a:t>5/4/2024</a:t>
            </a:fld>
            <a:endParaRPr lang="en-US"/>
          </a:p>
        </p:txBody>
      </p:sp>
      <p:sp>
        <p:nvSpPr>
          <p:cNvPr id="5" name="Footer Placeholder 4">
            <a:extLst>
              <a:ext uri="{FF2B5EF4-FFF2-40B4-BE49-F238E27FC236}">
                <a16:creationId xmlns:a16="http://schemas.microsoft.com/office/drawing/2014/main" id="{96404506-966D-8FAA-A6DE-CEA1C9F95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063FBE3-4BB9-A7C2-83CF-70459F9C15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9EB49E-B3BD-4BF8-8CD3-2BAD26E6F28D}" type="slidenum">
              <a:rPr lang="en-US" smtClean="0"/>
              <a:t>‹#›</a:t>
            </a:fld>
            <a:endParaRPr lang="en-US"/>
          </a:p>
        </p:txBody>
      </p:sp>
    </p:spTree>
    <p:extLst>
      <p:ext uri="{BB962C8B-B14F-4D97-AF65-F5344CB8AC3E}">
        <p14:creationId xmlns:p14="http://schemas.microsoft.com/office/powerpoint/2010/main" val="35117547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DC5C-30E2-0F53-6C0F-E64E9ECC0823}"/>
              </a:ext>
            </a:extLst>
          </p:cNvPr>
          <p:cNvSpPr>
            <a:spLocks noGrp="1"/>
          </p:cNvSpPr>
          <p:nvPr>
            <p:ph type="title"/>
          </p:nvPr>
        </p:nvSpPr>
        <p:spPr>
          <a:xfrm>
            <a:off x="394309" y="0"/>
            <a:ext cx="11549646" cy="1325563"/>
          </a:xfrm>
        </p:spPr>
        <p:txBody>
          <a:bodyPr/>
          <a:lstStyle/>
          <a:p>
            <a:pPr algn="ctr"/>
            <a:r>
              <a:rPr lang="en-US" dirty="0"/>
              <a:t>SOC 2 Engagement: Management Responsibilities</a:t>
            </a:r>
          </a:p>
        </p:txBody>
      </p:sp>
      <p:sp>
        <p:nvSpPr>
          <p:cNvPr id="3" name="Content Placeholder 2">
            <a:extLst>
              <a:ext uri="{FF2B5EF4-FFF2-40B4-BE49-F238E27FC236}">
                <a16:creationId xmlns:a16="http://schemas.microsoft.com/office/drawing/2014/main" id="{2F17F0CF-7C69-7E2D-0FBD-AF6097757E60}"/>
              </a:ext>
            </a:extLst>
          </p:cNvPr>
          <p:cNvSpPr>
            <a:spLocks noGrp="1"/>
          </p:cNvSpPr>
          <p:nvPr>
            <p:ph idx="1"/>
          </p:nvPr>
        </p:nvSpPr>
        <p:spPr>
          <a:xfrm>
            <a:off x="289608" y="1434390"/>
            <a:ext cx="6237316" cy="4911276"/>
          </a:xfrm>
        </p:spPr>
        <p:txBody>
          <a:bodyPr>
            <a:normAutofit fontScale="92500" lnSpcReduction="20000"/>
          </a:bodyPr>
          <a:lstStyle/>
          <a:p>
            <a:r>
              <a:rPr lang="en-US" b="0" i="0" dirty="0">
                <a:solidFill>
                  <a:srgbClr val="0D0D0D"/>
                </a:solidFill>
                <a:effectLst/>
                <a:highlight>
                  <a:srgbClr val="FFFFFF"/>
                </a:highlight>
                <a:latin typeface="Söhne"/>
              </a:rPr>
              <a:t>Prior session SOC 1.</a:t>
            </a:r>
          </a:p>
          <a:p>
            <a:r>
              <a:rPr lang="en-US" dirty="0">
                <a:solidFill>
                  <a:srgbClr val="0D0D0D"/>
                </a:solidFill>
                <a:highlight>
                  <a:srgbClr val="FFFFFF"/>
                </a:highlight>
                <a:latin typeface="Söhne"/>
              </a:rPr>
              <a:t>A SOC 2 (Service Organization Control 2) engagement is an audit designed to evaluate a service organization’s systems and the effectiveness of its controls relevant to security, availability, processing integrity, confidentiality, or privacy. </a:t>
            </a:r>
          </a:p>
          <a:p>
            <a:r>
              <a:rPr lang="en-US" dirty="0">
                <a:solidFill>
                  <a:srgbClr val="0D0D0D"/>
                </a:solidFill>
                <a:highlight>
                  <a:srgbClr val="FFFFFF"/>
                </a:highlight>
                <a:latin typeface="Söhne"/>
              </a:rPr>
              <a:t>These criteria are based on the Trust Services Criteria established by the American Institute of Certified Public Accountants (AICPA).</a:t>
            </a:r>
          </a:p>
          <a:p>
            <a:r>
              <a:rPr lang="en-US" b="0" i="0" dirty="0">
                <a:solidFill>
                  <a:srgbClr val="0D0D0D"/>
                </a:solidFill>
                <a:effectLst/>
                <a:highlight>
                  <a:srgbClr val="FFFFFF"/>
                </a:highlight>
                <a:latin typeface="Söhne"/>
              </a:rPr>
              <a:t>In SOC 2 engagements, the management of the service organization has several critical responsibilities before starting work with a service auditor and during the engagement.</a:t>
            </a:r>
          </a:p>
          <a:p>
            <a:pPr marL="0" indent="0">
              <a:buNone/>
            </a:pPr>
            <a:endParaRPr lang="en-US" b="0" i="0" dirty="0">
              <a:solidFill>
                <a:srgbClr val="0D0D0D"/>
              </a:solidFill>
              <a:effectLst/>
              <a:highlight>
                <a:srgbClr val="FFFFFF"/>
              </a:highlight>
              <a:latin typeface="Söhne"/>
            </a:endParaRPr>
          </a:p>
          <a:p>
            <a:endParaRPr lang="en-US" dirty="0"/>
          </a:p>
        </p:txBody>
      </p:sp>
      <p:sp>
        <p:nvSpPr>
          <p:cNvPr id="4" name="TextBox 23">
            <a:extLst>
              <a:ext uri="{FF2B5EF4-FFF2-40B4-BE49-F238E27FC236}">
                <a16:creationId xmlns:a16="http://schemas.microsoft.com/office/drawing/2014/main" id="{B7D49698-A7DE-159F-AB45-AE362829BF4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4B574D89-4DAA-D144-48AF-DED769FAF5CB}"/>
              </a:ext>
            </a:extLst>
          </p:cNvPr>
          <p:cNvPicPr>
            <a:picLocks noChangeAspect="1"/>
          </p:cNvPicPr>
          <p:nvPr/>
        </p:nvPicPr>
        <p:blipFill>
          <a:blip r:embed="rId2"/>
          <a:stretch>
            <a:fillRect/>
          </a:stretch>
        </p:blipFill>
        <p:spPr>
          <a:xfrm>
            <a:off x="0" y="6345666"/>
            <a:ext cx="2998817" cy="482040"/>
          </a:xfrm>
          <a:prstGeom prst="rect">
            <a:avLst/>
          </a:prstGeom>
        </p:spPr>
      </p:pic>
      <p:pic>
        <p:nvPicPr>
          <p:cNvPr id="7" name="Picture 6">
            <a:extLst>
              <a:ext uri="{FF2B5EF4-FFF2-40B4-BE49-F238E27FC236}">
                <a16:creationId xmlns:a16="http://schemas.microsoft.com/office/drawing/2014/main" id="{A615D6F6-210F-01A9-98EB-3E9D59EA800C}"/>
              </a:ext>
            </a:extLst>
          </p:cNvPr>
          <p:cNvPicPr>
            <a:picLocks noChangeAspect="1"/>
          </p:cNvPicPr>
          <p:nvPr/>
        </p:nvPicPr>
        <p:blipFill>
          <a:blip r:embed="rId3"/>
          <a:stretch>
            <a:fillRect/>
          </a:stretch>
        </p:blipFill>
        <p:spPr>
          <a:xfrm>
            <a:off x="6670049" y="1089259"/>
            <a:ext cx="5189424" cy="4937512"/>
          </a:xfrm>
          <a:prstGeom prst="rect">
            <a:avLst/>
          </a:prstGeom>
        </p:spPr>
      </p:pic>
    </p:spTree>
    <p:extLst>
      <p:ext uri="{BB962C8B-B14F-4D97-AF65-F5344CB8AC3E}">
        <p14:creationId xmlns:p14="http://schemas.microsoft.com/office/powerpoint/2010/main" val="389289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92DC2-5312-8C63-AC4D-1C20C8A2FFE1}"/>
              </a:ext>
            </a:extLst>
          </p:cNvPr>
          <p:cNvSpPr>
            <a:spLocks noGrp="1"/>
          </p:cNvSpPr>
          <p:nvPr>
            <p:ph type="title"/>
          </p:nvPr>
        </p:nvSpPr>
        <p:spPr>
          <a:xfrm>
            <a:off x="838200" y="-256879"/>
            <a:ext cx="10515600" cy="1325563"/>
          </a:xfrm>
        </p:spPr>
        <p:txBody>
          <a:bodyPr/>
          <a:lstStyle/>
          <a:p>
            <a:pPr algn="ctr"/>
            <a:r>
              <a:rPr kumimoji="0" lang="en-US" sz="4400" b="1" i="0" u="none" strike="noStrike" kern="1200" cap="none" spc="0" normalizeH="0" baseline="0" noProof="0" dirty="0">
                <a:ln>
                  <a:noFill/>
                </a:ln>
                <a:solidFill>
                  <a:srgbClr val="0D0D0D"/>
                </a:solidFill>
                <a:effectLst/>
                <a:highlight>
                  <a:srgbClr val="FFFFFF"/>
                </a:highlight>
                <a:uLnTx/>
                <a:uFillTx/>
                <a:latin typeface="Söhne"/>
                <a:ea typeface="+mn-ea"/>
                <a:cs typeface="+mn-cs"/>
              </a:rPr>
              <a:t>Defining the Scope of the Engagement</a:t>
            </a:r>
            <a:endParaRPr lang="en-US" dirty="0"/>
          </a:p>
        </p:txBody>
      </p:sp>
      <p:sp>
        <p:nvSpPr>
          <p:cNvPr id="3" name="Content Placeholder 2">
            <a:extLst>
              <a:ext uri="{FF2B5EF4-FFF2-40B4-BE49-F238E27FC236}">
                <a16:creationId xmlns:a16="http://schemas.microsoft.com/office/drawing/2014/main" id="{B2239E65-3EF7-72D2-CAB9-24262650B058}"/>
              </a:ext>
            </a:extLst>
          </p:cNvPr>
          <p:cNvSpPr>
            <a:spLocks noGrp="1"/>
          </p:cNvSpPr>
          <p:nvPr>
            <p:ph idx="1"/>
          </p:nvPr>
        </p:nvSpPr>
        <p:spPr>
          <a:xfrm>
            <a:off x="216085" y="1068684"/>
            <a:ext cx="7118034" cy="5303505"/>
          </a:xfrm>
        </p:spPr>
        <p:txBody>
          <a:bodyPr>
            <a:normAutofit/>
          </a:bodyPr>
          <a:lstStyle/>
          <a:p>
            <a:pPr>
              <a:spcBef>
                <a:spcPts val="500"/>
              </a:spcBef>
              <a:buFont typeface="Wingdings" panose="05000000000000000000" pitchFamily="2" charset="2"/>
              <a:buChar char="§"/>
              <a:defRPr/>
            </a:pPr>
            <a:r>
              <a:rPr kumimoji="0" lang="en-US" sz="2400" b="1" i="0" u="none" strike="noStrike" kern="1200" cap="none" spc="0" normalizeH="0" baseline="0" noProof="0" dirty="0">
                <a:ln>
                  <a:noFill/>
                </a:ln>
                <a:solidFill>
                  <a:srgbClr val="0D0D0D"/>
                </a:solidFill>
                <a:effectLst/>
                <a:highlight>
                  <a:srgbClr val="FFFFFF"/>
                </a:highlight>
                <a:uLnTx/>
                <a:uFillTx/>
                <a:latin typeface="Söhne"/>
                <a:ea typeface="+mn-ea"/>
                <a:cs typeface="+mn-cs"/>
              </a:rPr>
              <a:t>Services Offered</a:t>
            </a:r>
            <a:r>
              <a:rPr kumimoji="0" lang="en-US" sz="2400" b="0" i="0" u="none" strike="noStrike" kern="1200" cap="none" spc="0" normalizeH="0" baseline="0" noProof="0" dirty="0">
                <a:ln>
                  <a:noFill/>
                </a:ln>
                <a:solidFill>
                  <a:srgbClr val="0D0D0D"/>
                </a:solidFill>
                <a:effectLst/>
                <a:highlight>
                  <a:srgbClr val="FFFFFF"/>
                </a:highlight>
                <a:uLnTx/>
                <a:uFillTx/>
                <a:latin typeface="Söhne"/>
                <a:ea typeface="+mn-ea"/>
                <a:cs typeface="+mn-cs"/>
              </a:rPr>
              <a:t>: Management must clearly identify the services provided to clients, as these services form the basis of the audit.</a:t>
            </a:r>
          </a:p>
          <a:p>
            <a:pPr>
              <a:spcBef>
                <a:spcPts val="500"/>
              </a:spcBef>
              <a:buFont typeface="Wingdings" panose="05000000000000000000" pitchFamily="2" charset="2"/>
              <a:buChar char="§"/>
              <a:defRPr/>
            </a:pPr>
            <a:r>
              <a:rPr kumimoji="0" lang="en-US" sz="2400" b="1" i="0" u="none" strike="noStrike" kern="1200" cap="none" spc="0" normalizeH="0" baseline="0" noProof="0" dirty="0">
                <a:ln>
                  <a:noFill/>
                </a:ln>
                <a:solidFill>
                  <a:srgbClr val="0D0D0D"/>
                </a:solidFill>
                <a:effectLst/>
                <a:highlight>
                  <a:srgbClr val="FFFFFF"/>
                </a:highlight>
                <a:uLnTx/>
                <a:uFillTx/>
                <a:latin typeface="Söhne"/>
                <a:ea typeface="+mn-ea"/>
                <a:cs typeface="+mn-cs"/>
              </a:rPr>
              <a:t>The System in Use</a:t>
            </a:r>
            <a:r>
              <a:rPr kumimoji="0" lang="en-US" sz="2400" b="0" i="0" u="none" strike="noStrike" kern="1200" cap="none" spc="0" normalizeH="0" baseline="0" noProof="0" dirty="0">
                <a:ln>
                  <a:noFill/>
                </a:ln>
                <a:solidFill>
                  <a:srgbClr val="0D0D0D"/>
                </a:solidFill>
                <a:effectLst/>
                <a:highlight>
                  <a:srgbClr val="FFFFFF"/>
                </a:highlight>
                <a:uLnTx/>
                <a:uFillTx/>
                <a:latin typeface="Söhne"/>
                <a:ea typeface="+mn-ea"/>
                <a:cs typeface="+mn-cs"/>
              </a:rPr>
              <a:t>: They need to specify the system utilized to deliver these services, which includes both the technological and procedural aspects.</a:t>
            </a:r>
          </a:p>
          <a:p>
            <a:pPr>
              <a:spcBef>
                <a:spcPts val="500"/>
              </a:spcBef>
              <a:buFont typeface="Wingdings" panose="05000000000000000000" pitchFamily="2" charset="2"/>
              <a:buChar char="§"/>
              <a:defRPr/>
            </a:pPr>
            <a:r>
              <a:rPr kumimoji="0" lang="en-US" sz="2400" b="1" i="0" u="none" strike="noStrike" kern="1200" cap="none" spc="0" normalizeH="0" baseline="0" noProof="0" dirty="0">
                <a:ln>
                  <a:noFill/>
                </a:ln>
                <a:solidFill>
                  <a:srgbClr val="0D0D0D"/>
                </a:solidFill>
                <a:effectLst/>
                <a:highlight>
                  <a:srgbClr val="FFFFFF"/>
                </a:highlight>
                <a:uLnTx/>
                <a:uFillTx/>
                <a:latin typeface="Söhne"/>
                <a:ea typeface="+mn-ea"/>
                <a:cs typeface="+mn-cs"/>
              </a:rPr>
              <a:t>Report Type</a:t>
            </a:r>
            <a:r>
              <a:rPr kumimoji="0" lang="en-US" sz="2400" b="0" i="0" u="none" strike="noStrike" kern="1200" cap="none" spc="0" normalizeH="0" baseline="0" noProof="0" dirty="0">
                <a:ln>
                  <a:noFill/>
                </a:ln>
                <a:solidFill>
                  <a:srgbClr val="0D0D0D"/>
                </a:solidFill>
                <a:effectLst/>
                <a:highlight>
                  <a:srgbClr val="FFFFFF"/>
                </a:highlight>
                <a:uLnTx/>
                <a:uFillTx/>
                <a:latin typeface="Söhne"/>
                <a:ea typeface="+mn-ea"/>
                <a:cs typeface="+mn-cs"/>
              </a:rPr>
              <a:t>: They must choose between a Type 1 report, which assesses the design of controls at a specific point in time, or a Type 2 report, which evaluates the effectiveness of controls over a defined period.</a:t>
            </a:r>
          </a:p>
          <a:p>
            <a:pPr>
              <a:spcBef>
                <a:spcPts val="500"/>
              </a:spcBef>
              <a:buFont typeface="Wingdings" panose="05000000000000000000" pitchFamily="2" charset="2"/>
              <a:buChar char="§"/>
              <a:defRPr/>
            </a:pPr>
            <a:r>
              <a:rPr kumimoji="0" lang="en-US" sz="2400" b="1" i="0" u="none" strike="noStrike" kern="1200" cap="none" spc="0" normalizeH="0" baseline="0" noProof="0" dirty="0">
                <a:ln>
                  <a:noFill/>
                </a:ln>
                <a:solidFill>
                  <a:srgbClr val="0D0D0D"/>
                </a:solidFill>
                <a:effectLst/>
                <a:highlight>
                  <a:srgbClr val="FFFFFF"/>
                </a:highlight>
                <a:uLnTx/>
                <a:uFillTx/>
                <a:latin typeface="Söhne"/>
                <a:ea typeface="+mn-ea"/>
                <a:cs typeface="+mn-cs"/>
              </a:rPr>
              <a:t>Identifying Risks</a:t>
            </a:r>
            <a:r>
              <a:rPr kumimoji="0" lang="en-US" sz="2400" b="0" i="0" u="none" strike="noStrike" kern="1200" cap="none" spc="0" normalizeH="0" baseline="0" noProof="0" dirty="0">
                <a:ln>
                  <a:noFill/>
                </a:ln>
                <a:solidFill>
                  <a:srgbClr val="0D0D0D"/>
                </a:solidFill>
                <a:effectLst/>
                <a:highlight>
                  <a:srgbClr val="FFFFFF"/>
                </a:highlight>
                <a:uLnTx/>
                <a:uFillTx/>
                <a:latin typeface="Söhne"/>
                <a:ea typeface="+mn-ea"/>
                <a:cs typeface="+mn-cs"/>
              </a:rPr>
              <a:t>: Management should identify potential risks posed by business partners or external services that could impact the system.</a:t>
            </a:r>
          </a:p>
          <a:p>
            <a:endParaRPr lang="en-US" dirty="0"/>
          </a:p>
        </p:txBody>
      </p:sp>
      <p:pic>
        <p:nvPicPr>
          <p:cNvPr id="7" name="Picture 6">
            <a:extLst>
              <a:ext uri="{FF2B5EF4-FFF2-40B4-BE49-F238E27FC236}">
                <a16:creationId xmlns:a16="http://schemas.microsoft.com/office/drawing/2014/main" id="{CFD472E4-1C8B-173D-110A-EE287901D4EF}"/>
              </a:ext>
            </a:extLst>
          </p:cNvPr>
          <p:cNvPicPr>
            <a:picLocks noChangeAspect="1"/>
          </p:cNvPicPr>
          <p:nvPr/>
        </p:nvPicPr>
        <p:blipFill>
          <a:blip r:embed="rId2"/>
          <a:stretch>
            <a:fillRect/>
          </a:stretch>
        </p:blipFill>
        <p:spPr>
          <a:xfrm>
            <a:off x="7480174" y="988252"/>
            <a:ext cx="4596212" cy="4881495"/>
          </a:xfrm>
          <a:prstGeom prst="rect">
            <a:avLst/>
          </a:prstGeom>
        </p:spPr>
      </p:pic>
      <p:sp>
        <p:nvSpPr>
          <p:cNvPr id="8" name="TextBox 23">
            <a:extLst>
              <a:ext uri="{FF2B5EF4-FFF2-40B4-BE49-F238E27FC236}">
                <a16:creationId xmlns:a16="http://schemas.microsoft.com/office/drawing/2014/main" id="{B619971A-3F8E-4412-B99C-F45BFE17B307}"/>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Content Placeholder 5">
            <a:extLst>
              <a:ext uri="{FF2B5EF4-FFF2-40B4-BE49-F238E27FC236}">
                <a16:creationId xmlns:a16="http://schemas.microsoft.com/office/drawing/2014/main" id="{EFD0311C-1012-E540-63E7-FD3CA426D668}"/>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21763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896D5-2066-D948-41F7-9CC8657C0E2A}"/>
              </a:ext>
            </a:extLst>
          </p:cNvPr>
          <p:cNvSpPr>
            <a:spLocks noGrp="1"/>
          </p:cNvSpPr>
          <p:nvPr>
            <p:ph type="title"/>
          </p:nvPr>
        </p:nvSpPr>
        <p:spPr>
          <a:xfrm>
            <a:off x="758456" y="104627"/>
            <a:ext cx="10515600" cy="1325563"/>
          </a:xfrm>
        </p:spPr>
        <p:txBody>
          <a:bodyPr/>
          <a:lstStyle/>
          <a:p>
            <a:pPr algn="ctr"/>
            <a:r>
              <a:rPr lang="en-US" b="1" i="0" dirty="0">
                <a:solidFill>
                  <a:srgbClr val="0D0D0D"/>
                </a:solidFill>
                <a:effectLst/>
                <a:highlight>
                  <a:srgbClr val="FFFFFF"/>
                </a:highlight>
                <a:latin typeface="Söhne"/>
              </a:rPr>
              <a:t>Planning and Risk Assessment</a:t>
            </a:r>
            <a:br>
              <a:rPr lang="en-US" b="0" i="0" dirty="0">
                <a:solidFill>
                  <a:srgbClr val="0D0D0D"/>
                </a:solidFill>
                <a:effectLst/>
                <a:highlight>
                  <a:srgbClr val="FFFFFF"/>
                </a:highlight>
                <a:latin typeface="Söhne"/>
              </a:rPr>
            </a:br>
            <a:endParaRPr lang="en-US" dirty="0"/>
          </a:p>
        </p:txBody>
      </p:sp>
      <p:sp>
        <p:nvSpPr>
          <p:cNvPr id="3" name="Content Placeholder 2">
            <a:extLst>
              <a:ext uri="{FF2B5EF4-FFF2-40B4-BE49-F238E27FC236}">
                <a16:creationId xmlns:a16="http://schemas.microsoft.com/office/drawing/2014/main" id="{9CBD44E5-013E-A16D-9AFD-BFCD70BCB024}"/>
              </a:ext>
            </a:extLst>
          </p:cNvPr>
          <p:cNvSpPr>
            <a:spLocks noGrp="1"/>
          </p:cNvSpPr>
          <p:nvPr>
            <p:ph idx="1"/>
          </p:nvPr>
        </p:nvSpPr>
        <p:spPr>
          <a:xfrm>
            <a:off x="-214058" y="876563"/>
            <a:ext cx="8752661" cy="5360276"/>
          </a:xfrm>
        </p:spPr>
        <p:txBody>
          <a:bodyPr>
            <a:normAutofit/>
          </a:bodyPr>
          <a:lstStyle/>
          <a:p>
            <a:pPr lvl="1"/>
            <a:r>
              <a:rPr lang="en-US" b="1" i="0" dirty="0">
                <a:solidFill>
                  <a:srgbClr val="0D0D0D"/>
                </a:solidFill>
                <a:effectLst/>
                <a:highlight>
                  <a:srgbClr val="FFFFFF"/>
                </a:highlight>
                <a:latin typeface="Söhne"/>
              </a:rPr>
              <a:t>Timing</a:t>
            </a:r>
            <a:r>
              <a:rPr lang="en-US" b="0" i="0" dirty="0">
                <a:solidFill>
                  <a:srgbClr val="0D0D0D"/>
                </a:solidFill>
                <a:effectLst/>
                <a:highlight>
                  <a:srgbClr val="FFFFFF"/>
                </a:highlight>
                <a:latin typeface="Söhne"/>
              </a:rPr>
              <a:t>: They need to determine the relevant date for a Type 1 report or the specific period for a Type 2 report.</a:t>
            </a:r>
          </a:p>
          <a:p>
            <a:pPr lvl="1"/>
            <a:r>
              <a:rPr lang="en-US" b="1" i="0" dirty="0">
                <a:solidFill>
                  <a:srgbClr val="0D0D0D"/>
                </a:solidFill>
                <a:effectLst/>
                <a:highlight>
                  <a:srgbClr val="FFFFFF"/>
                </a:highlight>
                <a:latin typeface="Söhne"/>
              </a:rPr>
              <a:t>Impact of External Services</a:t>
            </a:r>
            <a:r>
              <a:rPr lang="en-US" b="0" i="0" dirty="0">
                <a:solidFill>
                  <a:srgbClr val="0D0D0D"/>
                </a:solidFill>
                <a:effectLst/>
                <a:highlight>
                  <a:srgbClr val="FFFFFF"/>
                </a:highlight>
                <a:latin typeface="Söhne"/>
              </a:rPr>
              <a:t>: If external entities provide services to the service organization, management must evaluate how these services affect the organization’s ability to meet its service commitments and system requirements. </a:t>
            </a:r>
          </a:p>
          <a:p>
            <a:pPr lvl="2"/>
            <a:r>
              <a:rPr lang="en-US" b="0" i="0" dirty="0">
                <a:solidFill>
                  <a:srgbClr val="0D0D0D"/>
                </a:solidFill>
                <a:effectLst/>
                <a:highlight>
                  <a:srgbClr val="FFFFFF"/>
                </a:highlight>
                <a:latin typeface="Söhne"/>
              </a:rPr>
              <a:t>They also need to decide if these entities are considered subservice organizations.</a:t>
            </a:r>
          </a:p>
          <a:p>
            <a:pPr lvl="1"/>
            <a:r>
              <a:rPr lang="en-US" b="1" i="0" dirty="0">
                <a:solidFill>
                  <a:srgbClr val="0D0D0D"/>
                </a:solidFill>
                <a:effectLst/>
                <a:highlight>
                  <a:srgbClr val="FFFFFF"/>
                </a:highlight>
                <a:latin typeface="Söhne"/>
              </a:rPr>
              <a:t>Inclusion of Subservice Organizations</a:t>
            </a:r>
            <a:r>
              <a:rPr lang="en-US" b="0" i="0" dirty="0">
                <a:solidFill>
                  <a:srgbClr val="0D0D0D"/>
                </a:solidFill>
                <a:effectLst/>
                <a:highlight>
                  <a:srgbClr val="FFFFFF"/>
                </a:highlight>
                <a:latin typeface="Söhne"/>
              </a:rPr>
              <a:t>: If management decides to include subservice organizations in the audit, they must choose between the carve-out method, which excludes the subservice organizations’ controls from the audit, and the inclusive method, which includes them. </a:t>
            </a:r>
          </a:p>
          <a:p>
            <a:pPr lvl="1"/>
            <a:r>
              <a:rPr lang="en-US" b="0" i="0" dirty="0">
                <a:solidFill>
                  <a:srgbClr val="0D0D0D"/>
                </a:solidFill>
                <a:effectLst/>
                <a:highlight>
                  <a:srgbClr val="FFFFFF"/>
                </a:highlight>
                <a:latin typeface="Söhne"/>
              </a:rPr>
              <a:t>For the inclusive method, they must secure an agreement from the subservice organization to participate in the audit.</a:t>
            </a:r>
          </a:p>
          <a:p>
            <a:endParaRPr lang="en-US" dirty="0"/>
          </a:p>
        </p:txBody>
      </p:sp>
      <p:pic>
        <p:nvPicPr>
          <p:cNvPr id="5" name="Picture 4">
            <a:extLst>
              <a:ext uri="{FF2B5EF4-FFF2-40B4-BE49-F238E27FC236}">
                <a16:creationId xmlns:a16="http://schemas.microsoft.com/office/drawing/2014/main" id="{AC6FFCEE-5A93-ED61-0C6A-961707D590AF}"/>
              </a:ext>
            </a:extLst>
          </p:cNvPr>
          <p:cNvPicPr>
            <a:picLocks noChangeAspect="1"/>
          </p:cNvPicPr>
          <p:nvPr/>
        </p:nvPicPr>
        <p:blipFill>
          <a:blip r:embed="rId2"/>
          <a:stretch>
            <a:fillRect/>
          </a:stretch>
        </p:blipFill>
        <p:spPr>
          <a:xfrm>
            <a:off x="8470659" y="1365915"/>
            <a:ext cx="3614204" cy="3710582"/>
          </a:xfrm>
          <a:prstGeom prst="rect">
            <a:avLst/>
          </a:prstGeom>
        </p:spPr>
      </p:pic>
      <p:sp>
        <p:nvSpPr>
          <p:cNvPr id="6" name="TextBox 23">
            <a:extLst>
              <a:ext uri="{FF2B5EF4-FFF2-40B4-BE49-F238E27FC236}">
                <a16:creationId xmlns:a16="http://schemas.microsoft.com/office/drawing/2014/main" id="{3D673551-B8BC-15E6-EC39-4FFF0A61593E}"/>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2A767F1D-858E-DCEE-2A11-3F1B1B07E844}"/>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1224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E04F5-F837-0997-4B86-43A4BBB5E3EC}"/>
              </a:ext>
            </a:extLst>
          </p:cNvPr>
          <p:cNvSpPr>
            <a:spLocks noGrp="1"/>
          </p:cNvSpPr>
          <p:nvPr>
            <p:ph type="title"/>
          </p:nvPr>
        </p:nvSpPr>
        <p:spPr/>
        <p:txBody>
          <a:bodyPr/>
          <a:lstStyle/>
          <a:p>
            <a:pPr algn="ctr"/>
            <a:r>
              <a:rPr lang="en-US" b="1" i="0" dirty="0">
                <a:solidFill>
                  <a:srgbClr val="0D0D0D"/>
                </a:solidFill>
                <a:effectLst/>
                <a:highlight>
                  <a:srgbClr val="FFFFFF"/>
                </a:highlight>
                <a:latin typeface="Söhne"/>
              </a:rPr>
              <a:t>Selection of Trust Services Categories</a:t>
            </a:r>
            <a:endParaRPr lang="en-US" dirty="0"/>
          </a:p>
        </p:txBody>
      </p:sp>
      <p:sp>
        <p:nvSpPr>
          <p:cNvPr id="3" name="Content Placeholder 2">
            <a:extLst>
              <a:ext uri="{FF2B5EF4-FFF2-40B4-BE49-F238E27FC236}">
                <a16:creationId xmlns:a16="http://schemas.microsoft.com/office/drawing/2014/main" id="{94E70B71-684A-84C5-7CC9-2B545C3E629B}"/>
              </a:ext>
            </a:extLst>
          </p:cNvPr>
          <p:cNvSpPr>
            <a:spLocks noGrp="1"/>
          </p:cNvSpPr>
          <p:nvPr>
            <p:ph idx="1"/>
          </p:nvPr>
        </p:nvSpPr>
        <p:spPr>
          <a:xfrm>
            <a:off x="705770" y="1927152"/>
            <a:ext cx="5997728" cy="4351338"/>
          </a:xfrm>
        </p:spPr>
        <p:txBody>
          <a:bodyPr/>
          <a:lstStyle/>
          <a:p>
            <a:pPr marL="0" indent="0" algn="l">
              <a:buNone/>
            </a:pPr>
            <a:r>
              <a:rPr lang="en-US" b="0" i="0" dirty="0">
                <a:solidFill>
                  <a:srgbClr val="0D0D0D"/>
                </a:solidFill>
                <a:effectLst/>
                <a:highlight>
                  <a:srgbClr val="FFFFFF"/>
                </a:highlight>
                <a:latin typeface="Söhne"/>
              </a:rPr>
              <a:t>Management must select which trust services categories (like security, availability, processing integrity, confidentiality, or privacy) will be included in the audit scope, based on what is most relevant to the services provided.</a:t>
            </a:r>
          </a:p>
          <a:p>
            <a:endParaRPr lang="en-US" dirty="0"/>
          </a:p>
        </p:txBody>
      </p:sp>
      <p:pic>
        <p:nvPicPr>
          <p:cNvPr id="5" name="Picture 4">
            <a:extLst>
              <a:ext uri="{FF2B5EF4-FFF2-40B4-BE49-F238E27FC236}">
                <a16:creationId xmlns:a16="http://schemas.microsoft.com/office/drawing/2014/main" id="{CFFEA7CC-9C5A-888D-9FA1-4A4F5350A8B9}"/>
              </a:ext>
            </a:extLst>
          </p:cNvPr>
          <p:cNvPicPr>
            <a:picLocks noChangeAspect="1"/>
          </p:cNvPicPr>
          <p:nvPr/>
        </p:nvPicPr>
        <p:blipFill>
          <a:blip r:embed="rId2"/>
          <a:stretch>
            <a:fillRect/>
          </a:stretch>
        </p:blipFill>
        <p:spPr>
          <a:xfrm>
            <a:off x="7529228" y="1602401"/>
            <a:ext cx="3645370" cy="4134380"/>
          </a:xfrm>
          <a:prstGeom prst="rect">
            <a:avLst/>
          </a:prstGeom>
        </p:spPr>
      </p:pic>
      <p:sp>
        <p:nvSpPr>
          <p:cNvPr id="6" name="TextBox 23">
            <a:extLst>
              <a:ext uri="{FF2B5EF4-FFF2-40B4-BE49-F238E27FC236}">
                <a16:creationId xmlns:a16="http://schemas.microsoft.com/office/drawing/2014/main" id="{31633343-0382-9F91-D1D5-39E35AA549C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028ACEE3-B3FE-8BED-3FCF-D392A178CC60}"/>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972427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6736F-0BAA-C230-2DF6-F61F848C8025}"/>
              </a:ext>
            </a:extLst>
          </p:cNvPr>
          <p:cNvSpPr>
            <a:spLocks noGrp="1"/>
          </p:cNvSpPr>
          <p:nvPr>
            <p:ph type="title"/>
          </p:nvPr>
        </p:nvSpPr>
        <p:spPr>
          <a:xfrm>
            <a:off x="838200" y="320954"/>
            <a:ext cx="10515600" cy="885512"/>
          </a:xfrm>
        </p:spPr>
        <p:txBody>
          <a:bodyPr>
            <a:normAutofit fontScale="90000"/>
          </a:bodyPr>
          <a:lstStyle/>
          <a:p>
            <a:pPr algn="ctr"/>
            <a:r>
              <a:rPr lang="en-US" dirty="0"/>
              <a:t>Specifying Principal Service Commitments and System Requirements</a:t>
            </a:r>
          </a:p>
        </p:txBody>
      </p:sp>
      <p:sp>
        <p:nvSpPr>
          <p:cNvPr id="3" name="Content Placeholder 2">
            <a:extLst>
              <a:ext uri="{FF2B5EF4-FFF2-40B4-BE49-F238E27FC236}">
                <a16:creationId xmlns:a16="http://schemas.microsoft.com/office/drawing/2014/main" id="{9E2626FA-0D08-42F4-2C0E-F26546884E42}"/>
              </a:ext>
            </a:extLst>
          </p:cNvPr>
          <p:cNvSpPr>
            <a:spLocks noGrp="1"/>
          </p:cNvSpPr>
          <p:nvPr>
            <p:ph idx="1"/>
          </p:nvPr>
        </p:nvSpPr>
        <p:spPr>
          <a:xfrm>
            <a:off x="81981" y="1650317"/>
            <a:ext cx="9011569" cy="5324770"/>
          </a:xfrm>
        </p:spPr>
        <p:txBody>
          <a:bodyPr>
            <a:normAutofit/>
          </a:bodyPr>
          <a:lstStyle/>
          <a:p>
            <a:pPr>
              <a:buFont typeface="Wingdings" panose="05000000000000000000" pitchFamily="2" charset="2"/>
              <a:buChar char="§"/>
            </a:pPr>
            <a:r>
              <a:rPr lang="en-US" b="0" i="0" dirty="0">
                <a:solidFill>
                  <a:srgbClr val="0D0D0D"/>
                </a:solidFill>
                <a:effectLst/>
                <a:highlight>
                  <a:srgbClr val="FFFFFF"/>
                </a:highlight>
                <a:latin typeface="Söhne"/>
              </a:rPr>
              <a:t>Management needs to clearly outline the main promises made to their clients regarding the services provided. </a:t>
            </a:r>
          </a:p>
          <a:p>
            <a:pPr>
              <a:buFont typeface="Wingdings" panose="05000000000000000000" pitchFamily="2" charset="2"/>
              <a:buChar char="§"/>
            </a:pPr>
            <a:r>
              <a:rPr lang="en-US" b="0" i="0" dirty="0">
                <a:solidFill>
                  <a:srgbClr val="0D0D0D"/>
                </a:solidFill>
                <a:effectLst/>
                <a:highlight>
                  <a:srgbClr val="FFFFFF"/>
                </a:highlight>
                <a:latin typeface="Söhne"/>
              </a:rPr>
              <a:t>This involves detailing the essential system requirements necessary to deliver these services effectively and securely.</a:t>
            </a:r>
          </a:p>
          <a:p>
            <a:pPr algn="l">
              <a:buFont typeface="Wingdings" panose="05000000000000000000" pitchFamily="2" charset="2"/>
              <a:buChar char="§"/>
            </a:pPr>
            <a:r>
              <a:rPr lang="en-US" b="1" i="0" dirty="0">
                <a:solidFill>
                  <a:srgbClr val="0D0D0D"/>
                </a:solidFill>
                <a:effectLst/>
                <a:highlight>
                  <a:srgbClr val="FFFFFF"/>
                </a:highlight>
                <a:latin typeface="Söhne"/>
              </a:rPr>
              <a:t>Defining System Requirements for Business Partners</a:t>
            </a:r>
            <a:r>
              <a:rPr lang="en-US" b="0" i="0" dirty="0">
                <a:solidFill>
                  <a:srgbClr val="0D0D0D"/>
                </a:solidFill>
                <a:effectLst/>
                <a:highlight>
                  <a:srgbClr val="FFFFFF"/>
                </a:highlight>
                <a:latin typeface="Söhne"/>
              </a:rPr>
              <a:t>:</a:t>
            </a:r>
          </a:p>
          <a:p>
            <a:pPr lvl="1" algn="l">
              <a:buFont typeface="Wingdings" panose="05000000000000000000" pitchFamily="2" charset="2"/>
              <a:buChar char="§"/>
            </a:pPr>
            <a:r>
              <a:rPr lang="en-US" b="0" i="0" dirty="0">
                <a:solidFill>
                  <a:srgbClr val="0D0D0D"/>
                </a:solidFill>
                <a:effectLst/>
                <a:highlight>
                  <a:srgbClr val="FFFFFF"/>
                </a:highlight>
                <a:latin typeface="Söhne"/>
              </a:rPr>
              <a:t>They must also specify the </a:t>
            </a:r>
            <a:r>
              <a:rPr lang="en-US" b="0" i="0" dirty="0">
                <a:solidFill>
                  <a:srgbClr val="0D0D0D"/>
                </a:solidFill>
                <a:effectLst/>
                <a:highlight>
                  <a:srgbClr val="FFFF00"/>
                </a:highlight>
                <a:latin typeface="Söhne"/>
              </a:rPr>
              <a:t>key system requirements </a:t>
            </a:r>
            <a:r>
              <a:rPr lang="en-US" b="0" i="0" dirty="0">
                <a:solidFill>
                  <a:srgbClr val="0D0D0D"/>
                </a:solidFill>
                <a:effectLst/>
                <a:highlight>
                  <a:srgbClr val="FFFFFF"/>
                </a:highlight>
                <a:latin typeface="Söhne"/>
              </a:rPr>
              <a:t>linked to commitments made to business partners. </a:t>
            </a:r>
          </a:p>
          <a:p>
            <a:pPr lvl="2">
              <a:buFont typeface="Wingdings" panose="05000000000000000000" pitchFamily="2" charset="2"/>
              <a:buChar char="§"/>
            </a:pPr>
            <a:r>
              <a:rPr lang="en-US" b="0" i="0" dirty="0">
                <a:solidFill>
                  <a:srgbClr val="0D0D0D"/>
                </a:solidFill>
                <a:effectLst/>
                <a:highlight>
                  <a:srgbClr val="FFFFFF"/>
                </a:highlight>
                <a:latin typeface="Söhne"/>
              </a:rPr>
              <a:t>This includes outlining what is expected from the system to support and fulfill these business partnerships.</a:t>
            </a:r>
          </a:p>
          <a:p>
            <a:pPr marL="742950" lvl="1" indent="-285750" algn="l">
              <a:buFont typeface="+mj-lt"/>
              <a:buAutoNum type="arabicPeriod"/>
            </a:pPr>
            <a:endParaRPr lang="en-US" b="0" i="0" dirty="0">
              <a:solidFill>
                <a:srgbClr val="0D0D0D"/>
              </a:solidFill>
              <a:effectLst/>
              <a:highlight>
                <a:srgbClr val="FFFFFF"/>
              </a:highlight>
              <a:latin typeface="Söhne"/>
            </a:endParaRPr>
          </a:p>
          <a:p>
            <a:endParaRPr lang="en-US" dirty="0"/>
          </a:p>
        </p:txBody>
      </p:sp>
      <p:pic>
        <p:nvPicPr>
          <p:cNvPr id="5" name="Picture 4">
            <a:extLst>
              <a:ext uri="{FF2B5EF4-FFF2-40B4-BE49-F238E27FC236}">
                <a16:creationId xmlns:a16="http://schemas.microsoft.com/office/drawing/2014/main" id="{BE81ED4B-A352-FDB9-C65F-9353AC60A8B7}"/>
              </a:ext>
            </a:extLst>
          </p:cNvPr>
          <p:cNvPicPr>
            <a:picLocks noChangeAspect="1"/>
          </p:cNvPicPr>
          <p:nvPr/>
        </p:nvPicPr>
        <p:blipFill>
          <a:blip r:embed="rId2"/>
          <a:stretch>
            <a:fillRect/>
          </a:stretch>
        </p:blipFill>
        <p:spPr>
          <a:xfrm>
            <a:off x="8934766" y="1599868"/>
            <a:ext cx="3131109" cy="3318974"/>
          </a:xfrm>
          <a:prstGeom prst="rect">
            <a:avLst/>
          </a:prstGeom>
        </p:spPr>
      </p:pic>
      <p:sp>
        <p:nvSpPr>
          <p:cNvPr id="6" name="TextBox 23">
            <a:extLst>
              <a:ext uri="{FF2B5EF4-FFF2-40B4-BE49-F238E27FC236}">
                <a16:creationId xmlns:a16="http://schemas.microsoft.com/office/drawing/2014/main" id="{6AA5BA5C-16C1-716B-8894-2EBFEFF95676}"/>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81FF80B1-0EF6-98B5-B669-19F419E59DE1}"/>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93472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0B8D0-3157-80AD-D1E2-B3E3A14EA399}"/>
              </a:ext>
            </a:extLst>
          </p:cNvPr>
          <p:cNvSpPr>
            <a:spLocks noGrp="1"/>
          </p:cNvSpPr>
          <p:nvPr>
            <p:ph type="title"/>
          </p:nvPr>
        </p:nvSpPr>
        <p:spPr>
          <a:xfrm>
            <a:off x="838200" y="119183"/>
            <a:ext cx="10515600" cy="1325563"/>
          </a:xfrm>
        </p:spPr>
        <p:txBody>
          <a:bodyPr/>
          <a:lstStyle/>
          <a:p>
            <a:pPr algn="ctr"/>
            <a:r>
              <a:rPr lang="en-US" b="1" i="0" dirty="0">
                <a:solidFill>
                  <a:srgbClr val="0D0D0D"/>
                </a:solidFill>
                <a:effectLst/>
                <a:highlight>
                  <a:srgbClr val="FFFFFF"/>
                </a:highlight>
                <a:latin typeface="Söhne"/>
              </a:rPr>
              <a:t>Risk Identification and Analysis</a:t>
            </a:r>
            <a:endParaRPr lang="en-US" dirty="0"/>
          </a:p>
        </p:txBody>
      </p:sp>
      <p:sp>
        <p:nvSpPr>
          <p:cNvPr id="3" name="Content Placeholder 2">
            <a:extLst>
              <a:ext uri="{FF2B5EF4-FFF2-40B4-BE49-F238E27FC236}">
                <a16:creationId xmlns:a16="http://schemas.microsoft.com/office/drawing/2014/main" id="{BE3E148D-D856-581E-48CA-246F1C1957EB}"/>
              </a:ext>
            </a:extLst>
          </p:cNvPr>
          <p:cNvSpPr>
            <a:spLocks noGrp="1"/>
          </p:cNvSpPr>
          <p:nvPr>
            <p:ph idx="1"/>
          </p:nvPr>
        </p:nvSpPr>
        <p:spPr>
          <a:xfrm>
            <a:off x="-353674" y="1264372"/>
            <a:ext cx="8040939" cy="5114991"/>
          </a:xfrm>
        </p:spPr>
        <p:txBody>
          <a:bodyPr>
            <a:normAutofit/>
          </a:bodyPr>
          <a:lstStyle/>
          <a:p>
            <a:pPr marL="0" indent="0" algn="l">
              <a:buNone/>
            </a:pPr>
            <a:endParaRPr lang="en-US" b="0" i="0" dirty="0">
              <a:solidFill>
                <a:srgbClr val="0D0D0D"/>
              </a:solidFill>
              <a:effectLst/>
              <a:highlight>
                <a:srgbClr val="FFFFFF"/>
              </a:highlight>
              <a:latin typeface="Söhne"/>
            </a:endParaRPr>
          </a:p>
          <a:p>
            <a:pPr lvl="1" algn="l">
              <a:buFont typeface="Wingdings" panose="05000000000000000000" pitchFamily="2" charset="2"/>
              <a:buChar char="§"/>
            </a:pPr>
            <a:r>
              <a:rPr lang="en-US" sz="2800" b="0" i="0" dirty="0">
                <a:solidFill>
                  <a:srgbClr val="0D0D0D"/>
                </a:solidFill>
                <a:effectLst/>
                <a:highlight>
                  <a:srgbClr val="FFFFFF"/>
                </a:highlight>
                <a:latin typeface="Söhne"/>
              </a:rPr>
              <a:t>It's crucial for management to actively identify and analyze potential risks that could hinder the organization from meeting its service commitments and maintaining system requirements.</a:t>
            </a:r>
          </a:p>
          <a:p>
            <a:pPr lvl="2">
              <a:buFont typeface="Wingdings" panose="05000000000000000000" pitchFamily="2" charset="2"/>
              <a:buChar char="§"/>
            </a:pPr>
            <a:r>
              <a:rPr lang="en-US" sz="2800" b="0" i="0" dirty="0">
                <a:solidFill>
                  <a:srgbClr val="0D0D0D"/>
                </a:solidFill>
                <a:effectLst/>
                <a:highlight>
                  <a:srgbClr val="FFFFFF"/>
                </a:highlight>
                <a:latin typeface="Söhne"/>
              </a:rPr>
              <a:t> This process involves understanding various threats and vulnerabilities that could impact </a:t>
            </a:r>
            <a:r>
              <a:rPr lang="en-US" sz="2800" dirty="0">
                <a:solidFill>
                  <a:srgbClr val="0D0D0D"/>
                </a:solidFill>
                <a:highlight>
                  <a:srgbClr val="FFFFFF"/>
                </a:highlight>
                <a:latin typeface="Söhne"/>
              </a:rPr>
              <a:t>the system's performance or security.</a:t>
            </a:r>
          </a:p>
          <a:p>
            <a:pPr marL="285750" indent="-285750">
              <a:buFont typeface="+mj-lt"/>
              <a:buAutoNum type="arabicPeriod"/>
            </a:pPr>
            <a:endParaRPr lang="en-US" b="0" i="0" dirty="0">
              <a:solidFill>
                <a:srgbClr val="0D0D0D"/>
              </a:solidFill>
              <a:effectLst/>
              <a:highlight>
                <a:srgbClr val="FFFFFF"/>
              </a:highlight>
              <a:latin typeface="Söhne"/>
            </a:endParaRPr>
          </a:p>
          <a:p>
            <a:endParaRPr lang="en-US" dirty="0"/>
          </a:p>
        </p:txBody>
      </p:sp>
      <p:pic>
        <p:nvPicPr>
          <p:cNvPr id="5" name="Picture 4">
            <a:extLst>
              <a:ext uri="{FF2B5EF4-FFF2-40B4-BE49-F238E27FC236}">
                <a16:creationId xmlns:a16="http://schemas.microsoft.com/office/drawing/2014/main" id="{90952062-6C25-94E6-24DF-877F038154E8}"/>
              </a:ext>
            </a:extLst>
          </p:cNvPr>
          <p:cNvPicPr>
            <a:picLocks noChangeAspect="1"/>
          </p:cNvPicPr>
          <p:nvPr/>
        </p:nvPicPr>
        <p:blipFill>
          <a:blip r:embed="rId2"/>
          <a:stretch>
            <a:fillRect/>
          </a:stretch>
        </p:blipFill>
        <p:spPr>
          <a:xfrm>
            <a:off x="8036435" y="1527675"/>
            <a:ext cx="3722881" cy="3403779"/>
          </a:xfrm>
          <a:prstGeom prst="rect">
            <a:avLst/>
          </a:prstGeom>
        </p:spPr>
      </p:pic>
      <p:sp>
        <p:nvSpPr>
          <p:cNvPr id="6" name="TextBox 23">
            <a:extLst>
              <a:ext uri="{FF2B5EF4-FFF2-40B4-BE49-F238E27FC236}">
                <a16:creationId xmlns:a16="http://schemas.microsoft.com/office/drawing/2014/main" id="{CB095844-D2C2-9D5C-CED3-83A507AE5471}"/>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9CC79C63-4285-A4E3-D3DD-6BDEE399CCC3}"/>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301568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2BD64-C843-DB76-3F29-8F33AD290D38}"/>
              </a:ext>
            </a:extLst>
          </p:cNvPr>
          <p:cNvSpPr>
            <a:spLocks noGrp="1"/>
          </p:cNvSpPr>
          <p:nvPr>
            <p:ph type="title"/>
          </p:nvPr>
        </p:nvSpPr>
        <p:spPr>
          <a:xfrm>
            <a:off x="838200" y="280065"/>
            <a:ext cx="10515600" cy="1325563"/>
          </a:xfrm>
        </p:spPr>
        <p:txBody>
          <a:bodyPr/>
          <a:lstStyle/>
          <a:p>
            <a:pPr algn="ctr"/>
            <a:r>
              <a:rPr lang="en-US" b="1" i="0" dirty="0">
                <a:solidFill>
                  <a:srgbClr val="0D0D0D"/>
                </a:solidFill>
                <a:effectLst/>
                <a:highlight>
                  <a:srgbClr val="FFFFFF"/>
                </a:highlight>
                <a:latin typeface="Söhne"/>
              </a:rPr>
              <a:t>Designing and Managing Controls</a:t>
            </a:r>
            <a:r>
              <a:rPr lang="en-US" b="0" i="0" dirty="0">
                <a:solidFill>
                  <a:srgbClr val="0D0D0D"/>
                </a:solidFill>
                <a:effectLst/>
                <a:highlight>
                  <a:srgbClr val="FFFFFF"/>
                </a:highlight>
                <a:latin typeface="Söhne"/>
              </a:rPr>
              <a:t>:</a:t>
            </a:r>
            <a:br>
              <a:rPr lang="en-US" b="0" i="0" dirty="0">
                <a:solidFill>
                  <a:srgbClr val="0D0D0D"/>
                </a:solidFill>
                <a:effectLst/>
                <a:highlight>
                  <a:srgbClr val="FFFFFF"/>
                </a:highlight>
                <a:latin typeface="Söhne"/>
              </a:rPr>
            </a:br>
            <a:endParaRPr lang="en-US" dirty="0"/>
          </a:p>
        </p:txBody>
      </p:sp>
      <p:sp>
        <p:nvSpPr>
          <p:cNvPr id="3" name="Content Placeholder 2">
            <a:extLst>
              <a:ext uri="{FF2B5EF4-FFF2-40B4-BE49-F238E27FC236}">
                <a16:creationId xmlns:a16="http://schemas.microsoft.com/office/drawing/2014/main" id="{2DBAD01B-8B15-429C-29C9-1A78FFEBE96A}"/>
              </a:ext>
            </a:extLst>
          </p:cNvPr>
          <p:cNvSpPr>
            <a:spLocks noGrp="1"/>
          </p:cNvSpPr>
          <p:nvPr>
            <p:ph idx="1"/>
          </p:nvPr>
        </p:nvSpPr>
        <p:spPr>
          <a:xfrm>
            <a:off x="-89913" y="1277545"/>
            <a:ext cx="11790554" cy="5489576"/>
          </a:xfrm>
        </p:spPr>
        <p:txBody>
          <a:bodyPr>
            <a:normAutofit/>
          </a:bodyPr>
          <a:lstStyle/>
          <a:p>
            <a:pPr lvl="1">
              <a:buFont typeface="Wingdings" panose="05000000000000000000" pitchFamily="2" charset="2"/>
              <a:buChar char="§"/>
            </a:pPr>
            <a:r>
              <a:rPr lang="en-US" b="0" i="0" dirty="0">
                <a:solidFill>
                  <a:srgbClr val="0D0D0D"/>
                </a:solidFill>
                <a:effectLst/>
                <a:highlight>
                  <a:srgbClr val="FFFFFF"/>
                </a:highlight>
                <a:latin typeface="Söhne"/>
              </a:rPr>
              <a:t>Management must develop and implement controls that are appropriately designed to manage identified risks and ensure they operate effectively. </a:t>
            </a:r>
          </a:p>
          <a:p>
            <a:pPr lvl="2">
              <a:buFont typeface="Wingdings" panose="05000000000000000000" pitchFamily="2" charset="2"/>
              <a:buChar char="§"/>
            </a:pPr>
            <a:r>
              <a:rPr lang="en-US" b="0" i="0" dirty="0">
                <a:solidFill>
                  <a:srgbClr val="0D0D0D"/>
                </a:solidFill>
                <a:effectLst/>
                <a:highlight>
                  <a:srgbClr val="FFFFFF"/>
                </a:highlight>
                <a:latin typeface="Söhne"/>
              </a:rPr>
              <a:t>This is especially relevant for a Type 2 report, where the effectiveness of these controls is assessed over a period.</a:t>
            </a:r>
          </a:p>
          <a:p>
            <a:pPr lvl="1">
              <a:buFont typeface="Wingdings" panose="05000000000000000000" pitchFamily="2" charset="2"/>
              <a:buChar char="§"/>
            </a:pPr>
            <a:r>
              <a:rPr lang="en-US" b="0" i="0" dirty="0">
                <a:solidFill>
                  <a:srgbClr val="0D0D0D"/>
                </a:solidFill>
                <a:effectLst/>
                <a:highlight>
                  <a:srgbClr val="FFFFFF"/>
                </a:highlight>
                <a:latin typeface="Söhne"/>
              </a:rPr>
              <a:t>They are also responsible for the ongoing operation, monitoring, and documentation of these controls. </a:t>
            </a:r>
          </a:p>
          <a:p>
            <a:pPr lvl="2">
              <a:buFont typeface="Wingdings" panose="05000000000000000000" pitchFamily="2" charset="2"/>
              <a:buChar char="§"/>
            </a:pPr>
            <a:r>
              <a:rPr lang="en-US" b="0" i="0" dirty="0">
                <a:solidFill>
                  <a:srgbClr val="0D0D0D"/>
                </a:solidFill>
                <a:effectLst/>
                <a:highlight>
                  <a:srgbClr val="FFFFFF"/>
                </a:highlight>
                <a:latin typeface="Söhne"/>
              </a:rPr>
              <a:t>This includes ensuring that the controls continue to function as intended and modifying them as necessary to respond to changes in the risk environment or operational needs.</a:t>
            </a:r>
          </a:p>
          <a:p>
            <a:pPr lvl="1">
              <a:buFont typeface="Wingdings" panose="05000000000000000000" pitchFamily="2" charset="2"/>
              <a:buChar char="§"/>
            </a:pPr>
            <a:r>
              <a:rPr lang="en-US" b="0" i="0" dirty="0">
                <a:solidFill>
                  <a:srgbClr val="0D0D0D"/>
                </a:solidFill>
                <a:effectLst/>
                <a:highlight>
                  <a:srgbClr val="FFFFFF"/>
                </a:highlight>
                <a:latin typeface="Söhne"/>
              </a:rPr>
              <a:t>The objective is to provide reasonable assurance that the service organization can consistently meet its service commitments and system requirements according to the relevant trust services criteria.</a:t>
            </a:r>
          </a:p>
          <a:p>
            <a:endParaRPr lang="en-US" dirty="0"/>
          </a:p>
        </p:txBody>
      </p:sp>
      <p:sp>
        <p:nvSpPr>
          <p:cNvPr id="4" name="TextBox 23">
            <a:extLst>
              <a:ext uri="{FF2B5EF4-FFF2-40B4-BE49-F238E27FC236}">
                <a16:creationId xmlns:a16="http://schemas.microsoft.com/office/drawing/2014/main" id="{D3D45389-744F-B7E9-DF92-A535CBD6AC81}"/>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F400BB12-141A-A0AC-9712-886BDFB8F736}"/>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2892646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88D2E-6416-A214-98CC-68455AFB6165}"/>
              </a:ext>
            </a:extLst>
          </p:cNvPr>
          <p:cNvSpPr>
            <a:spLocks noGrp="1"/>
          </p:cNvSpPr>
          <p:nvPr>
            <p:ph type="title"/>
          </p:nvPr>
        </p:nvSpPr>
        <p:spPr>
          <a:xfrm>
            <a:off x="781444" y="93958"/>
            <a:ext cx="10515600" cy="1325563"/>
          </a:xfrm>
        </p:spPr>
        <p:txBody>
          <a:bodyPr/>
          <a:lstStyle/>
          <a:p>
            <a:pPr algn="ctr"/>
            <a:r>
              <a:rPr lang="en-US" b="1" i="0" dirty="0">
                <a:solidFill>
                  <a:srgbClr val="0D0D0D"/>
                </a:solidFill>
                <a:effectLst/>
                <a:highlight>
                  <a:srgbClr val="FFFFFF"/>
                </a:highlight>
                <a:latin typeface="Söhne"/>
              </a:rPr>
              <a:t>System Description and Assertion </a:t>
            </a:r>
            <a:endParaRPr lang="en-US" dirty="0"/>
          </a:p>
        </p:txBody>
      </p:sp>
      <p:sp>
        <p:nvSpPr>
          <p:cNvPr id="3" name="Content Placeholder 2">
            <a:extLst>
              <a:ext uri="{FF2B5EF4-FFF2-40B4-BE49-F238E27FC236}">
                <a16:creationId xmlns:a16="http://schemas.microsoft.com/office/drawing/2014/main" id="{011AC784-F07F-1C87-FEFC-83AD9DE354F6}"/>
              </a:ext>
            </a:extLst>
          </p:cNvPr>
          <p:cNvSpPr>
            <a:spLocks noGrp="1"/>
          </p:cNvSpPr>
          <p:nvPr>
            <p:ph idx="1"/>
          </p:nvPr>
        </p:nvSpPr>
        <p:spPr>
          <a:xfrm>
            <a:off x="126125" y="1182393"/>
            <a:ext cx="8684172" cy="5249938"/>
          </a:xfrm>
        </p:spPr>
        <p:txBody>
          <a:bodyPr>
            <a:normAutofit lnSpcReduction="10000"/>
          </a:bodyPr>
          <a:lstStyle/>
          <a:p>
            <a:pPr algn="l">
              <a:buFont typeface="Wingdings" panose="05000000000000000000" pitchFamily="2" charset="2"/>
              <a:buChar char="§"/>
            </a:pPr>
            <a:r>
              <a:rPr lang="en-US" b="1" i="0" dirty="0">
                <a:solidFill>
                  <a:srgbClr val="0D0D0D"/>
                </a:solidFill>
                <a:effectLst/>
                <a:highlight>
                  <a:srgbClr val="FFFFFF"/>
                </a:highlight>
                <a:latin typeface="Söhne"/>
              </a:rPr>
              <a:t>Basis for Assertion</a:t>
            </a:r>
            <a:r>
              <a:rPr lang="en-US" b="0" i="0" dirty="0">
                <a:solidFill>
                  <a:srgbClr val="0D0D0D"/>
                </a:solidFill>
                <a:effectLst/>
                <a:highlight>
                  <a:srgbClr val="FFFFFF"/>
                </a:highlight>
                <a:latin typeface="Söhne"/>
              </a:rPr>
              <a:t>:</a:t>
            </a:r>
          </a:p>
          <a:p>
            <a:pPr lvl="1" algn="l">
              <a:buFont typeface="Wingdings" panose="05000000000000000000" pitchFamily="2" charset="2"/>
              <a:buChar char="§"/>
            </a:pPr>
            <a:r>
              <a:rPr lang="en-US" b="0" i="0" dirty="0">
                <a:solidFill>
                  <a:srgbClr val="0D0D0D"/>
                </a:solidFill>
                <a:effectLst/>
                <a:highlight>
                  <a:srgbClr val="FFFFFF"/>
                </a:highlight>
                <a:latin typeface="Söhne"/>
              </a:rPr>
              <a:t>They must have a reasonable and justifiable basis for their assertion to ensure it is credible and supported by evidence.</a:t>
            </a:r>
          </a:p>
          <a:p>
            <a:pPr algn="l">
              <a:buFont typeface="Wingdings" panose="05000000000000000000" pitchFamily="2" charset="2"/>
              <a:buChar char="§"/>
            </a:pPr>
            <a:r>
              <a:rPr lang="en-US" b="1" i="0" dirty="0">
                <a:solidFill>
                  <a:srgbClr val="0D0D0D"/>
                </a:solidFill>
                <a:effectLst/>
                <a:highlight>
                  <a:srgbClr val="FFFFFF"/>
                </a:highlight>
                <a:latin typeface="Söhne"/>
              </a:rPr>
              <a:t>Risk Identification</a:t>
            </a:r>
            <a:r>
              <a:rPr lang="en-US" b="0" i="0" dirty="0">
                <a:solidFill>
                  <a:srgbClr val="0D0D0D"/>
                </a:solidFill>
                <a:effectLst/>
                <a:highlight>
                  <a:srgbClr val="FFFFFF"/>
                </a:highlight>
                <a:latin typeface="Söhne"/>
              </a:rPr>
              <a:t>:</a:t>
            </a:r>
          </a:p>
          <a:p>
            <a:pPr lvl="1" algn="l">
              <a:buFont typeface="Wingdings" panose="05000000000000000000" pitchFamily="2" charset="2"/>
              <a:buChar char="§"/>
            </a:pPr>
            <a:r>
              <a:rPr lang="en-US" b="0" i="0" dirty="0">
                <a:solidFill>
                  <a:srgbClr val="0D0D0D"/>
                </a:solidFill>
                <a:effectLst/>
                <a:highlight>
                  <a:srgbClr val="FFFFFF"/>
                </a:highlight>
                <a:latin typeface="Söhne"/>
              </a:rPr>
              <a:t>Management needs to identify any risks that could prevent the organization from fulfilling its service commitments and meeting the system requirements as described. </a:t>
            </a:r>
          </a:p>
          <a:p>
            <a:pPr lvl="1" algn="l">
              <a:buFont typeface="Wingdings" panose="05000000000000000000" pitchFamily="2" charset="2"/>
              <a:buChar char="§"/>
            </a:pPr>
            <a:r>
              <a:rPr lang="en-US" b="0" i="0" dirty="0">
                <a:solidFill>
                  <a:srgbClr val="0D0D0D"/>
                </a:solidFill>
                <a:effectLst/>
                <a:highlight>
                  <a:srgbClr val="FFFFFF"/>
                </a:highlight>
                <a:latin typeface="Söhne"/>
              </a:rPr>
              <a:t>This involves a thorough risk assessment process.</a:t>
            </a:r>
          </a:p>
          <a:p>
            <a:pPr algn="l">
              <a:buFont typeface="Wingdings" panose="05000000000000000000" pitchFamily="2" charset="2"/>
              <a:buChar char="§"/>
            </a:pPr>
            <a:r>
              <a:rPr lang="en-US" b="1" i="0" dirty="0">
                <a:solidFill>
                  <a:srgbClr val="0D0D0D"/>
                </a:solidFill>
                <a:effectLst/>
                <a:highlight>
                  <a:srgbClr val="FFFFFF"/>
                </a:highlight>
                <a:latin typeface="Söhne"/>
              </a:rPr>
              <a:t>Written Assertion</a:t>
            </a:r>
            <a:r>
              <a:rPr lang="en-US" b="0" i="0" dirty="0">
                <a:solidFill>
                  <a:srgbClr val="0D0D0D"/>
                </a:solidFill>
                <a:effectLst/>
                <a:highlight>
                  <a:srgbClr val="FFFFFF"/>
                </a:highlight>
                <a:latin typeface="Söhne"/>
              </a:rPr>
              <a:t>:</a:t>
            </a:r>
          </a:p>
          <a:p>
            <a:pPr lvl="1" algn="l">
              <a:buFont typeface="Wingdings" panose="05000000000000000000" pitchFamily="2" charset="2"/>
              <a:buChar char="§"/>
            </a:pPr>
            <a:r>
              <a:rPr lang="en-US" b="0" i="0" dirty="0">
                <a:solidFill>
                  <a:srgbClr val="0D0D0D"/>
                </a:solidFill>
                <a:effectLst/>
                <a:highlight>
                  <a:srgbClr val="FFFFFF"/>
                </a:highlight>
                <a:latin typeface="Söhne"/>
              </a:rPr>
              <a:t>Alongside the system description, management must provide a written assertion. </a:t>
            </a:r>
          </a:p>
          <a:p>
            <a:pPr lvl="1" algn="l">
              <a:buFont typeface="Wingdings" panose="05000000000000000000" pitchFamily="2" charset="2"/>
              <a:buChar char="§"/>
            </a:pPr>
            <a:r>
              <a:rPr lang="en-US" b="0" i="0" dirty="0">
                <a:solidFill>
                  <a:srgbClr val="0D0D0D"/>
                </a:solidFill>
                <a:effectLst/>
                <a:highlight>
                  <a:srgbClr val="FFFFFF"/>
                </a:highlight>
                <a:latin typeface="Söhne"/>
              </a:rPr>
              <a:t>This assertion, which should accompany the description, confirms that the information is presented fairly and in accordance with the applicable trust services criteria. </a:t>
            </a:r>
          </a:p>
          <a:p>
            <a:endParaRPr lang="en-US" dirty="0"/>
          </a:p>
        </p:txBody>
      </p:sp>
      <p:pic>
        <p:nvPicPr>
          <p:cNvPr id="4" name="Picture 3">
            <a:extLst>
              <a:ext uri="{FF2B5EF4-FFF2-40B4-BE49-F238E27FC236}">
                <a16:creationId xmlns:a16="http://schemas.microsoft.com/office/drawing/2014/main" id="{A4367065-ABB6-DDA8-010C-B31F03F9032D}"/>
              </a:ext>
            </a:extLst>
          </p:cNvPr>
          <p:cNvPicPr>
            <a:picLocks noChangeAspect="1"/>
          </p:cNvPicPr>
          <p:nvPr/>
        </p:nvPicPr>
        <p:blipFill>
          <a:blip r:embed="rId2"/>
          <a:stretch>
            <a:fillRect/>
          </a:stretch>
        </p:blipFill>
        <p:spPr>
          <a:xfrm>
            <a:off x="8934766" y="1599868"/>
            <a:ext cx="3131109" cy="3318974"/>
          </a:xfrm>
          <a:prstGeom prst="rect">
            <a:avLst/>
          </a:prstGeom>
        </p:spPr>
      </p:pic>
      <p:sp>
        <p:nvSpPr>
          <p:cNvPr id="5" name="TextBox 23">
            <a:extLst>
              <a:ext uri="{FF2B5EF4-FFF2-40B4-BE49-F238E27FC236}">
                <a16:creationId xmlns:a16="http://schemas.microsoft.com/office/drawing/2014/main" id="{E5972222-BFA3-B407-7651-694887C09FD1}"/>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88B42977-998F-7C97-A6CD-638787722087}"/>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67708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9B422-12A2-D8A5-93FB-0B24BD53B832}"/>
              </a:ext>
            </a:extLst>
          </p:cNvPr>
          <p:cNvSpPr>
            <a:spLocks noGrp="1"/>
          </p:cNvSpPr>
          <p:nvPr>
            <p:ph type="title"/>
          </p:nvPr>
        </p:nvSpPr>
        <p:spPr>
          <a:xfrm>
            <a:off x="907568" y="-151983"/>
            <a:ext cx="10515600" cy="1325563"/>
          </a:xfrm>
        </p:spPr>
        <p:txBody>
          <a:bodyPr/>
          <a:lstStyle/>
          <a:p>
            <a:pPr algn="ctr"/>
            <a:r>
              <a:rPr lang="en-US" dirty="0"/>
              <a:t>Other Information</a:t>
            </a:r>
          </a:p>
        </p:txBody>
      </p:sp>
      <p:sp>
        <p:nvSpPr>
          <p:cNvPr id="3" name="Content Placeholder 2">
            <a:extLst>
              <a:ext uri="{FF2B5EF4-FFF2-40B4-BE49-F238E27FC236}">
                <a16:creationId xmlns:a16="http://schemas.microsoft.com/office/drawing/2014/main" id="{EC92BFE4-1049-C9DC-A54A-70261B44ED3F}"/>
              </a:ext>
            </a:extLst>
          </p:cNvPr>
          <p:cNvSpPr>
            <a:spLocks noGrp="1"/>
          </p:cNvSpPr>
          <p:nvPr>
            <p:ph idx="1"/>
          </p:nvPr>
        </p:nvSpPr>
        <p:spPr>
          <a:xfrm>
            <a:off x="327396" y="1340047"/>
            <a:ext cx="11755295" cy="4351338"/>
          </a:xfrm>
        </p:spPr>
        <p:txBody>
          <a:bodyPr>
            <a:normAutofit lnSpcReduction="10000"/>
          </a:bodyPr>
          <a:lstStyle/>
          <a:p>
            <a:pPr>
              <a:buFont typeface="Wingdings" panose="05000000000000000000" pitchFamily="2" charset="2"/>
              <a:buChar char="§"/>
            </a:pPr>
            <a:r>
              <a:rPr lang="en-US" b="1" i="0" dirty="0">
                <a:solidFill>
                  <a:srgbClr val="0D0D0D"/>
                </a:solidFill>
                <a:effectLst/>
                <a:highlight>
                  <a:srgbClr val="FFFFFF"/>
                </a:highlight>
                <a:latin typeface="Söhne"/>
              </a:rPr>
              <a:t>Designing and Managing Controls</a:t>
            </a:r>
            <a:r>
              <a:rPr lang="en-US" b="0" i="0" dirty="0">
                <a:solidFill>
                  <a:srgbClr val="0D0D0D"/>
                </a:solidFill>
                <a:effectLst/>
                <a:highlight>
                  <a:srgbClr val="FFFFFF"/>
                </a:highlight>
                <a:latin typeface="Söhne"/>
              </a:rPr>
              <a:t>:</a:t>
            </a:r>
          </a:p>
          <a:p>
            <a:pPr lvl="1">
              <a:buFont typeface="Wingdings" panose="05000000000000000000" pitchFamily="2" charset="2"/>
              <a:buChar char="§"/>
            </a:pPr>
            <a:r>
              <a:rPr lang="en-US" b="0" i="0" dirty="0">
                <a:solidFill>
                  <a:srgbClr val="0D0D0D"/>
                </a:solidFill>
                <a:effectLst/>
                <a:highlight>
                  <a:srgbClr val="FFFFFF"/>
                </a:highlight>
                <a:latin typeface="Söhne"/>
              </a:rPr>
              <a:t>For Type 2 reports, it is crucial to design, implement, and document controls that effectively manage the identified risks and are capable of providing reasonable assurance that the service commitments and system requirements can be met.</a:t>
            </a:r>
          </a:p>
          <a:p>
            <a:pPr>
              <a:buFont typeface="Wingdings" panose="05000000000000000000" pitchFamily="2" charset="2"/>
              <a:buChar char="§"/>
            </a:pPr>
            <a:r>
              <a:rPr lang="en-US" b="1" i="0" dirty="0">
                <a:solidFill>
                  <a:srgbClr val="0D0D0D"/>
                </a:solidFill>
                <a:effectLst/>
                <a:highlight>
                  <a:srgbClr val="FFFFFF"/>
                </a:highlight>
                <a:latin typeface="Söhne"/>
              </a:rPr>
              <a:t>Access for Service Auditors</a:t>
            </a:r>
            <a:r>
              <a:rPr lang="en-US" b="0" i="0" dirty="0">
                <a:solidFill>
                  <a:srgbClr val="0D0D0D"/>
                </a:solidFill>
                <a:effectLst/>
                <a:highlight>
                  <a:srgbClr val="FFFFFF"/>
                </a:highlight>
                <a:latin typeface="Söhne"/>
              </a:rPr>
              <a:t>:</a:t>
            </a:r>
          </a:p>
          <a:p>
            <a:pPr lvl="1">
              <a:buFont typeface="Wingdings" panose="05000000000000000000" pitchFamily="2" charset="2"/>
              <a:buChar char="§"/>
            </a:pPr>
            <a:r>
              <a:rPr lang="en-US" b="0" i="0" dirty="0">
                <a:solidFill>
                  <a:srgbClr val="0D0D0D"/>
                </a:solidFill>
                <a:effectLst/>
                <a:highlight>
                  <a:srgbClr val="FFFFFF"/>
                </a:highlight>
                <a:latin typeface="Söhne"/>
              </a:rPr>
              <a:t>Management must provide the service auditor with complete access to all relevant information, such as records, documentation, service-level agreements, and internal reports. They must also be prepared to supply any additional information the auditor requests and facilitate access to personnel to gather necessary evidence.</a:t>
            </a:r>
          </a:p>
          <a:p>
            <a:pPr>
              <a:buFont typeface="Wingdings" panose="05000000000000000000" pitchFamily="2" charset="2"/>
              <a:buChar char="§"/>
            </a:pPr>
            <a:r>
              <a:rPr lang="en-US" b="1" i="0" dirty="0">
                <a:solidFill>
                  <a:srgbClr val="0D0D0D"/>
                </a:solidFill>
                <a:effectLst/>
                <a:highlight>
                  <a:srgbClr val="FFFFFF"/>
                </a:highlight>
                <a:latin typeface="Söhne"/>
              </a:rPr>
              <a:t>Written Representations</a:t>
            </a:r>
            <a:r>
              <a:rPr lang="en-US" b="0" i="0" dirty="0">
                <a:solidFill>
                  <a:srgbClr val="0D0D0D"/>
                </a:solidFill>
                <a:effectLst/>
                <a:highlight>
                  <a:srgbClr val="FFFFFF"/>
                </a:highlight>
                <a:latin typeface="Söhne"/>
              </a:rPr>
              <a:t>:</a:t>
            </a:r>
          </a:p>
          <a:p>
            <a:pPr lvl="1">
              <a:buFont typeface="Wingdings" panose="05000000000000000000" pitchFamily="2" charset="2"/>
              <a:buChar char="§"/>
            </a:pPr>
            <a:r>
              <a:rPr lang="en-US" b="0" i="0" dirty="0">
                <a:solidFill>
                  <a:srgbClr val="0D0D0D"/>
                </a:solidFill>
                <a:effectLst/>
                <a:highlight>
                  <a:srgbClr val="FFFFFF"/>
                </a:highlight>
                <a:latin typeface="Söhne"/>
              </a:rPr>
              <a:t>At the end of the engagement, management must provide written representations to the auditor, confirming that all relevant information has been disclosed and is accurate.</a:t>
            </a:r>
          </a:p>
          <a:p>
            <a:endParaRPr lang="en-US" dirty="0"/>
          </a:p>
        </p:txBody>
      </p:sp>
      <p:sp>
        <p:nvSpPr>
          <p:cNvPr id="4" name="TextBox 23">
            <a:extLst>
              <a:ext uri="{FF2B5EF4-FFF2-40B4-BE49-F238E27FC236}">
                <a16:creationId xmlns:a16="http://schemas.microsoft.com/office/drawing/2014/main" id="{27F15F75-A552-FB03-140B-11439FE8D22A}"/>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27AE5424-602F-4AAC-3886-C84EC8577D5C}"/>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818834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847CC-079E-99FD-592E-5D5A2181F090}"/>
              </a:ext>
            </a:extLst>
          </p:cNvPr>
          <p:cNvSpPr>
            <a:spLocks noGrp="1"/>
          </p:cNvSpPr>
          <p:nvPr>
            <p:ph type="title"/>
          </p:nvPr>
        </p:nvSpPr>
        <p:spPr/>
        <p:txBody>
          <a:bodyPr/>
          <a:lstStyle/>
          <a:p>
            <a:pPr algn="ctr"/>
            <a:r>
              <a:rPr lang="en-US" b="1" i="0" dirty="0">
                <a:solidFill>
                  <a:srgbClr val="0D0D0D"/>
                </a:solidFill>
                <a:effectLst/>
                <a:highlight>
                  <a:srgbClr val="FFFFFF"/>
                </a:highlight>
                <a:latin typeface="Söhne"/>
              </a:rPr>
              <a:t>Support for Internal Auditors’ Assistance</a:t>
            </a:r>
            <a:endParaRPr lang="en-US" dirty="0"/>
          </a:p>
        </p:txBody>
      </p:sp>
      <p:sp>
        <p:nvSpPr>
          <p:cNvPr id="3" name="Content Placeholder 2">
            <a:extLst>
              <a:ext uri="{FF2B5EF4-FFF2-40B4-BE49-F238E27FC236}">
                <a16:creationId xmlns:a16="http://schemas.microsoft.com/office/drawing/2014/main" id="{D69F3AE4-B8B6-225A-CF46-F3797F3FF1FE}"/>
              </a:ext>
            </a:extLst>
          </p:cNvPr>
          <p:cNvSpPr>
            <a:spLocks noGrp="1"/>
          </p:cNvSpPr>
          <p:nvPr>
            <p:ph idx="1"/>
          </p:nvPr>
        </p:nvSpPr>
        <p:spPr>
          <a:xfrm>
            <a:off x="326899" y="1772669"/>
            <a:ext cx="5720255" cy="4351338"/>
          </a:xfrm>
        </p:spPr>
        <p:txBody>
          <a:bodyPr/>
          <a:lstStyle/>
          <a:p>
            <a:pPr marL="742950" lvl="1" indent="-285750" algn="l">
              <a:buFont typeface="+mj-lt"/>
              <a:buAutoNum type="arabicPeriod"/>
            </a:pPr>
            <a:r>
              <a:rPr lang="en-US" b="0" i="0" dirty="0">
                <a:solidFill>
                  <a:srgbClr val="0D0D0D"/>
                </a:solidFill>
                <a:effectLst/>
                <a:highlight>
                  <a:srgbClr val="FFFFFF"/>
                </a:highlight>
                <a:latin typeface="Söhne"/>
              </a:rPr>
              <a:t>If the service auditor decides to use internal auditors for direct assistance, management must provide a written acknowledgment. </a:t>
            </a:r>
          </a:p>
          <a:p>
            <a:pPr marL="742950" lvl="1" indent="-285750" algn="l">
              <a:buFont typeface="+mj-lt"/>
              <a:buAutoNum type="arabicPeriod"/>
            </a:pPr>
            <a:r>
              <a:rPr lang="en-US" b="0" i="0" dirty="0">
                <a:solidFill>
                  <a:srgbClr val="0D0D0D"/>
                </a:solidFill>
                <a:effectLst/>
                <a:highlight>
                  <a:srgbClr val="FFFFFF"/>
                </a:highlight>
                <a:latin typeface="Söhne"/>
              </a:rPr>
              <a:t>This acknowledgment should state that the internal auditors can follow the service auditor's instructions without intervention from the service organization, ensuring the independence of their work.</a:t>
            </a:r>
          </a:p>
          <a:p>
            <a:endParaRPr lang="en-US" dirty="0"/>
          </a:p>
        </p:txBody>
      </p:sp>
      <p:pic>
        <p:nvPicPr>
          <p:cNvPr id="5" name="Picture 4">
            <a:extLst>
              <a:ext uri="{FF2B5EF4-FFF2-40B4-BE49-F238E27FC236}">
                <a16:creationId xmlns:a16="http://schemas.microsoft.com/office/drawing/2014/main" id="{B72426C1-731E-0C3F-4A1D-F45BA177EA14}"/>
              </a:ext>
            </a:extLst>
          </p:cNvPr>
          <p:cNvPicPr>
            <a:picLocks noChangeAspect="1"/>
          </p:cNvPicPr>
          <p:nvPr/>
        </p:nvPicPr>
        <p:blipFill>
          <a:blip r:embed="rId2"/>
          <a:stretch>
            <a:fillRect/>
          </a:stretch>
        </p:blipFill>
        <p:spPr>
          <a:xfrm>
            <a:off x="7141993" y="1552899"/>
            <a:ext cx="4723108" cy="4084850"/>
          </a:xfrm>
          <a:prstGeom prst="rect">
            <a:avLst/>
          </a:prstGeom>
        </p:spPr>
      </p:pic>
      <p:sp>
        <p:nvSpPr>
          <p:cNvPr id="6" name="TextBox 23">
            <a:extLst>
              <a:ext uri="{FF2B5EF4-FFF2-40B4-BE49-F238E27FC236}">
                <a16:creationId xmlns:a16="http://schemas.microsoft.com/office/drawing/2014/main" id="{84E9F4F0-DC07-F97B-0946-CA6ADE1DC47F}"/>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669A039E-FB8E-A6F7-51CF-E501A86BB6B6}"/>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175255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1FA0B-71F7-5F77-CB27-D7B4B4A13718}"/>
              </a:ext>
            </a:extLst>
          </p:cNvPr>
          <p:cNvSpPr>
            <a:spLocks noGrp="1"/>
          </p:cNvSpPr>
          <p:nvPr>
            <p:ph type="title"/>
          </p:nvPr>
        </p:nvSpPr>
        <p:spPr>
          <a:xfrm>
            <a:off x="753139" y="-229856"/>
            <a:ext cx="10515600" cy="1325563"/>
          </a:xfrm>
        </p:spPr>
        <p:txBody>
          <a:bodyPr/>
          <a:lstStyle/>
          <a:p>
            <a:pPr algn="ctr"/>
            <a:r>
              <a:rPr lang="en-US" dirty="0"/>
              <a:t>Disclosures</a:t>
            </a:r>
          </a:p>
        </p:txBody>
      </p:sp>
      <p:sp>
        <p:nvSpPr>
          <p:cNvPr id="3" name="Content Placeholder 2">
            <a:extLst>
              <a:ext uri="{FF2B5EF4-FFF2-40B4-BE49-F238E27FC236}">
                <a16:creationId xmlns:a16="http://schemas.microsoft.com/office/drawing/2014/main" id="{129E8B83-C869-8952-C21F-A40A1D19E7AA}"/>
              </a:ext>
            </a:extLst>
          </p:cNvPr>
          <p:cNvSpPr>
            <a:spLocks noGrp="1"/>
          </p:cNvSpPr>
          <p:nvPr>
            <p:ph idx="1"/>
          </p:nvPr>
        </p:nvSpPr>
        <p:spPr>
          <a:xfrm>
            <a:off x="184296" y="944941"/>
            <a:ext cx="7661106" cy="4842577"/>
          </a:xfrm>
        </p:spPr>
        <p:txBody>
          <a:bodyPr>
            <a:normAutofit/>
          </a:bodyPr>
          <a:lstStyle/>
          <a:p>
            <a:pPr algn="l"/>
            <a:r>
              <a:rPr lang="en-US" b="0" i="0" dirty="0">
                <a:solidFill>
                  <a:srgbClr val="0D0D0D"/>
                </a:solidFill>
                <a:effectLst/>
                <a:highlight>
                  <a:srgbClr val="FFFFFF"/>
                </a:highlight>
                <a:latin typeface="Söhne"/>
              </a:rPr>
              <a:t>During a SOC 2 engagement, the management of the service organization has specific disclosure responsibilities to the service auditor.</a:t>
            </a:r>
          </a:p>
          <a:p>
            <a:pPr algn="l"/>
            <a:r>
              <a:rPr lang="en-US" b="0" i="0" dirty="0">
                <a:solidFill>
                  <a:srgbClr val="0D0D0D"/>
                </a:solidFill>
                <a:effectLst/>
                <a:highlight>
                  <a:srgbClr val="FFFFFF"/>
                </a:highlight>
                <a:latin typeface="Söhne"/>
              </a:rPr>
              <a:t> </a:t>
            </a:r>
            <a:r>
              <a:rPr lang="en-US" b="1" i="0" dirty="0">
                <a:solidFill>
                  <a:srgbClr val="0D0D0D"/>
                </a:solidFill>
                <a:effectLst/>
                <a:highlight>
                  <a:srgbClr val="FFFFFF"/>
                </a:highlight>
                <a:latin typeface="Söhne"/>
              </a:rPr>
              <a:t>Incidents of Noncompliance and Fraud</a:t>
            </a:r>
            <a:r>
              <a:rPr lang="en-US" b="0" i="0" dirty="0">
                <a:solidFill>
                  <a:srgbClr val="0D0D0D"/>
                </a:solidFill>
                <a:effectLst/>
                <a:highlight>
                  <a:srgbClr val="FFFFFF"/>
                </a:highlight>
                <a:latin typeface="Söhne"/>
              </a:rPr>
              <a:t>:</a:t>
            </a:r>
          </a:p>
          <a:p>
            <a:pPr marL="742950" lvl="1" indent="-285750" algn="l">
              <a:buFont typeface="+mj-lt"/>
              <a:buAutoNum type="arabicPeriod"/>
            </a:pPr>
            <a:r>
              <a:rPr lang="en-US" b="0" i="0" dirty="0">
                <a:solidFill>
                  <a:srgbClr val="0D0D0D"/>
                </a:solidFill>
                <a:effectLst/>
                <a:highlight>
                  <a:srgbClr val="FFFFFF"/>
                </a:highlight>
                <a:latin typeface="Söhne"/>
              </a:rPr>
              <a:t>Management must inform the auditor about any instances of noncompliance with laws and regulations, any fraud, or any uncorrected misstatements that are significant and could impact the users of their services. </a:t>
            </a:r>
          </a:p>
          <a:p>
            <a:pPr marL="742950" lvl="1" indent="-285750" algn="l">
              <a:buFont typeface="+mj-lt"/>
              <a:buAutoNum type="arabicPeriod"/>
            </a:pPr>
            <a:r>
              <a:rPr lang="en-US" b="0" i="0" dirty="0">
                <a:solidFill>
                  <a:srgbClr val="0D0D0D"/>
                </a:solidFill>
                <a:effectLst/>
                <a:highlight>
                  <a:srgbClr val="FFFFFF"/>
                </a:highlight>
                <a:latin typeface="Söhne"/>
              </a:rPr>
              <a:t>They should also confirm whether these incidents have been properly communicated to the affected user entities.</a:t>
            </a:r>
          </a:p>
          <a:p>
            <a:endParaRPr lang="en-US" dirty="0"/>
          </a:p>
        </p:txBody>
      </p:sp>
      <p:pic>
        <p:nvPicPr>
          <p:cNvPr id="5" name="Picture 4">
            <a:extLst>
              <a:ext uri="{FF2B5EF4-FFF2-40B4-BE49-F238E27FC236}">
                <a16:creationId xmlns:a16="http://schemas.microsoft.com/office/drawing/2014/main" id="{92961DC3-7F55-55E6-EA8F-B6CB59CADFEE}"/>
              </a:ext>
            </a:extLst>
          </p:cNvPr>
          <p:cNvPicPr>
            <a:picLocks noChangeAspect="1"/>
          </p:cNvPicPr>
          <p:nvPr/>
        </p:nvPicPr>
        <p:blipFill>
          <a:blip r:embed="rId2"/>
          <a:stretch>
            <a:fillRect/>
          </a:stretch>
        </p:blipFill>
        <p:spPr>
          <a:xfrm>
            <a:off x="8015524" y="994735"/>
            <a:ext cx="3822058" cy="3942754"/>
          </a:xfrm>
          <a:prstGeom prst="rect">
            <a:avLst/>
          </a:prstGeom>
        </p:spPr>
      </p:pic>
      <p:sp>
        <p:nvSpPr>
          <p:cNvPr id="6" name="TextBox 23">
            <a:extLst>
              <a:ext uri="{FF2B5EF4-FFF2-40B4-BE49-F238E27FC236}">
                <a16:creationId xmlns:a16="http://schemas.microsoft.com/office/drawing/2014/main" id="{0427354D-41F1-CB04-3098-E063967A469D}"/>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D3D9B89C-3CAD-2DAD-6368-724EB9C03C51}"/>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05097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FC77F-64CB-974C-07A4-41FA4F689C96}"/>
              </a:ext>
            </a:extLst>
          </p:cNvPr>
          <p:cNvSpPr>
            <a:spLocks noGrp="1"/>
          </p:cNvSpPr>
          <p:nvPr>
            <p:ph type="title"/>
          </p:nvPr>
        </p:nvSpPr>
        <p:spPr>
          <a:xfrm>
            <a:off x="987055" y="-235615"/>
            <a:ext cx="10515600" cy="1325563"/>
          </a:xfrm>
        </p:spPr>
        <p:txBody>
          <a:bodyPr/>
          <a:lstStyle/>
          <a:p>
            <a:pPr algn="ctr"/>
            <a:r>
              <a:rPr lang="en-US" dirty="0"/>
              <a:t>Disclosures</a:t>
            </a:r>
          </a:p>
        </p:txBody>
      </p:sp>
      <p:sp>
        <p:nvSpPr>
          <p:cNvPr id="3" name="Content Placeholder 2">
            <a:extLst>
              <a:ext uri="{FF2B5EF4-FFF2-40B4-BE49-F238E27FC236}">
                <a16:creationId xmlns:a16="http://schemas.microsoft.com/office/drawing/2014/main" id="{DEF69EFF-EEED-AC87-C58E-9B76379E0BD3}"/>
              </a:ext>
            </a:extLst>
          </p:cNvPr>
          <p:cNvSpPr>
            <a:spLocks noGrp="1"/>
          </p:cNvSpPr>
          <p:nvPr>
            <p:ph idx="1"/>
          </p:nvPr>
        </p:nvSpPr>
        <p:spPr>
          <a:xfrm>
            <a:off x="216194" y="836796"/>
            <a:ext cx="8114305" cy="5489575"/>
          </a:xfrm>
        </p:spPr>
        <p:txBody>
          <a:bodyPr>
            <a:normAutofit/>
          </a:bodyPr>
          <a:lstStyle/>
          <a:p>
            <a:pPr>
              <a:buFont typeface="Wingdings" panose="05000000000000000000" pitchFamily="2" charset="2"/>
              <a:buChar char="§"/>
            </a:pPr>
            <a:r>
              <a:rPr lang="en-US" b="1" i="0" dirty="0">
                <a:solidFill>
                  <a:srgbClr val="0D0D0D"/>
                </a:solidFill>
                <a:effectLst/>
                <a:highlight>
                  <a:srgbClr val="FFFFFF"/>
                </a:highlight>
                <a:latin typeface="Söhne"/>
              </a:rPr>
              <a:t>Intentional Acts Impacting the System Description or Controls</a:t>
            </a:r>
            <a:r>
              <a:rPr lang="en-US" b="0" i="0" dirty="0">
                <a:solidFill>
                  <a:srgbClr val="0D0D0D"/>
                </a:solidFill>
                <a:effectLst/>
                <a:highlight>
                  <a:srgbClr val="FFFFFF"/>
                </a:highlight>
                <a:latin typeface="Söhne"/>
              </a:rPr>
              <a:t>:</a:t>
            </a:r>
          </a:p>
          <a:p>
            <a:pPr lvl="1">
              <a:buFont typeface="Wingdings" panose="05000000000000000000" pitchFamily="2" charset="2"/>
              <a:buChar char="§"/>
            </a:pPr>
            <a:r>
              <a:rPr lang="en-US" b="0" i="0" dirty="0">
                <a:solidFill>
                  <a:srgbClr val="0D0D0D"/>
                </a:solidFill>
                <a:effectLst/>
                <a:highlight>
                  <a:srgbClr val="FFFFFF"/>
                </a:highlight>
                <a:latin typeface="Söhne"/>
              </a:rPr>
              <a:t>Any known intentional acts that could negatively affect the accuracy of the system’s description, the design of its controls, or the effectiveness of these controls (particularly relevant for Type 2 reports) must be disclosed to the auditor.</a:t>
            </a:r>
          </a:p>
          <a:p>
            <a:pPr lvl="1">
              <a:buFont typeface="Wingdings" panose="05000000000000000000" pitchFamily="2" charset="2"/>
              <a:buChar char="§"/>
            </a:pPr>
            <a:r>
              <a:rPr lang="en-US" b="0" i="0" dirty="0">
                <a:solidFill>
                  <a:srgbClr val="0D0D0D"/>
                </a:solidFill>
                <a:effectLst/>
                <a:highlight>
                  <a:srgbClr val="FFFFFF"/>
                </a:highlight>
                <a:latin typeface="Söhne"/>
              </a:rPr>
              <a:t> This includes both suspected and confirmed incidents.</a:t>
            </a:r>
          </a:p>
          <a:p>
            <a:pPr>
              <a:buFont typeface="Wingdings" panose="05000000000000000000" pitchFamily="2" charset="2"/>
              <a:buChar char="§"/>
            </a:pPr>
            <a:r>
              <a:rPr lang="en-US" b="1" i="0" dirty="0">
                <a:solidFill>
                  <a:srgbClr val="0D0D0D"/>
                </a:solidFill>
                <a:effectLst/>
                <a:highlight>
                  <a:srgbClr val="FFFFFF"/>
                </a:highlight>
                <a:latin typeface="Söhne"/>
              </a:rPr>
              <a:t>Deficiencies in Control Design</a:t>
            </a:r>
            <a:r>
              <a:rPr lang="en-US" b="0" i="0" dirty="0">
                <a:solidFill>
                  <a:srgbClr val="0D0D0D"/>
                </a:solidFill>
                <a:effectLst/>
                <a:highlight>
                  <a:srgbClr val="FFFFFF"/>
                </a:highlight>
                <a:latin typeface="Söhne"/>
              </a:rPr>
              <a:t>:</a:t>
            </a:r>
          </a:p>
          <a:p>
            <a:pPr lvl="1">
              <a:buFont typeface="Wingdings" panose="05000000000000000000" pitchFamily="2" charset="2"/>
              <a:buChar char="§"/>
            </a:pPr>
            <a:r>
              <a:rPr lang="en-US" b="0" i="0" dirty="0">
                <a:solidFill>
                  <a:srgbClr val="0D0D0D"/>
                </a:solidFill>
                <a:effectLst/>
                <a:highlight>
                  <a:srgbClr val="FFFFFF"/>
                </a:highlight>
                <a:latin typeface="Söhne"/>
              </a:rPr>
              <a:t>Management should report any known deficiencies in the design of their controls.</a:t>
            </a:r>
          </a:p>
          <a:p>
            <a:pPr lvl="1">
              <a:buFont typeface="Wingdings" panose="05000000000000000000" pitchFamily="2" charset="2"/>
              <a:buChar char="§"/>
            </a:pPr>
            <a:r>
              <a:rPr lang="en-US" b="0" i="0" dirty="0">
                <a:solidFill>
                  <a:srgbClr val="0D0D0D"/>
                </a:solidFill>
                <a:effectLst/>
                <a:highlight>
                  <a:srgbClr val="FFFFFF"/>
                </a:highlight>
                <a:latin typeface="Söhne"/>
              </a:rPr>
              <a:t>This involves acknowledging areas where controls may not adequately address the risks they are supposed to mitigate.</a:t>
            </a:r>
          </a:p>
          <a:p>
            <a:endParaRPr lang="en-US" dirty="0"/>
          </a:p>
        </p:txBody>
      </p:sp>
      <p:pic>
        <p:nvPicPr>
          <p:cNvPr id="5" name="Picture 4">
            <a:extLst>
              <a:ext uri="{FF2B5EF4-FFF2-40B4-BE49-F238E27FC236}">
                <a16:creationId xmlns:a16="http://schemas.microsoft.com/office/drawing/2014/main" id="{6CDD4566-AE7E-3161-6794-DFCA8FFBC569}"/>
              </a:ext>
            </a:extLst>
          </p:cNvPr>
          <p:cNvPicPr>
            <a:picLocks noChangeAspect="1"/>
          </p:cNvPicPr>
          <p:nvPr/>
        </p:nvPicPr>
        <p:blipFill>
          <a:blip r:embed="rId2"/>
          <a:stretch>
            <a:fillRect/>
          </a:stretch>
        </p:blipFill>
        <p:spPr>
          <a:xfrm>
            <a:off x="8557346" y="1665794"/>
            <a:ext cx="3418460" cy="3526411"/>
          </a:xfrm>
          <a:prstGeom prst="rect">
            <a:avLst/>
          </a:prstGeom>
        </p:spPr>
      </p:pic>
      <p:sp>
        <p:nvSpPr>
          <p:cNvPr id="6" name="TextBox 23">
            <a:extLst>
              <a:ext uri="{FF2B5EF4-FFF2-40B4-BE49-F238E27FC236}">
                <a16:creationId xmlns:a16="http://schemas.microsoft.com/office/drawing/2014/main" id="{06033E85-FC09-0B69-E59B-EF735CD66AEA}"/>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F2FE87C7-CEC5-EAB1-2774-BA5130A9B55A}"/>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814597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910F6-2887-643A-0692-51CBEC8D579E}"/>
              </a:ext>
            </a:extLst>
          </p:cNvPr>
          <p:cNvSpPr>
            <a:spLocks noGrp="1"/>
          </p:cNvSpPr>
          <p:nvPr>
            <p:ph type="title"/>
          </p:nvPr>
        </p:nvSpPr>
        <p:spPr>
          <a:xfrm>
            <a:off x="838200" y="-150554"/>
            <a:ext cx="10515600" cy="1325563"/>
          </a:xfrm>
        </p:spPr>
        <p:txBody>
          <a:bodyPr/>
          <a:lstStyle/>
          <a:p>
            <a:pPr algn="ctr"/>
            <a:r>
              <a:rPr lang="en-US" dirty="0"/>
              <a:t>Disclosures</a:t>
            </a:r>
          </a:p>
        </p:txBody>
      </p:sp>
      <p:sp>
        <p:nvSpPr>
          <p:cNvPr id="3" name="Content Placeholder 2">
            <a:extLst>
              <a:ext uri="{FF2B5EF4-FFF2-40B4-BE49-F238E27FC236}">
                <a16:creationId xmlns:a16="http://schemas.microsoft.com/office/drawing/2014/main" id="{CD2159CF-7D2D-DFD3-D0B8-040626CE6D4E}"/>
              </a:ext>
            </a:extLst>
          </p:cNvPr>
          <p:cNvSpPr>
            <a:spLocks noGrp="1"/>
          </p:cNvSpPr>
          <p:nvPr>
            <p:ph idx="1"/>
          </p:nvPr>
        </p:nvSpPr>
        <p:spPr>
          <a:xfrm>
            <a:off x="310115" y="758640"/>
            <a:ext cx="8070833" cy="5340719"/>
          </a:xfrm>
        </p:spPr>
        <p:txBody>
          <a:bodyPr>
            <a:normAutofit/>
          </a:bodyPr>
          <a:lstStyle/>
          <a:p>
            <a:pPr algn="l">
              <a:buFont typeface="Wingdings" panose="05000000000000000000" pitchFamily="2" charset="2"/>
              <a:buChar char="§"/>
            </a:pPr>
            <a:r>
              <a:rPr lang="en-US" b="1" i="0" dirty="0">
                <a:solidFill>
                  <a:srgbClr val="0D0D0D"/>
                </a:solidFill>
                <a:effectLst/>
                <a:highlight>
                  <a:srgbClr val="FFFFFF"/>
                </a:highlight>
                <a:latin typeface="Söhne"/>
              </a:rPr>
              <a:t>Operational Failures of Controls</a:t>
            </a:r>
            <a:r>
              <a:rPr lang="en-US" b="0" i="0" dirty="0">
                <a:solidFill>
                  <a:srgbClr val="0D0D0D"/>
                </a:solidFill>
                <a:effectLst/>
                <a:highlight>
                  <a:srgbClr val="FFFFFF"/>
                </a:highlight>
                <a:latin typeface="Söhne"/>
              </a:rPr>
              <a:t>:</a:t>
            </a:r>
          </a:p>
          <a:p>
            <a:pPr lvl="1" algn="l">
              <a:buFont typeface="Wingdings" panose="05000000000000000000" pitchFamily="2" charset="2"/>
              <a:buChar char="§"/>
            </a:pPr>
            <a:r>
              <a:rPr lang="en-US" b="0" i="0" dirty="0">
                <a:solidFill>
                  <a:srgbClr val="0D0D0D"/>
                </a:solidFill>
                <a:effectLst/>
                <a:highlight>
                  <a:srgbClr val="FFFFFF"/>
                </a:highlight>
                <a:latin typeface="Söhne"/>
              </a:rPr>
              <a:t>It’s important for management to disclose any instances where controls did not operate as described, highlighting any failures in the system that might affect the service delivery or data integrity.</a:t>
            </a:r>
          </a:p>
          <a:p>
            <a:pPr algn="l">
              <a:buFont typeface="Wingdings" panose="05000000000000000000" pitchFamily="2" charset="2"/>
              <a:buChar char="§"/>
            </a:pPr>
            <a:r>
              <a:rPr lang="en-US" b="1" i="0" dirty="0">
                <a:solidFill>
                  <a:srgbClr val="0D0D0D"/>
                </a:solidFill>
                <a:effectLst/>
                <a:highlight>
                  <a:srgbClr val="FFFFFF"/>
                </a:highlight>
                <a:latin typeface="Söhne"/>
              </a:rPr>
              <a:t>Significant System Incidents</a:t>
            </a:r>
            <a:r>
              <a:rPr lang="en-US" b="0" i="0" dirty="0">
                <a:solidFill>
                  <a:srgbClr val="0D0D0D"/>
                </a:solidFill>
                <a:effectLst/>
                <a:highlight>
                  <a:srgbClr val="FFFFFF"/>
                </a:highlight>
                <a:latin typeface="Söhne"/>
              </a:rPr>
              <a:t>:</a:t>
            </a:r>
          </a:p>
          <a:p>
            <a:pPr lvl="1" algn="l">
              <a:buFont typeface="Wingdings" panose="05000000000000000000" pitchFamily="2" charset="2"/>
              <a:buChar char="§"/>
            </a:pPr>
            <a:r>
              <a:rPr lang="en-US" b="0" i="0" dirty="0">
                <a:solidFill>
                  <a:srgbClr val="0D0D0D"/>
                </a:solidFill>
                <a:effectLst/>
                <a:highlight>
                  <a:srgbClr val="FFFFFF"/>
                </a:highlight>
                <a:latin typeface="Söhne"/>
              </a:rPr>
              <a:t>Management must disclose any system incidents that have significantly impaired the organization’s ability to meet its service commitments and system requirements.</a:t>
            </a:r>
          </a:p>
          <a:p>
            <a:pPr lvl="1" algn="l">
              <a:buFont typeface="Wingdings" panose="05000000000000000000" pitchFamily="2" charset="2"/>
              <a:buChar char="§"/>
            </a:pPr>
            <a:r>
              <a:rPr lang="en-US" b="0" i="0" dirty="0">
                <a:solidFill>
                  <a:srgbClr val="0D0D0D"/>
                </a:solidFill>
                <a:effectLst/>
                <a:highlight>
                  <a:srgbClr val="FFFFFF"/>
                </a:highlight>
                <a:latin typeface="Söhne"/>
              </a:rPr>
              <a:t> For a Type 1 report, these incidents are considered as of the description date; for a Type 2 report, they are considered over the period covered by the report.</a:t>
            </a:r>
          </a:p>
          <a:p>
            <a:endParaRPr lang="en-US" dirty="0"/>
          </a:p>
        </p:txBody>
      </p:sp>
      <p:pic>
        <p:nvPicPr>
          <p:cNvPr id="5" name="Picture 4">
            <a:extLst>
              <a:ext uri="{FF2B5EF4-FFF2-40B4-BE49-F238E27FC236}">
                <a16:creationId xmlns:a16="http://schemas.microsoft.com/office/drawing/2014/main" id="{FDB1C777-6BC4-429B-2D27-05C5B6D10597}"/>
              </a:ext>
            </a:extLst>
          </p:cNvPr>
          <p:cNvPicPr>
            <a:picLocks noChangeAspect="1"/>
          </p:cNvPicPr>
          <p:nvPr/>
        </p:nvPicPr>
        <p:blipFill>
          <a:blip r:embed="rId2"/>
          <a:stretch>
            <a:fillRect/>
          </a:stretch>
        </p:blipFill>
        <p:spPr>
          <a:xfrm>
            <a:off x="8564323" y="1442474"/>
            <a:ext cx="3317561" cy="3422325"/>
          </a:xfrm>
          <a:prstGeom prst="rect">
            <a:avLst/>
          </a:prstGeom>
        </p:spPr>
      </p:pic>
      <p:sp>
        <p:nvSpPr>
          <p:cNvPr id="6" name="TextBox 23">
            <a:extLst>
              <a:ext uri="{FF2B5EF4-FFF2-40B4-BE49-F238E27FC236}">
                <a16:creationId xmlns:a16="http://schemas.microsoft.com/office/drawing/2014/main" id="{CB85972E-5843-81D8-FCD9-398A435ED44C}"/>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D236F6E5-4589-00EA-CF29-00661074DBC7}"/>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687080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A3525-EB2E-D297-5284-D88E31A292CC}"/>
              </a:ext>
            </a:extLst>
          </p:cNvPr>
          <p:cNvSpPr>
            <a:spLocks noGrp="1"/>
          </p:cNvSpPr>
          <p:nvPr>
            <p:ph type="title"/>
          </p:nvPr>
        </p:nvSpPr>
        <p:spPr>
          <a:xfrm>
            <a:off x="1040218" y="-220977"/>
            <a:ext cx="10515600" cy="1325563"/>
          </a:xfrm>
        </p:spPr>
        <p:txBody>
          <a:bodyPr/>
          <a:lstStyle/>
          <a:p>
            <a:pPr algn="ctr"/>
            <a:r>
              <a:rPr lang="en-US" b="1" i="0" dirty="0">
                <a:solidFill>
                  <a:srgbClr val="0D0D0D"/>
                </a:solidFill>
                <a:effectLst/>
                <a:highlight>
                  <a:srgbClr val="FFFFFF"/>
                </a:highlight>
                <a:latin typeface="Söhne"/>
              </a:rPr>
              <a:t>Subsequent Events</a:t>
            </a:r>
            <a:endParaRPr lang="en-US" dirty="0"/>
          </a:p>
        </p:txBody>
      </p:sp>
      <p:sp>
        <p:nvSpPr>
          <p:cNvPr id="3" name="Content Placeholder 2">
            <a:extLst>
              <a:ext uri="{FF2B5EF4-FFF2-40B4-BE49-F238E27FC236}">
                <a16:creationId xmlns:a16="http://schemas.microsoft.com/office/drawing/2014/main" id="{02D80876-335E-997B-71F4-A47EBE5ACD7C}"/>
              </a:ext>
            </a:extLst>
          </p:cNvPr>
          <p:cNvSpPr>
            <a:spLocks noGrp="1"/>
          </p:cNvSpPr>
          <p:nvPr>
            <p:ph idx="1"/>
          </p:nvPr>
        </p:nvSpPr>
        <p:spPr>
          <a:xfrm>
            <a:off x="99238" y="1104586"/>
            <a:ext cx="7531272" cy="4351338"/>
          </a:xfrm>
        </p:spPr>
        <p:txBody>
          <a:bodyPr>
            <a:normAutofit fontScale="92500"/>
          </a:bodyPr>
          <a:lstStyle/>
          <a:p>
            <a:pPr>
              <a:buFont typeface="Wingdings" panose="05000000000000000000" pitchFamily="2" charset="2"/>
              <a:buChar char="§"/>
            </a:pPr>
            <a:r>
              <a:rPr lang="en-US" b="0" i="0" dirty="0">
                <a:solidFill>
                  <a:srgbClr val="0D0D0D"/>
                </a:solidFill>
                <a:effectLst/>
                <a:highlight>
                  <a:srgbClr val="FFFFFF"/>
                </a:highlight>
                <a:latin typeface="Söhne"/>
              </a:rPr>
              <a:t>Any significant events that occur after the period covered by the system description but before the issuance of the auditor’s report should be disclosed. </a:t>
            </a:r>
          </a:p>
          <a:p>
            <a:pPr>
              <a:buFont typeface="Wingdings" panose="05000000000000000000" pitchFamily="2" charset="2"/>
              <a:buChar char="§"/>
            </a:pPr>
            <a:r>
              <a:rPr lang="en-US" b="0" i="0" dirty="0">
                <a:solidFill>
                  <a:srgbClr val="0D0D0D"/>
                </a:solidFill>
                <a:effectLst/>
                <a:highlight>
                  <a:srgbClr val="FFFFFF"/>
                </a:highlight>
                <a:latin typeface="Söhne"/>
              </a:rPr>
              <a:t>These events could potentially affect the validity of management’s previous assertions about the system.</a:t>
            </a:r>
          </a:p>
          <a:p>
            <a:pPr algn="l">
              <a:buFont typeface="Wingdings" panose="05000000000000000000" pitchFamily="2" charset="2"/>
              <a:buChar char="§"/>
            </a:pPr>
            <a:r>
              <a:rPr lang="en-US" b="0" i="0" dirty="0">
                <a:solidFill>
                  <a:srgbClr val="0D0D0D"/>
                </a:solidFill>
                <a:effectLst/>
                <a:highlight>
                  <a:srgbClr val="FFFFFF"/>
                </a:highlight>
                <a:latin typeface="Söhne"/>
              </a:rPr>
              <a:t>These disclosures are crucial for the auditor to assess the completeness and accuracy of the system description, the design and operation of controls, and to determine the overall integrity of the service organization's operational and compliance environment.</a:t>
            </a:r>
          </a:p>
          <a:p>
            <a:endParaRPr lang="en-US" dirty="0"/>
          </a:p>
        </p:txBody>
      </p:sp>
      <p:pic>
        <p:nvPicPr>
          <p:cNvPr id="5" name="Picture 4">
            <a:extLst>
              <a:ext uri="{FF2B5EF4-FFF2-40B4-BE49-F238E27FC236}">
                <a16:creationId xmlns:a16="http://schemas.microsoft.com/office/drawing/2014/main" id="{9276E15B-3F33-7845-66BA-5800DAFC4613}"/>
              </a:ext>
            </a:extLst>
          </p:cNvPr>
          <p:cNvPicPr>
            <a:picLocks noChangeAspect="1"/>
          </p:cNvPicPr>
          <p:nvPr/>
        </p:nvPicPr>
        <p:blipFill>
          <a:blip r:embed="rId2"/>
          <a:stretch>
            <a:fillRect/>
          </a:stretch>
        </p:blipFill>
        <p:spPr>
          <a:xfrm>
            <a:off x="8162954" y="583025"/>
            <a:ext cx="3837758" cy="4332954"/>
          </a:xfrm>
          <a:prstGeom prst="rect">
            <a:avLst/>
          </a:prstGeom>
        </p:spPr>
      </p:pic>
      <p:sp>
        <p:nvSpPr>
          <p:cNvPr id="6" name="TextBox 23">
            <a:extLst>
              <a:ext uri="{FF2B5EF4-FFF2-40B4-BE49-F238E27FC236}">
                <a16:creationId xmlns:a16="http://schemas.microsoft.com/office/drawing/2014/main" id="{EC123328-3CE0-4A78-CC31-F697504F8FC1}"/>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DB3E8662-4018-DC15-1770-BF77683C44F5}"/>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825129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DDC75-71D8-955B-2382-D55DEF0E8E7D}"/>
              </a:ext>
            </a:extLst>
          </p:cNvPr>
          <p:cNvSpPr>
            <a:spLocks noGrp="1"/>
          </p:cNvSpPr>
          <p:nvPr>
            <p:ph type="title"/>
          </p:nvPr>
        </p:nvSpPr>
        <p:spPr>
          <a:xfrm>
            <a:off x="838200" y="0"/>
            <a:ext cx="10515600" cy="1325563"/>
          </a:xfrm>
        </p:spPr>
        <p:txBody>
          <a:bodyPr/>
          <a:lstStyle/>
          <a:p>
            <a:pPr algn="ctr"/>
            <a:r>
              <a:rPr lang="en-US" dirty="0"/>
              <a:t>SOC 3 Engagement</a:t>
            </a:r>
          </a:p>
        </p:txBody>
      </p:sp>
      <p:sp>
        <p:nvSpPr>
          <p:cNvPr id="3" name="Content Placeholder 2">
            <a:extLst>
              <a:ext uri="{FF2B5EF4-FFF2-40B4-BE49-F238E27FC236}">
                <a16:creationId xmlns:a16="http://schemas.microsoft.com/office/drawing/2014/main" id="{9F7565D6-B193-094C-07DB-91372DAEF545}"/>
              </a:ext>
            </a:extLst>
          </p:cNvPr>
          <p:cNvSpPr>
            <a:spLocks noGrp="1"/>
          </p:cNvSpPr>
          <p:nvPr>
            <p:ph idx="1"/>
          </p:nvPr>
        </p:nvSpPr>
        <p:spPr>
          <a:xfrm>
            <a:off x="516582" y="1325562"/>
            <a:ext cx="11332781" cy="4841907"/>
          </a:xfrm>
        </p:spPr>
        <p:txBody>
          <a:bodyPr>
            <a:normAutofit fontScale="92500"/>
          </a:bodyPr>
          <a:lstStyle/>
          <a:p>
            <a:pPr algn="l">
              <a:buFont typeface="Wingdings" panose="05000000000000000000" pitchFamily="2" charset="2"/>
              <a:buChar char="§"/>
            </a:pPr>
            <a:r>
              <a:rPr lang="en-US" b="0" i="0" dirty="0">
                <a:solidFill>
                  <a:srgbClr val="0D0D0D"/>
                </a:solidFill>
                <a:effectLst/>
                <a:highlight>
                  <a:srgbClr val="FFFFFF"/>
                </a:highlight>
                <a:latin typeface="Söhne"/>
              </a:rPr>
              <a:t>In SOC 3 engagements, the responsibilities of the management of a service organization are largely similar to those in SOC 2 engagements, with one key difference: management is not required to prepare a system description. </a:t>
            </a:r>
          </a:p>
          <a:p>
            <a:pPr algn="l">
              <a:buFont typeface="Wingdings" panose="05000000000000000000" pitchFamily="2" charset="2"/>
              <a:buChar char="§"/>
            </a:pPr>
            <a:r>
              <a:rPr lang="en-US" b="1" i="0" dirty="0">
                <a:solidFill>
                  <a:srgbClr val="0D0D0D"/>
                </a:solidFill>
                <a:effectLst/>
                <a:highlight>
                  <a:srgbClr val="FFFFFF"/>
                </a:highlight>
                <a:latin typeface="Söhne"/>
              </a:rPr>
              <a:t>Similar Responsibilities</a:t>
            </a:r>
            <a:r>
              <a:rPr lang="en-US" b="0" i="0" dirty="0">
                <a:solidFill>
                  <a:srgbClr val="0D0D0D"/>
                </a:solidFill>
                <a:effectLst/>
                <a:highlight>
                  <a:srgbClr val="FFFFFF"/>
                </a:highlight>
                <a:latin typeface="Söhne"/>
              </a:rPr>
              <a:t>: Management must still ensure that controls are suitably designed and operate effectively, disclose relevant information to the auditor, and manage risks effectively. They are also responsible for providing all necessary documentation and access that the auditor needs to conduct their evaluation.</a:t>
            </a:r>
          </a:p>
          <a:p>
            <a:pPr algn="l">
              <a:buFont typeface="Wingdings" panose="05000000000000000000" pitchFamily="2" charset="2"/>
              <a:buChar char="§"/>
            </a:pPr>
            <a:r>
              <a:rPr lang="en-US" b="1" i="0" dirty="0">
                <a:solidFill>
                  <a:srgbClr val="0D0D0D"/>
                </a:solidFill>
                <a:effectLst/>
                <a:highlight>
                  <a:srgbClr val="FFFFFF"/>
                </a:highlight>
                <a:latin typeface="Söhne"/>
              </a:rPr>
              <a:t>No System Description Needed</a:t>
            </a:r>
            <a:r>
              <a:rPr lang="en-US" b="0" i="0" dirty="0">
                <a:solidFill>
                  <a:srgbClr val="0D0D0D"/>
                </a:solidFill>
                <a:effectLst/>
                <a:highlight>
                  <a:srgbClr val="FFFFFF"/>
                </a:highlight>
                <a:latin typeface="Söhne"/>
              </a:rPr>
              <a:t>: Unlike in SOC 2 engagements, where a detailed system description is a critical component of the report, in SOC 3 engagements, this detailed narrative is not required. </a:t>
            </a:r>
          </a:p>
          <a:p>
            <a:pPr lvl="1">
              <a:buFont typeface="Wingdings" panose="05000000000000000000" pitchFamily="2" charset="2"/>
              <a:buChar char="§"/>
            </a:pPr>
            <a:r>
              <a:rPr lang="en-US" b="0" i="0" dirty="0">
                <a:solidFill>
                  <a:srgbClr val="0D0D0D"/>
                </a:solidFill>
                <a:effectLst/>
                <a:highlight>
                  <a:srgbClr val="FFFFFF"/>
                </a:highlight>
                <a:latin typeface="Söhne"/>
              </a:rPr>
              <a:t>SOC 3 reports are generally less detailed and are intended for a broader audience who may not require as much technical and operational specificity.</a:t>
            </a:r>
          </a:p>
          <a:p>
            <a:endParaRPr lang="en-US" dirty="0"/>
          </a:p>
        </p:txBody>
      </p:sp>
      <p:sp>
        <p:nvSpPr>
          <p:cNvPr id="4" name="TextBox 23">
            <a:extLst>
              <a:ext uri="{FF2B5EF4-FFF2-40B4-BE49-F238E27FC236}">
                <a16:creationId xmlns:a16="http://schemas.microsoft.com/office/drawing/2014/main" id="{C8FB579C-D1CD-7003-74FB-D0F1AB739A77}"/>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42E9B8F5-9996-B242-AC2A-6A57D5438841}"/>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475308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9E9BF-1C12-2BD5-E2C4-F71F0521D50F}"/>
              </a:ext>
            </a:extLst>
          </p:cNvPr>
          <p:cNvSpPr>
            <a:spLocks noGrp="1"/>
          </p:cNvSpPr>
          <p:nvPr>
            <p:ph type="title"/>
          </p:nvPr>
        </p:nvSpPr>
        <p:spPr>
          <a:xfrm>
            <a:off x="838200" y="-247071"/>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F83255FB-6E8D-4DA5-4F79-1266A28A5BDD}"/>
              </a:ext>
            </a:extLst>
          </p:cNvPr>
          <p:cNvSpPr>
            <a:spLocks noGrp="1"/>
          </p:cNvSpPr>
          <p:nvPr>
            <p:ph idx="1"/>
          </p:nvPr>
        </p:nvSpPr>
        <p:spPr>
          <a:xfrm>
            <a:off x="264860" y="851338"/>
            <a:ext cx="11754769" cy="5376075"/>
          </a:xfrm>
        </p:spPr>
        <p:txBody>
          <a:bodyPr>
            <a:normAutofit fontScale="92500" lnSpcReduction="10000"/>
          </a:bodyPr>
          <a:lstStyle/>
          <a:p>
            <a:r>
              <a:rPr lang="en-US" dirty="0"/>
              <a:t>In a </a:t>
            </a:r>
            <a:r>
              <a:rPr lang="en-US"/>
              <a:t>SOC 2 </a:t>
            </a:r>
            <a:r>
              <a:rPr lang="en-US" dirty="0"/>
              <a:t>engagement, which of the following would management need to determine when identifying subservice organizations?</a:t>
            </a:r>
          </a:p>
          <a:p>
            <a:pPr marL="0" indent="0">
              <a:buNone/>
            </a:pPr>
            <a:r>
              <a:rPr lang="en-US" dirty="0"/>
              <a:t>a) Whether subservice organizations are using a carve-out or inclusive method</a:t>
            </a:r>
            <a:br>
              <a:rPr lang="en-US" dirty="0"/>
            </a:br>
            <a:r>
              <a:rPr lang="en-US" dirty="0"/>
              <a:t>b) The financial stability of subservice organizations</a:t>
            </a:r>
            <a:br>
              <a:rPr lang="en-US" dirty="0"/>
            </a:br>
            <a:r>
              <a:rPr lang="en-US" dirty="0"/>
              <a:t>c) The geographic location of subservice organizations</a:t>
            </a:r>
            <a:br>
              <a:rPr lang="en-US" dirty="0"/>
            </a:br>
            <a:r>
              <a:rPr lang="en-US" dirty="0"/>
              <a:t>d) The marketing strategies of subservice organizations</a:t>
            </a:r>
          </a:p>
          <a:p>
            <a:r>
              <a:rPr lang="en-US" b="1" dirty="0"/>
              <a:t>Correct Answer:</a:t>
            </a:r>
            <a:r>
              <a:rPr lang="en-US" dirty="0"/>
              <a:t> a) Whether subservice organizations are using a carve-out or inclusive method</a:t>
            </a:r>
            <a:br>
              <a:rPr lang="en-US" dirty="0"/>
            </a:br>
            <a:r>
              <a:rPr lang="en-US" b="1" dirty="0"/>
              <a:t>Explanation:</a:t>
            </a:r>
            <a:endParaRPr lang="en-US" dirty="0"/>
          </a:p>
          <a:p>
            <a:r>
              <a:rPr lang="en-US" dirty="0"/>
              <a:t>Choice a is correct because determining how subservice organizations are presented in the report (carve-out or inclusive) is crucial for a SOC 2® engagement.</a:t>
            </a:r>
          </a:p>
          <a:p>
            <a:r>
              <a:rPr lang="en-US" dirty="0"/>
              <a:t>Choices b, c, and d are incorrect because they do not directly relate to the requirements of a SOC 2® report regarding subservice organizations.</a:t>
            </a:r>
          </a:p>
          <a:p>
            <a:endParaRPr lang="en-US" dirty="0"/>
          </a:p>
        </p:txBody>
      </p:sp>
      <p:sp>
        <p:nvSpPr>
          <p:cNvPr id="4" name="TextBox 23">
            <a:extLst>
              <a:ext uri="{FF2B5EF4-FFF2-40B4-BE49-F238E27FC236}">
                <a16:creationId xmlns:a16="http://schemas.microsoft.com/office/drawing/2014/main" id="{ECB404EF-95E0-DAD0-F9D1-6623F0F39F19}"/>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204514A4-E717-8A9F-2EDB-0C7531293DB1}"/>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96988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101</TotalTime>
  <Words>1749</Words>
  <Application>Microsoft Office PowerPoint</Application>
  <PresentationFormat>Widescreen</PresentationFormat>
  <Paragraphs>102</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SOC 2 Engagement: Management Responsibilities</vt:lpstr>
      <vt:lpstr>Defining the Scope of the Engagement</vt:lpstr>
      <vt:lpstr>Planning and Risk Assessment </vt:lpstr>
      <vt:lpstr>Selection of Trust Services Categories</vt:lpstr>
      <vt:lpstr>Specifying Principal Service Commitments and System Requirements</vt:lpstr>
      <vt:lpstr>Risk Identification and Analysis</vt:lpstr>
      <vt:lpstr>Designing and Managing Controls: </vt:lpstr>
      <vt:lpstr>System Description and Assertion </vt:lpstr>
      <vt:lpstr>Other Information</vt:lpstr>
      <vt:lpstr>Support for Internal Auditors’ Assistance</vt:lpstr>
      <vt:lpstr>Disclosures</vt:lpstr>
      <vt:lpstr>Disclosures</vt:lpstr>
      <vt:lpstr>Disclosures</vt:lpstr>
      <vt:lpstr>Subsequent Events</vt:lpstr>
      <vt:lpstr>SOC 3 Engagement</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2024-04-25T22:30:33Z</dcterms:created>
  <dcterms:modified xsi:type="dcterms:W3CDTF">2024-05-04T09:04:47Z</dcterms:modified>
</cp:coreProperties>
</file>