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 id="258" r:id="rId3"/>
    <p:sldId id="259" r:id="rId4"/>
    <p:sldId id="260" r:id="rId5"/>
    <p:sldId id="261" r:id="rId6"/>
    <p:sldId id="262" r:id="rId7"/>
    <p:sldId id="264" r:id="rId8"/>
    <p:sldId id="265" r:id="rId9"/>
    <p:sldId id="266" r:id="rId10"/>
    <p:sldId id="269"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5A9E4E-9681-4DF5-8050-F3BF7B9B9FA8}" v="94" dt="2024-04-25T21:52:43.7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08" autoAdjust="0"/>
    <p:restoredTop sz="94660"/>
  </p:normalViewPr>
  <p:slideViewPr>
    <p:cSldViewPr snapToGrid="0">
      <p:cViewPr varScale="1">
        <p:scale>
          <a:sx n="78" d="100"/>
          <a:sy n="78" d="100"/>
        </p:scale>
        <p:origin x="27" y="28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F3EF5-267C-5BCC-2C08-4C9036C445D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866254D-E61E-3DCD-4CAD-9AAF4E409AB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DE52032-3BC7-7979-CBBD-3537501AB845}"/>
              </a:ext>
            </a:extLst>
          </p:cNvPr>
          <p:cNvSpPr>
            <a:spLocks noGrp="1"/>
          </p:cNvSpPr>
          <p:nvPr>
            <p:ph type="dt" sz="half" idx="10"/>
          </p:nvPr>
        </p:nvSpPr>
        <p:spPr/>
        <p:txBody>
          <a:bodyPr/>
          <a:lstStyle/>
          <a:p>
            <a:fld id="{DE0D8A70-0338-4712-9CF8-40580F1C1BBA}" type="datetimeFigureOut">
              <a:rPr lang="en-US" smtClean="0"/>
              <a:t>5/4/2024</a:t>
            </a:fld>
            <a:endParaRPr lang="en-US"/>
          </a:p>
        </p:txBody>
      </p:sp>
      <p:sp>
        <p:nvSpPr>
          <p:cNvPr id="5" name="Footer Placeholder 4">
            <a:extLst>
              <a:ext uri="{FF2B5EF4-FFF2-40B4-BE49-F238E27FC236}">
                <a16:creationId xmlns:a16="http://schemas.microsoft.com/office/drawing/2014/main" id="{73595CB4-B1FC-3FD2-923A-2BB7E73DE9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4D5CEC-AB8F-6824-E175-DC60627408AA}"/>
              </a:ext>
            </a:extLst>
          </p:cNvPr>
          <p:cNvSpPr>
            <a:spLocks noGrp="1"/>
          </p:cNvSpPr>
          <p:nvPr>
            <p:ph type="sldNum" sz="quarter" idx="12"/>
          </p:nvPr>
        </p:nvSpPr>
        <p:spPr/>
        <p:txBody>
          <a:bodyPr/>
          <a:lstStyle/>
          <a:p>
            <a:fld id="{070E19BD-96BE-4EBC-826E-1D8C1E8CD033}" type="slidenum">
              <a:rPr lang="en-US" smtClean="0"/>
              <a:t>‹#›</a:t>
            </a:fld>
            <a:endParaRPr lang="en-US"/>
          </a:p>
        </p:txBody>
      </p:sp>
    </p:spTree>
    <p:extLst>
      <p:ext uri="{BB962C8B-B14F-4D97-AF65-F5344CB8AC3E}">
        <p14:creationId xmlns:p14="http://schemas.microsoft.com/office/powerpoint/2010/main" val="4196670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4BEF8-9912-1112-FD4F-F400A94D557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2C176D-EA64-99EC-C1CE-BBD35E2A810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E0FE0F-4B8E-5CE3-A95D-5685C5B4165F}"/>
              </a:ext>
            </a:extLst>
          </p:cNvPr>
          <p:cNvSpPr>
            <a:spLocks noGrp="1"/>
          </p:cNvSpPr>
          <p:nvPr>
            <p:ph type="dt" sz="half" idx="10"/>
          </p:nvPr>
        </p:nvSpPr>
        <p:spPr/>
        <p:txBody>
          <a:bodyPr/>
          <a:lstStyle/>
          <a:p>
            <a:fld id="{DE0D8A70-0338-4712-9CF8-40580F1C1BBA}" type="datetimeFigureOut">
              <a:rPr lang="en-US" smtClean="0"/>
              <a:t>5/4/2024</a:t>
            </a:fld>
            <a:endParaRPr lang="en-US"/>
          </a:p>
        </p:txBody>
      </p:sp>
      <p:sp>
        <p:nvSpPr>
          <p:cNvPr id="5" name="Footer Placeholder 4">
            <a:extLst>
              <a:ext uri="{FF2B5EF4-FFF2-40B4-BE49-F238E27FC236}">
                <a16:creationId xmlns:a16="http://schemas.microsoft.com/office/drawing/2014/main" id="{5040F683-24D6-2810-A276-BA4F9952B0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1BC303-E410-DC95-F451-FC3C3FF3DD6A}"/>
              </a:ext>
            </a:extLst>
          </p:cNvPr>
          <p:cNvSpPr>
            <a:spLocks noGrp="1"/>
          </p:cNvSpPr>
          <p:nvPr>
            <p:ph type="sldNum" sz="quarter" idx="12"/>
          </p:nvPr>
        </p:nvSpPr>
        <p:spPr/>
        <p:txBody>
          <a:bodyPr/>
          <a:lstStyle/>
          <a:p>
            <a:fld id="{070E19BD-96BE-4EBC-826E-1D8C1E8CD033}" type="slidenum">
              <a:rPr lang="en-US" smtClean="0"/>
              <a:t>‹#›</a:t>
            </a:fld>
            <a:endParaRPr lang="en-US"/>
          </a:p>
        </p:txBody>
      </p:sp>
    </p:spTree>
    <p:extLst>
      <p:ext uri="{BB962C8B-B14F-4D97-AF65-F5344CB8AC3E}">
        <p14:creationId xmlns:p14="http://schemas.microsoft.com/office/powerpoint/2010/main" val="1317663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0F9E8-37BC-E9A6-195C-130E0FE60D4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B5ED07E-F720-232B-40F4-79B16039E77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2BAA59-78B0-9B9F-E785-350B18EC8795}"/>
              </a:ext>
            </a:extLst>
          </p:cNvPr>
          <p:cNvSpPr>
            <a:spLocks noGrp="1"/>
          </p:cNvSpPr>
          <p:nvPr>
            <p:ph type="dt" sz="half" idx="10"/>
          </p:nvPr>
        </p:nvSpPr>
        <p:spPr/>
        <p:txBody>
          <a:bodyPr/>
          <a:lstStyle/>
          <a:p>
            <a:fld id="{DE0D8A70-0338-4712-9CF8-40580F1C1BBA}" type="datetimeFigureOut">
              <a:rPr lang="en-US" smtClean="0"/>
              <a:t>5/4/2024</a:t>
            </a:fld>
            <a:endParaRPr lang="en-US"/>
          </a:p>
        </p:txBody>
      </p:sp>
      <p:sp>
        <p:nvSpPr>
          <p:cNvPr id="5" name="Footer Placeholder 4">
            <a:extLst>
              <a:ext uri="{FF2B5EF4-FFF2-40B4-BE49-F238E27FC236}">
                <a16:creationId xmlns:a16="http://schemas.microsoft.com/office/drawing/2014/main" id="{D02B9CE8-92CB-0511-4066-43FC401D63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BB4D05-0841-9D06-3FBC-8FEBB4FE6FE4}"/>
              </a:ext>
            </a:extLst>
          </p:cNvPr>
          <p:cNvSpPr>
            <a:spLocks noGrp="1"/>
          </p:cNvSpPr>
          <p:nvPr>
            <p:ph type="sldNum" sz="quarter" idx="12"/>
          </p:nvPr>
        </p:nvSpPr>
        <p:spPr/>
        <p:txBody>
          <a:bodyPr/>
          <a:lstStyle/>
          <a:p>
            <a:fld id="{070E19BD-96BE-4EBC-826E-1D8C1E8CD033}" type="slidenum">
              <a:rPr lang="en-US" smtClean="0"/>
              <a:t>‹#›</a:t>
            </a:fld>
            <a:endParaRPr lang="en-US"/>
          </a:p>
        </p:txBody>
      </p:sp>
    </p:spTree>
    <p:extLst>
      <p:ext uri="{BB962C8B-B14F-4D97-AF65-F5344CB8AC3E}">
        <p14:creationId xmlns:p14="http://schemas.microsoft.com/office/powerpoint/2010/main" val="1795423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45BD5-BB2D-36C4-8C69-6CFF72B403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8EDD08A-D7CC-68DC-AAD2-391C2A7EAB0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FBE4B0F-F418-853C-2222-F6C69B903F7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B12163B-0719-92D1-371A-37DF382401A6}"/>
              </a:ext>
            </a:extLst>
          </p:cNvPr>
          <p:cNvSpPr>
            <a:spLocks noGrp="1"/>
          </p:cNvSpPr>
          <p:nvPr>
            <p:ph type="dt" sz="half" idx="10"/>
          </p:nvPr>
        </p:nvSpPr>
        <p:spPr/>
        <p:txBody>
          <a:bodyPr/>
          <a:lstStyle/>
          <a:p>
            <a:fld id="{DE0D8A70-0338-4712-9CF8-40580F1C1BBA}" type="datetimeFigureOut">
              <a:rPr lang="en-US" smtClean="0"/>
              <a:t>5/4/2024</a:t>
            </a:fld>
            <a:endParaRPr lang="en-US"/>
          </a:p>
        </p:txBody>
      </p:sp>
      <p:sp>
        <p:nvSpPr>
          <p:cNvPr id="6" name="Footer Placeholder 5">
            <a:extLst>
              <a:ext uri="{FF2B5EF4-FFF2-40B4-BE49-F238E27FC236}">
                <a16:creationId xmlns:a16="http://schemas.microsoft.com/office/drawing/2014/main" id="{FA7851A4-344A-D6DF-0238-039E461773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C646B2-72D2-D652-9472-957967E1F582}"/>
              </a:ext>
            </a:extLst>
          </p:cNvPr>
          <p:cNvSpPr>
            <a:spLocks noGrp="1"/>
          </p:cNvSpPr>
          <p:nvPr>
            <p:ph type="sldNum" sz="quarter" idx="12"/>
          </p:nvPr>
        </p:nvSpPr>
        <p:spPr/>
        <p:txBody>
          <a:bodyPr/>
          <a:lstStyle/>
          <a:p>
            <a:fld id="{070E19BD-96BE-4EBC-826E-1D8C1E8CD033}" type="slidenum">
              <a:rPr lang="en-US" smtClean="0"/>
              <a:t>‹#›</a:t>
            </a:fld>
            <a:endParaRPr lang="en-US"/>
          </a:p>
        </p:txBody>
      </p:sp>
    </p:spTree>
    <p:extLst>
      <p:ext uri="{BB962C8B-B14F-4D97-AF65-F5344CB8AC3E}">
        <p14:creationId xmlns:p14="http://schemas.microsoft.com/office/powerpoint/2010/main" val="1974765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1B323-77E3-AE45-EE12-A6B1F738DFF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17EFF3A-9428-5E1E-04A9-20D5FDABD9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4019274-1E8A-9579-791C-53217C60BAD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FCAD93A-5750-6C07-6082-A36AAB28C32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9F8F221-9D03-1CCF-E568-AECF512F50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97707D4-5854-B954-21AE-77150075A84A}"/>
              </a:ext>
            </a:extLst>
          </p:cNvPr>
          <p:cNvSpPr>
            <a:spLocks noGrp="1"/>
          </p:cNvSpPr>
          <p:nvPr>
            <p:ph type="dt" sz="half" idx="10"/>
          </p:nvPr>
        </p:nvSpPr>
        <p:spPr/>
        <p:txBody>
          <a:bodyPr/>
          <a:lstStyle/>
          <a:p>
            <a:fld id="{DE0D8A70-0338-4712-9CF8-40580F1C1BBA}" type="datetimeFigureOut">
              <a:rPr lang="en-US" smtClean="0"/>
              <a:t>5/4/2024</a:t>
            </a:fld>
            <a:endParaRPr lang="en-US"/>
          </a:p>
        </p:txBody>
      </p:sp>
      <p:sp>
        <p:nvSpPr>
          <p:cNvPr id="8" name="Footer Placeholder 7">
            <a:extLst>
              <a:ext uri="{FF2B5EF4-FFF2-40B4-BE49-F238E27FC236}">
                <a16:creationId xmlns:a16="http://schemas.microsoft.com/office/drawing/2014/main" id="{0964CC6F-BEF7-8E03-5F27-ACE4E4B6F05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544149C-95AF-CB29-2AB4-8BA66A08B4B0}"/>
              </a:ext>
            </a:extLst>
          </p:cNvPr>
          <p:cNvSpPr>
            <a:spLocks noGrp="1"/>
          </p:cNvSpPr>
          <p:nvPr>
            <p:ph type="sldNum" sz="quarter" idx="12"/>
          </p:nvPr>
        </p:nvSpPr>
        <p:spPr/>
        <p:txBody>
          <a:bodyPr/>
          <a:lstStyle/>
          <a:p>
            <a:fld id="{070E19BD-96BE-4EBC-826E-1D8C1E8CD033}" type="slidenum">
              <a:rPr lang="en-US" smtClean="0"/>
              <a:t>‹#›</a:t>
            </a:fld>
            <a:endParaRPr lang="en-US"/>
          </a:p>
        </p:txBody>
      </p:sp>
    </p:spTree>
    <p:extLst>
      <p:ext uri="{BB962C8B-B14F-4D97-AF65-F5344CB8AC3E}">
        <p14:creationId xmlns:p14="http://schemas.microsoft.com/office/powerpoint/2010/main" val="3461712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72E60-BC46-1C70-9CE7-A049B7B85E8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40DBE0-25EB-B26D-D1D1-F84194285476}"/>
              </a:ext>
            </a:extLst>
          </p:cNvPr>
          <p:cNvSpPr>
            <a:spLocks noGrp="1"/>
          </p:cNvSpPr>
          <p:nvPr>
            <p:ph type="dt" sz="half" idx="10"/>
          </p:nvPr>
        </p:nvSpPr>
        <p:spPr/>
        <p:txBody>
          <a:bodyPr/>
          <a:lstStyle/>
          <a:p>
            <a:fld id="{DE0D8A70-0338-4712-9CF8-40580F1C1BBA}" type="datetimeFigureOut">
              <a:rPr lang="en-US" smtClean="0"/>
              <a:t>5/4/2024</a:t>
            </a:fld>
            <a:endParaRPr lang="en-US"/>
          </a:p>
        </p:txBody>
      </p:sp>
      <p:sp>
        <p:nvSpPr>
          <p:cNvPr id="4" name="Footer Placeholder 3">
            <a:extLst>
              <a:ext uri="{FF2B5EF4-FFF2-40B4-BE49-F238E27FC236}">
                <a16:creationId xmlns:a16="http://schemas.microsoft.com/office/drawing/2014/main" id="{5C8B9F5F-CF80-D873-B075-8109FA87430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3A52C4B-D234-311B-BEF9-E8E6C2736CDA}"/>
              </a:ext>
            </a:extLst>
          </p:cNvPr>
          <p:cNvSpPr>
            <a:spLocks noGrp="1"/>
          </p:cNvSpPr>
          <p:nvPr>
            <p:ph type="sldNum" sz="quarter" idx="12"/>
          </p:nvPr>
        </p:nvSpPr>
        <p:spPr/>
        <p:txBody>
          <a:bodyPr/>
          <a:lstStyle/>
          <a:p>
            <a:fld id="{070E19BD-96BE-4EBC-826E-1D8C1E8CD033}" type="slidenum">
              <a:rPr lang="en-US" smtClean="0"/>
              <a:t>‹#›</a:t>
            </a:fld>
            <a:endParaRPr lang="en-US"/>
          </a:p>
        </p:txBody>
      </p:sp>
    </p:spTree>
    <p:extLst>
      <p:ext uri="{BB962C8B-B14F-4D97-AF65-F5344CB8AC3E}">
        <p14:creationId xmlns:p14="http://schemas.microsoft.com/office/powerpoint/2010/main" val="17529705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DF06DE-F1F6-EBE6-6625-ADB5150DC45E}"/>
              </a:ext>
            </a:extLst>
          </p:cNvPr>
          <p:cNvSpPr>
            <a:spLocks noGrp="1"/>
          </p:cNvSpPr>
          <p:nvPr>
            <p:ph type="dt" sz="half" idx="10"/>
          </p:nvPr>
        </p:nvSpPr>
        <p:spPr/>
        <p:txBody>
          <a:bodyPr/>
          <a:lstStyle/>
          <a:p>
            <a:fld id="{DE0D8A70-0338-4712-9CF8-40580F1C1BBA}" type="datetimeFigureOut">
              <a:rPr lang="en-US" smtClean="0"/>
              <a:t>5/4/2024</a:t>
            </a:fld>
            <a:endParaRPr lang="en-US"/>
          </a:p>
        </p:txBody>
      </p:sp>
      <p:sp>
        <p:nvSpPr>
          <p:cNvPr id="3" name="Footer Placeholder 2">
            <a:extLst>
              <a:ext uri="{FF2B5EF4-FFF2-40B4-BE49-F238E27FC236}">
                <a16:creationId xmlns:a16="http://schemas.microsoft.com/office/drawing/2014/main" id="{BB63A8AB-CD75-CF0D-A832-E8DA699220F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C26EAA9-8886-CC44-8AA3-BF3185084EBC}"/>
              </a:ext>
            </a:extLst>
          </p:cNvPr>
          <p:cNvSpPr>
            <a:spLocks noGrp="1"/>
          </p:cNvSpPr>
          <p:nvPr>
            <p:ph type="sldNum" sz="quarter" idx="12"/>
          </p:nvPr>
        </p:nvSpPr>
        <p:spPr/>
        <p:txBody>
          <a:bodyPr/>
          <a:lstStyle/>
          <a:p>
            <a:fld id="{070E19BD-96BE-4EBC-826E-1D8C1E8CD033}" type="slidenum">
              <a:rPr lang="en-US" smtClean="0"/>
              <a:t>‹#›</a:t>
            </a:fld>
            <a:endParaRPr lang="en-US"/>
          </a:p>
        </p:txBody>
      </p:sp>
    </p:spTree>
    <p:extLst>
      <p:ext uri="{BB962C8B-B14F-4D97-AF65-F5344CB8AC3E}">
        <p14:creationId xmlns:p14="http://schemas.microsoft.com/office/powerpoint/2010/main" val="4267020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F63AD-B29A-E5BD-1497-E36164DC14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1AF36DE-94A1-E574-F9D5-D49CDBD6EA8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55B7EB0-3AE1-75C1-B8CD-0B957B9EA0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505E64-EB1E-5890-68E7-1BD76F3D3D6C}"/>
              </a:ext>
            </a:extLst>
          </p:cNvPr>
          <p:cNvSpPr>
            <a:spLocks noGrp="1"/>
          </p:cNvSpPr>
          <p:nvPr>
            <p:ph type="dt" sz="half" idx="10"/>
          </p:nvPr>
        </p:nvSpPr>
        <p:spPr/>
        <p:txBody>
          <a:bodyPr/>
          <a:lstStyle/>
          <a:p>
            <a:fld id="{DE0D8A70-0338-4712-9CF8-40580F1C1BBA}" type="datetimeFigureOut">
              <a:rPr lang="en-US" smtClean="0"/>
              <a:t>5/4/2024</a:t>
            </a:fld>
            <a:endParaRPr lang="en-US"/>
          </a:p>
        </p:txBody>
      </p:sp>
      <p:sp>
        <p:nvSpPr>
          <p:cNvPr id="6" name="Footer Placeholder 5">
            <a:extLst>
              <a:ext uri="{FF2B5EF4-FFF2-40B4-BE49-F238E27FC236}">
                <a16:creationId xmlns:a16="http://schemas.microsoft.com/office/drawing/2014/main" id="{BED5D5DA-9898-409D-6E14-5B2EBFDB0D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95992B-AD54-DE95-E1BA-BEF41EFACF01}"/>
              </a:ext>
            </a:extLst>
          </p:cNvPr>
          <p:cNvSpPr>
            <a:spLocks noGrp="1"/>
          </p:cNvSpPr>
          <p:nvPr>
            <p:ph type="sldNum" sz="quarter" idx="12"/>
          </p:nvPr>
        </p:nvSpPr>
        <p:spPr/>
        <p:txBody>
          <a:bodyPr/>
          <a:lstStyle/>
          <a:p>
            <a:fld id="{070E19BD-96BE-4EBC-826E-1D8C1E8CD033}" type="slidenum">
              <a:rPr lang="en-US" smtClean="0"/>
              <a:t>‹#›</a:t>
            </a:fld>
            <a:endParaRPr lang="en-US"/>
          </a:p>
        </p:txBody>
      </p:sp>
    </p:spTree>
    <p:extLst>
      <p:ext uri="{BB962C8B-B14F-4D97-AF65-F5344CB8AC3E}">
        <p14:creationId xmlns:p14="http://schemas.microsoft.com/office/powerpoint/2010/main" val="2303978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9A668-CAEC-A883-D917-37FC13A2FD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064F609-A776-7C21-AC25-146468E46D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74ECBBD-7915-09E0-EFBE-F49370806B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913365-69D1-F28C-2846-280CFA0BA036}"/>
              </a:ext>
            </a:extLst>
          </p:cNvPr>
          <p:cNvSpPr>
            <a:spLocks noGrp="1"/>
          </p:cNvSpPr>
          <p:nvPr>
            <p:ph type="dt" sz="half" idx="10"/>
          </p:nvPr>
        </p:nvSpPr>
        <p:spPr/>
        <p:txBody>
          <a:bodyPr/>
          <a:lstStyle/>
          <a:p>
            <a:fld id="{DE0D8A70-0338-4712-9CF8-40580F1C1BBA}" type="datetimeFigureOut">
              <a:rPr lang="en-US" smtClean="0"/>
              <a:t>5/4/2024</a:t>
            </a:fld>
            <a:endParaRPr lang="en-US"/>
          </a:p>
        </p:txBody>
      </p:sp>
      <p:sp>
        <p:nvSpPr>
          <p:cNvPr id="6" name="Footer Placeholder 5">
            <a:extLst>
              <a:ext uri="{FF2B5EF4-FFF2-40B4-BE49-F238E27FC236}">
                <a16:creationId xmlns:a16="http://schemas.microsoft.com/office/drawing/2014/main" id="{D3EEB2CD-77A0-E969-A6E5-D5E351AE55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10B0F7-3A2C-B7E1-33DA-F4D718E93D34}"/>
              </a:ext>
            </a:extLst>
          </p:cNvPr>
          <p:cNvSpPr>
            <a:spLocks noGrp="1"/>
          </p:cNvSpPr>
          <p:nvPr>
            <p:ph type="sldNum" sz="quarter" idx="12"/>
          </p:nvPr>
        </p:nvSpPr>
        <p:spPr/>
        <p:txBody>
          <a:bodyPr/>
          <a:lstStyle/>
          <a:p>
            <a:fld id="{070E19BD-96BE-4EBC-826E-1D8C1E8CD033}" type="slidenum">
              <a:rPr lang="en-US" smtClean="0"/>
              <a:t>‹#›</a:t>
            </a:fld>
            <a:endParaRPr lang="en-US"/>
          </a:p>
        </p:txBody>
      </p:sp>
    </p:spTree>
    <p:extLst>
      <p:ext uri="{BB962C8B-B14F-4D97-AF65-F5344CB8AC3E}">
        <p14:creationId xmlns:p14="http://schemas.microsoft.com/office/powerpoint/2010/main" val="2194405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25DC8-6B30-075F-2100-A3D3F34555D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3781763-E7A7-3A4F-EAB2-175E596E8CC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83E97D-B4CD-5ABE-8263-017C589A1BA9}"/>
              </a:ext>
            </a:extLst>
          </p:cNvPr>
          <p:cNvSpPr>
            <a:spLocks noGrp="1"/>
          </p:cNvSpPr>
          <p:nvPr>
            <p:ph type="dt" sz="half" idx="10"/>
          </p:nvPr>
        </p:nvSpPr>
        <p:spPr/>
        <p:txBody>
          <a:bodyPr/>
          <a:lstStyle/>
          <a:p>
            <a:fld id="{DE0D8A70-0338-4712-9CF8-40580F1C1BBA}" type="datetimeFigureOut">
              <a:rPr lang="en-US" smtClean="0"/>
              <a:t>5/4/2024</a:t>
            </a:fld>
            <a:endParaRPr lang="en-US"/>
          </a:p>
        </p:txBody>
      </p:sp>
      <p:sp>
        <p:nvSpPr>
          <p:cNvPr id="5" name="Footer Placeholder 4">
            <a:extLst>
              <a:ext uri="{FF2B5EF4-FFF2-40B4-BE49-F238E27FC236}">
                <a16:creationId xmlns:a16="http://schemas.microsoft.com/office/drawing/2014/main" id="{6A8B64B7-9A20-0440-0497-4B2B100C46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100A6A-98C5-4256-DDCA-EE5CFA1C3C14}"/>
              </a:ext>
            </a:extLst>
          </p:cNvPr>
          <p:cNvSpPr>
            <a:spLocks noGrp="1"/>
          </p:cNvSpPr>
          <p:nvPr>
            <p:ph type="sldNum" sz="quarter" idx="12"/>
          </p:nvPr>
        </p:nvSpPr>
        <p:spPr/>
        <p:txBody>
          <a:bodyPr/>
          <a:lstStyle/>
          <a:p>
            <a:fld id="{070E19BD-96BE-4EBC-826E-1D8C1E8CD033}" type="slidenum">
              <a:rPr lang="en-US" smtClean="0"/>
              <a:t>‹#›</a:t>
            </a:fld>
            <a:endParaRPr lang="en-US"/>
          </a:p>
        </p:txBody>
      </p:sp>
    </p:spTree>
    <p:extLst>
      <p:ext uri="{BB962C8B-B14F-4D97-AF65-F5344CB8AC3E}">
        <p14:creationId xmlns:p14="http://schemas.microsoft.com/office/powerpoint/2010/main" val="33632754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48F6AE1-6E93-8CE1-4ECF-6D6A24223FC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7A3B323-00EB-C02B-AF86-AEA99076770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08629A-B539-EC3D-BD02-DD0242178B4B}"/>
              </a:ext>
            </a:extLst>
          </p:cNvPr>
          <p:cNvSpPr>
            <a:spLocks noGrp="1"/>
          </p:cNvSpPr>
          <p:nvPr>
            <p:ph type="dt" sz="half" idx="10"/>
          </p:nvPr>
        </p:nvSpPr>
        <p:spPr/>
        <p:txBody>
          <a:bodyPr/>
          <a:lstStyle/>
          <a:p>
            <a:fld id="{DE0D8A70-0338-4712-9CF8-40580F1C1BBA}" type="datetimeFigureOut">
              <a:rPr lang="en-US" smtClean="0"/>
              <a:t>5/4/2024</a:t>
            </a:fld>
            <a:endParaRPr lang="en-US"/>
          </a:p>
        </p:txBody>
      </p:sp>
      <p:sp>
        <p:nvSpPr>
          <p:cNvPr id="5" name="Footer Placeholder 4">
            <a:extLst>
              <a:ext uri="{FF2B5EF4-FFF2-40B4-BE49-F238E27FC236}">
                <a16:creationId xmlns:a16="http://schemas.microsoft.com/office/drawing/2014/main" id="{A450E272-C6B2-2888-0A6E-0942B9B9DA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3887C5-B08A-5F2D-5458-B5F285B2CE4C}"/>
              </a:ext>
            </a:extLst>
          </p:cNvPr>
          <p:cNvSpPr>
            <a:spLocks noGrp="1"/>
          </p:cNvSpPr>
          <p:nvPr>
            <p:ph type="sldNum" sz="quarter" idx="12"/>
          </p:nvPr>
        </p:nvSpPr>
        <p:spPr/>
        <p:txBody>
          <a:bodyPr/>
          <a:lstStyle/>
          <a:p>
            <a:fld id="{070E19BD-96BE-4EBC-826E-1D8C1E8CD033}" type="slidenum">
              <a:rPr lang="en-US" smtClean="0"/>
              <a:t>‹#›</a:t>
            </a:fld>
            <a:endParaRPr lang="en-US"/>
          </a:p>
        </p:txBody>
      </p:sp>
    </p:spTree>
    <p:extLst>
      <p:ext uri="{BB962C8B-B14F-4D97-AF65-F5344CB8AC3E}">
        <p14:creationId xmlns:p14="http://schemas.microsoft.com/office/powerpoint/2010/main" val="2731751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85EA3A-EB3E-079F-3B0B-DB94EDB6C3D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B97F3BA-8F79-376B-5D1D-291D98E686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FE9B35-37FB-CFB7-860C-F102925EA4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E0D8A70-0338-4712-9CF8-40580F1C1BBA}" type="datetimeFigureOut">
              <a:rPr lang="en-US" smtClean="0"/>
              <a:t>5/4/2024</a:t>
            </a:fld>
            <a:endParaRPr lang="en-US"/>
          </a:p>
        </p:txBody>
      </p:sp>
      <p:sp>
        <p:nvSpPr>
          <p:cNvPr id="5" name="Footer Placeholder 4">
            <a:extLst>
              <a:ext uri="{FF2B5EF4-FFF2-40B4-BE49-F238E27FC236}">
                <a16:creationId xmlns:a16="http://schemas.microsoft.com/office/drawing/2014/main" id="{CB5941D7-ADC0-419C-CD7F-C3A11D3357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29BB072-60A3-15B0-ABB1-78645729E7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70E19BD-96BE-4EBC-826E-1D8C1E8CD033}" type="slidenum">
              <a:rPr lang="en-US" smtClean="0"/>
              <a:t>‹#›</a:t>
            </a:fld>
            <a:endParaRPr lang="en-US"/>
          </a:p>
        </p:txBody>
      </p:sp>
    </p:spTree>
    <p:extLst>
      <p:ext uri="{BB962C8B-B14F-4D97-AF65-F5344CB8AC3E}">
        <p14:creationId xmlns:p14="http://schemas.microsoft.com/office/powerpoint/2010/main" val="19514255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E4B10-3545-2EDB-0827-AC591E7FBFAC}"/>
              </a:ext>
            </a:extLst>
          </p:cNvPr>
          <p:cNvSpPr>
            <a:spLocks noGrp="1"/>
          </p:cNvSpPr>
          <p:nvPr>
            <p:ph type="title"/>
          </p:nvPr>
        </p:nvSpPr>
        <p:spPr>
          <a:xfrm>
            <a:off x="53187" y="-301832"/>
            <a:ext cx="12138813" cy="1325563"/>
          </a:xfrm>
        </p:spPr>
        <p:txBody>
          <a:bodyPr/>
          <a:lstStyle/>
          <a:p>
            <a:pPr algn="ctr"/>
            <a:r>
              <a:rPr lang="en-US" dirty="0"/>
              <a:t>SOC 1 Engagement: Management Responsibilities</a:t>
            </a:r>
          </a:p>
        </p:txBody>
      </p:sp>
      <p:sp>
        <p:nvSpPr>
          <p:cNvPr id="3" name="Content Placeholder 2">
            <a:extLst>
              <a:ext uri="{FF2B5EF4-FFF2-40B4-BE49-F238E27FC236}">
                <a16:creationId xmlns:a16="http://schemas.microsoft.com/office/drawing/2014/main" id="{DAF93BAC-B2E8-1B91-BEEF-48A4C954F7EE}"/>
              </a:ext>
            </a:extLst>
          </p:cNvPr>
          <p:cNvSpPr>
            <a:spLocks noGrp="1"/>
          </p:cNvSpPr>
          <p:nvPr>
            <p:ph idx="1"/>
          </p:nvPr>
        </p:nvSpPr>
        <p:spPr>
          <a:xfrm>
            <a:off x="0" y="827355"/>
            <a:ext cx="9236054" cy="5669695"/>
          </a:xfrm>
        </p:spPr>
        <p:txBody>
          <a:bodyPr>
            <a:normAutofit/>
          </a:bodyPr>
          <a:lstStyle/>
          <a:p>
            <a:r>
              <a:rPr lang="en-US" b="0" i="0" dirty="0">
                <a:solidFill>
                  <a:srgbClr val="0D0D0D"/>
                </a:solidFill>
                <a:effectLst/>
                <a:highlight>
                  <a:srgbClr val="FFFFFF"/>
                </a:highlight>
                <a:latin typeface="Söhne"/>
              </a:rPr>
              <a:t>When preparing for a SOC engagement, a service auditor must first establish a clear understanding with the management of the service organization about their respective responsibilities. </a:t>
            </a:r>
          </a:p>
          <a:p>
            <a:r>
              <a:rPr lang="en-US" b="0" i="0" dirty="0">
                <a:solidFill>
                  <a:srgbClr val="0D0D0D"/>
                </a:solidFill>
                <a:effectLst/>
                <a:highlight>
                  <a:srgbClr val="FFFFFF"/>
                </a:highlight>
                <a:latin typeface="Söhne"/>
              </a:rPr>
              <a:t>This agreement sets the audit's scope and expectations and is influenced by management's decisions about the areas to be audited and the depth of the examination. </a:t>
            </a:r>
          </a:p>
          <a:p>
            <a:r>
              <a:rPr lang="en-US" b="0" i="0" dirty="0">
                <a:solidFill>
                  <a:srgbClr val="0D0D0D"/>
                </a:solidFill>
                <a:effectLst/>
                <a:highlight>
                  <a:srgbClr val="FFFFFF"/>
                </a:highlight>
                <a:latin typeface="Söhne"/>
              </a:rPr>
              <a:t>Establishing open communication with the right, knowledgeable individuals within the organization is crucial. </a:t>
            </a:r>
          </a:p>
          <a:p>
            <a:pPr lvl="1"/>
            <a:r>
              <a:rPr lang="en-US" b="0" i="0" dirty="0">
                <a:solidFill>
                  <a:srgbClr val="0D0D0D"/>
                </a:solidFill>
                <a:effectLst/>
                <a:highlight>
                  <a:srgbClr val="FFFFFF"/>
                </a:highlight>
                <a:latin typeface="Söhne"/>
              </a:rPr>
              <a:t>This ensures that the auditor can access accurate information, making the audit effective and efficient in providing insights into the organization's operations and compliance.</a:t>
            </a:r>
          </a:p>
          <a:p>
            <a:pPr lvl="1"/>
            <a:r>
              <a:rPr lang="en-US" dirty="0">
                <a:solidFill>
                  <a:srgbClr val="0D0D0D"/>
                </a:solidFill>
                <a:highlight>
                  <a:srgbClr val="FFFFFF"/>
                </a:highlight>
                <a:latin typeface="Söhne"/>
              </a:rPr>
              <a:t>Management Responsibilities: MR</a:t>
            </a:r>
          </a:p>
        </p:txBody>
      </p:sp>
      <p:sp>
        <p:nvSpPr>
          <p:cNvPr id="4" name="TextBox 23">
            <a:extLst>
              <a:ext uri="{FF2B5EF4-FFF2-40B4-BE49-F238E27FC236}">
                <a16:creationId xmlns:a16="http://schemas.microsoft.com/office/drawing/2014/main" id="{F56B45D2-A8FD-111B-C6D5-5E3CF901D2D2}"/>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A93A45FC-FE22-EBD1-50D9-381744E1578A}"/>
              </a:ext>
            </a:extLst>
          </p:cNvPr>
          <p:cNvPicPr>
            <a:picLocks noChangeAspect="1"/>
          </p:cNvPicPr>
          <p:nvPr/>
        </p:nvPicPr>
        <p:blipFill>
          <a:blip r:embed="rId2"/>
          <a:stretch>
            <a:fillRect/>
          </a:stretch>
        </p:blipFill>
        <p:spPr>
          <a:xfrm>
            <a:off x="0" y="6345666"/>
            <a:ext cx="2998817" cy="482040"/>
          </a:xfrm>
          <a:prstGeom prst="rect">
            <a:avLst/>
          </a:prstGeom>
        </p:spPr>
      </p:pic>
      <p:pic>
        <p:nvPicPr>
          <p:cNvPr id="7" name="Picture 6">
            <a:extLst>
              <a:ext uri="{FF2B5EF4-FFF2-40B4-BE49-F238E27FC236}">
                <a16:creationId xmlns:a16="http://schemas.microsoft.com/office/drawing/2014/main" id="{9B267430-BC93-F187-5247-F94CC9EAFD46}"/>
              </a:ext>
            </a:extLst>
          </p:cNvPr>
          <p:cNvPicPr>
            <a:picLocks noChangeAspect="1"/>
          </p:cNvPicPr>
          <p:nvPr/>
        </p:nvPicPr>
        <p:blipFill>
          <a:blip r:embed="rId3"/>
          <a:stretch>
            <a:fillRect/>
          </a:stretch>
        </p:blipFill>
        <p:spPr>
          <a:xfrm>
            <a:off x="8954158" y="1525432"/>
            <a:ext cx="3237842" cy="3371823"/>
          </a:xfrm>
          <a:prstGeom prst="rect">
            <a:avLst/>
          </a:prstGeom>
        </p:spPr>
      </p:pic>
    </p:spTree>
    <p:extLst>
      <p:ext uri="{BB962C8B-B14F-4D97-AF65-F5344CB8AC3E}">
        <p14:creationId xmlns:p14="http://schemas.microsoft.com/office/powerpoint/2010/main" val="3412185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5898E-0FC2-4344-B2AA-940C02D30D5E}"/>
              </a:ext>
            </a:extLst>
          </p:cNvPr>
          <p:cNvSpPr>
            <a:spLocks noGrp="1"/>
          </p:cNvSpPr>
          <p:nvPr>
            <p:ph type="title"/>
          </p:nvPr>
        </p:nvSpPr>
        <p:spPr>
          <a:xfrm>
            <a:off x="890752" y="-107840"/>
            <a:ext cx="10515600" cy="1325563"/>
          </a:xfrm>
        </p:spPr>
        <p:txBody>
          <a:bodyPr/>
          <a:lstStyle/>
          <a:p>
            <a:pPr algn="ctr"/>
            <a:r>
              <a:rPr lang="en-US" b="1" i="0" dirty="0">
                <a:solidFill>
                  <a:srgbClr val="0D0D0D"/>
                </a:solidFill>
                <a:effectLst/>
                <a:highlight>
                  <a:srgbClr val="FFFFFF"/>
                </a:highlight>
                <a:latin typeface="Söhne"/>
              </a:rPr>
              <a:t>MR: Defining the Engagement Scope</a:t>
            </a:r>
            <a:endParaRPr lang="en-US" dirty="0"/>
          </a:p>
        </p:txBody>
      </p:sp>
      <p:sp>
        <p:nvSpPr>
          <p:cNvPr id="3" name="Content Placeholder 2">
            <a:extLst>
              <a:ext uri="{FF2B5EF4-FFF2-40B4-BE49-F238E27FC236}">
                <a16:creationId xmlns:a16="http://schemas.microsoft.com/office/drawing/2014/main" id="{3E347AFB-8A5A-AAE7-2288-F292941D6571}"/>
              </a:ext>
            </a:extLst>
          </p:cNvPr>
          <p:cNvSpPr>
            <a:spLocks noGrp="1"/>
          </p:cNvSpPr>
          <p:nvPr>
            <p:ph idx="1"/>
          </p:nvPr>
        </p:nvSpPr>
        <p:spPr>
          <a:xfrm>
            <a:off x="140073" y="1026028"/>
            <a:ext cx="7991335" cy="5190030"/>
          </a:xfrm>
        </p:spPr>
        <p:txBody>
          <a:bodyPr>
            <a:normAutofit lnSpcReduction="10000"/>
          </a:bodyPr>
          <a:lstStyle/>
          <a:p>
            <a:pPr marL="285750" indent="-285750">
              <a:buFont typeface="+mj-lt"/>
              <a:buAutoNum type="arabicPeriod"/>
            </a:pPr>
            <a:r>
              <a:rPr lang="en-US" b="0" i="0" dirty="0">
                <a:solidFill>
                  <a:srgbClr val="0D0D0D"/>
                </a:solidFill>
                <a:effectLst/>
                <a:highlight>
                  <a:srgbClr val="FFFFFF"/>
                </a:highlight>
                <a:latin typeface="Söhne"/>
              </a:rPr>
              <a:t>Management needs to identify which services, transactions, business units, or applications are relevant to the internal controls over financial reporting that will be audited. </a:t>
            </a:r>
          </a:p>
          <a:p>
            <a:pPr marL="742950" lvl="1" indent="-285750">
              <a:buFont typeface="+mj-lt"/>
              <a:buAutoNum type="arabicPeriod"/>
            </a:pPr>
            <a:r>
              <a:rPr lang="en-US" b="0" i="0" dirty="0">
                <a:solidFill>
                  <a:srgbClr val="0D0D0D"/>
                </a:solidFill>
                <a:effectLst/>
                <a:highlight>
                  <a:srgbClr val="FFFFFF"/>
                </a:highlight>
                <a:latin typeface="Söhne"/>
              </a:rPr>
              <a:t>This helps focus the audit on areas that are significant to the user entities relying on the report.</a:t>
            </a:r>
          </a:p>
          <a:p>
            <a:pPr marL="285750" indent="-285750">
              <a:buFont typeface="+mj-lt"/>
              <a:buAutoNum type="arabicPeriod"/>
            </a:pPr>
            <a:r>
              <a:rPr lang="en-US" b="0" i="0" dirty="0">
                <a:solidFill>
                  <a:srgbClr val="0D0D0D"/>
                </a:solidFill>
                <a:effectLst/>
                <a:highlight>
                  <a:srgbClr val="FFFFFF"/>
                </a:highlight>
                <a:latin typeface="Söhne"/>
              </a:rPr>
              <a:t>Consideration should be given to contractual commitments requiring the provision of either a Type 1 or Type 2 report to user entities. </a:t>
            </a:r>
          </a:p>
          <a:p>
            <a:pPr lvl="1"/>
            <a:r>
              <a:rPr lang="en-US" b="0" i="0" dirty="0">
                <a:solidFill>
                  <a:srgbClr val="0D0D0D"/>
                </a:solidFill>
                <a:effectLst/>
                <a:highlight>
                  <a:srgbClr val="FFFFFF"/>
                </a:highlight>
                <a:latin typeface="Söhne"/>
              </a:rPr>
              <a:t>This includes determining how often these reports should be issued and the specific periods they will cover.</a:t>
            </a:r>
          </a:p>
          <a:p>
            <a:pPr marL="285750" indent="-285750">
              <a:buFont typeface="+mj-lt"/>
              <a:buAutoNum type="arabicPeriod"/>
            </a:pPr>
            <a:r>
              <a:rPr lang="en-US" b="0" i="0" dirty="0">
                <a:solidFill>
                  <a:srgbClr val="0D0D0D"/>
                </a:solidFill>
                <a:effectLst/>
                <a:highlight>
                  <a:srgbClr val="FFFFFF"/>
                </a:highlight>
                <a:latin typeface="Söhne"/>
              </a:rPr>
              <a:t>For ongoing engagements, </a:t>
            </a:r>
            <a:r>
              <a:rPr lang="en-US" b="0" i="0" dirty="0">
                <a:solidFill>
                  <a:srgbClr val="0D0D0D"/>
                </a:solidFill>
                <a:effectLst/>
                <a:highlight>
                  <a:srgbClr val="FFFF00"/>
                </a:highlight>
                <a:latin typeface="Söhne"/>
              </a:rPr>
              <a:t>prior reports </a:t>
            </a:r>
            <a:r>
              <a:rPr lang="en-US" b="0" i="0" dirty="0">
                <a:solidFill>
                  <a:srgbClr val="0D0D0D"/>
                </a:solidFill>
                <a:effectLst/>
                <a:highlight>
                  <a:srgbClr val="FFFFFF"/>
                </a:highlight>
                <a:latin typeface="Söhne"/>
              </a:rPr>
              <a:t>can be used to help define the current engagement's scope.</a:t>
            </a:r>
          </a:p>
          <a:p>
            <a:endParaRPr lang="en-US" dirty="0"/>
          </a:p>
        </p:txBody>
      </p:sp>
      <p:pic>
        <p:nvPicPr>
          <p:cNvPr id="5" name="Picture 4">
            <a:extLst>
              <a:ext uri="{FF2B5EF4-FFF2-40B4-BE49-F238E27FC236}">
                <a16:creationId xmlns:a16="http://schemas.microsoft.com/office/drawing/2014/main" id="{5F8AB344-FB57-02AC-1675-AE8E0BCED4DC}"/>
              </a:ext>
            </a:extLst>
          </p:cNvPr>
          <p:cNvPicPr>
            <a:picLocks noChangeAspect="1"/>
          </p:cNvPicPr>
          <p:nvPr/>
        </p:nvPicPr>
        <p:blipFill>
          <a:blip r:embed="rId2"/>
          <a:stretch>
            <a:fillRect/>
          </a:stretch>
        </p:blipFill>
        <p:spPr>
          <a:xfrm>
            <a:off x="8012981" y="1302944"/>
            <a:ext cx="3984683" cy="4252112"/>
          </a:xfrm>
          <a:prstGeom prst="rect">
            <a:avLst/>
          </a:prstGeom>
        </p:spPr>
      </p:pic>
      <p:sp>
        <p:nvSpPr>
          <p:cNvPr id="6" name="TextBox 23">
            <a:extLst>
              <a:ext uri="{FF2B5EF4-FFF2-40B4-BE49-F238E27FC236}">
                <a16:creationId xmlns:a16="http://schemas.microsoft.com/office/drawing/2014/main" id="{1A13A519-1801-41C6-51BB-06F8A9B25379}"/>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D9DFA6BE-C567-2501-47C0-D82B93AE51EE}"/>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3210779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7DD05-0878-FFA2-1C47-DF8F0DAFD08D}"/>
              </a:ext>
            </a:extLst>
          </p:cNvPr>
          <p:cNvSpPr>
            <a:spLocks noGrp="1"/>
          </p:cNvSpPr>
          <p:nvPr>
            <p:ph type="title"/>
          </p:nvPr>
        </p:nvSpPr>
        <p:spPr/>
        <p:txBody>
          <a:bodyPr/>
          <a:lstStyle/>
          <a:p>
            <a:pPr algn="ctr"/>
            <a:r>
              <a:rPr lang="en-US" b="1" i="0" dirty="0">
                <a:solidFill>
                  <a:srgbClr val="0D0D0D"/>
                </a:solidFill>
                <a:effectLst/>
                <a:highlight>
                  <a:srgbClr val="FFFFFF"/>
                </a:highlight>
                <a:latin typeface="Söhne"/>
              </a:rPr>
              <a:t>MR: Selecting the Report Type</a:t>
            </a:r>
            <a:endParaRPr lang="en-US" dirty="0"/>
          </a:p>
        </p:txBody>
      </p:sp>
      <p:sp>
        <p:nvSpPr>
          <p:cNvPr id="3" name="Content Placeholder 2">
            <a:extLst>
              <a:ext uri="{FF2B5EF4-FFF2-40B4-BE49-F238E27FC236}">
                <a16:creationId xmlns:a16="http://schemas.microsoft.com/office/drawing/2014/main" id="{BAC32E23-D78C-46BD-D256-1C67EB93453B}"/>
              </a:ext>
            </a:extLst>
          </p:cNvPr>
          <p:cNvSpPr>
            <a:spLocks noGrp="1"/>
          </p:cNvSpPr>
          <p:nvPr>
            <p:ph idx="1"/>
          </p:nvPr>
        </p:nvSpPr>
        <p:spPr>
          <a:xfrm>
            <a:off x="119276" y="2332263"/>
            <a:ext cx="6274676" cy="4351338"/>
          </a:xfrm>
        </p:spPr>
        <p:txBody>
          <a:bodyPr/>
          <a:lstStyle/>
          <a:p>
            <a:pPr marL="742950" lvl="1" indent="-285750" algn="l">
              <a:buFont typeface="+mj-lt"/>
              <a:buAutoNum type="arabicPeriod"/>
            </a:pPr>
            <a:r>
              <a:rPr lang="en-US" b="0" i="0" dirty="0">
                <a:solidFill>
                  <a:srgbClr val="0D0D0D"/>
                </a:solidFill>
                <a:effectLst/>
                <a:highlight>
                  <a:srgbClr val="FFFFFF"/>
                </a:highlight>
                <a:latin typeface="Söhne"/>
              </a:rPr>
              <a:t>Management must decide whether a Type 1 or Type 2 report is appropriate. </a:t>
            </a:r>
          </a:p>
          <a:p>
            <a:pPr marL="742950" lvl="1" indent="-285750" algn="l">
              <a:buFont typeface="+mj-lt"/>
              <a:buAutoNum type="arabicPeriod"/>
            </a:pPr>
            <a:r>
              <a:rPr lang="en-US" b="0" i="0" dirty="0">
                <a:solidFill>
                  <a:srgbClr val="0D0D0D"/>
                </a:solidFill>
                <a:effectLst/>
                <a:highlight>
                  <a:srgbClr val="FFFFFF"/>
                </a:highlight>
                <a:latin typeface="Söhne"/>
              </a:rPr>
              <a:t>Type 1 reports assess the design of controls at a specific point in time, whereas Type 2 reports evaluate the effectiveness of these controls over a period.</a:t>
            </a:r>
          </a:p>
          <a:p>
            <a:pPr marL="0" indent="0">
              <a:buNone/>
            </a:pPr>
            <a:endParaRPr lang="en-US" dirty="0"/>
          </a:p>
        </p:txBody>
      </p:sp>
      <p:pic>
        <p:nvPicPr>
          <p:cNvPr id="5" name="Picture 4">
            <a:extLst>
              <a:ext uri="{FF2B5EF4-FFF2-40B4-BE49-F238E27FC236}">
                <a16:creationId xmlns:a16="http://schemas.microsoft.com/office/drawing/2014/main" id="{FD3C7005-27FF-00AF-2B9D-FA01EF5CE658}"/>
              </a:ext>
            </a:extLst>
          </p:cNvPr>
          <p:cNvPicPr>
            <a:picLocks noChangeAspect="1"/>
          </p:cNvPicPr>
          <p:nvPr/>
        </p:nvPicPr>
        <p:blipFill>
          <a:blip r:embed="rId2"/>
          <a:stretch>
            <a:fillRect/>
          </a:stretch>
        </p:blipFill>
        <p:spPr>
          <a:xfrm>
            <a:off x="7154460" y="2025986"/>
            <a:ext cx="4116514" cy="4034999"/>
          </a:xfrm>
          <a:prstGeom prst="rect">
            <a:avLst/>
          </a:prstGeom>
        </p:spPr>
      </p:pic>
      <p:sp>
        <p:nvSpPr>
          <p:cNvPr id="6" name="TextBox 23">
            <a:extLst>
              <a:ext uri="{FF2B5EF4-FFF2-40B4-BE49-F238E27FC236}">
                <a16:creationId xmlns:a16="http://schemas.microsoft.com/office/drawing/2014/main" id="{E8C6E70E-BBF0-AF63-6C3A-DC51C181EF74}"/>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F98711DD-285F-7AF3-8F0F-AB78C46A19C4}"/>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4160734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3F2C1-D47C-1868-F67E-834BC5AC5065}"/>
              </a:ext>
            </a:extLst>
          </p:cNvPr>
          <p:cNvSpPr>
            <a:spLocks noGrp="1"/>
          </p:cNvSpPr>
          <p:nvPr>
            <p:ph type="title"/>
          </p:nvPr>
        </p:nvSpPr>
        <p:spPr>
          <a:xfrm>
            <a:off x="838200" y="-273114"/>
            <a:ext cx="10515600" cy="1325563"/>
          </a:xfrm>
        </p:spPr>
        <p:txBody>
          <a:bodyPr/>
          <a:lstStyle/>
          <a:p>
            <a:pPr algn="ctr"/>
            <a:r>
              <a:rPr lang="en-US" b="1" i="0" dirty="0">
                <a:solidFill>
                  <a:srgbClr val="0D0D0D"/>
                </a:solidFill>
                <a:effectLst/>
                <a:highlight>
                  <a:srgbClr val="FFFFFF"/>
                </a:highlight>
                <a:latin typeface="Söhne"/>
              </a:rPr>
              <a:t>MR: Subservice Organizations</a:t>
            </a:r>
            <a:endParaRPr lang="en-US" dirty="0"/>
          </a:p>
        </p:txBody>
      </p:sp>
      <p:sp>
        <p:nvSpPr>
          <p:cNvPr id="3" name="Content Placeholder 2">
            <a:extLst>
              <a:ext uri="{FF2B5EF4-FFF2-40B4-BE49-F238E27FC236}">
                <a16:creationId xmlns:a16="http://schemas.microsoft.com/office/drawing/2014/main" id="{BD18068A-C861-3B3B-140B-9ADD36D73EAF}"/>
              </a:ext>
            </a:extLst>
          </p:cNvPr>
          <p:cNvSpPr>
            <a:spLocks noGrp="1"/>
          </p:cNvSpPr>
          <p:nvPr>
            <p:ph idx="1"/>
          </p:nvPr>
        </p:nvSpPr>
        <p:spPr>
          <a:xfrm>
            <a:off x="104063" y="864950"/>
            <a:ext cx="7787608" cy="5787463"/>
          </a:xfrm>
        </p:spPr>
        <p:txBody>
          <a:bodyPr>
            <a:normAutofit/>
          </a:bodyPr>
          <a:lstStyle/>
          <a:p>
            <a:r>
              <a:rPr lang="en-US" b="0" i="0" dirty="0">
                <a:solidFill>
                  <a:srgbClr val="0D0D0D"/>
                </a:solidFill>
                <a:effectLst/>
                <a:highlight>
                  <a:srgbClr val="FFFFFF"/>
                </a:highlight>
                <a:latin typeface="Söhne"/>
              </a:rPr>
              <a:t>Identify if any services provided by other entities (subservice organizations) are relevant to the internal controls over financial reporting.</a:t>
            </a:r>
          </a:p>
          <a:p>
            <a:r>
              <a:rPr lang="en-US" b="0" i="0" dirty="0">
                <a:solidFill>
                  <a:srgbClr val="0D0D0D"/>
                </a:solidFill>
                <a:effectLst/>
                <a:highlight>
                  <a:srgbClr val="FFFFFF"/>
                </a:highlight>
                <a:latin typeface="Söhne"/>
              </a:rPr>
              <a:t>Decide how these subservice organizations will be included in the report, whether by the carve-out method (excluding specific subservices) or the inclusive method (including all relevant subservices).</a:t>
            </a:r>
          </a:p>
          <a:p>
            <a:pPr>
              <a:buFont typeface="+mj-lt"/>
              <a:buAutoNum type="arabicPeriod"/>
            </a:pPr>
            <a:r>
              <a:rPr lang="en-US" b="1" i="0" dirty="0">
                <a:solidFill>
                  <a:srgbClr val="0D0D0D"/>
                </a:solidFill>
                <a:effectLst/>
                <a:highlight>
                  <a:srgbClr val="FFFFFF"/>
                </a:highlight>
                <a:latin typeface="Söhne"/>
              </a:rPr>
              <a:t>MR: System Description</a:t>
            </a:r>
            <a:r>
              <a:rPr lang="en-US" b="0" i="0" dirty="0">
                <a:solidFill>
                  <a:srgbClr val="0D0D0D"/>
                </a:solidFill>
                <a:effectLst/>
                <a:highlight>
                  <a:srgbClr val="FFFFFF"/>
                </a:highlight>
                <a:latin typeface="Söhne"/>
              </a:rPr>
              <a:t>:</a:t>
            </a:r>
          </a:p>
          <a:p>
            <a:pPr marL="742950" lvl="1" indent="-285750" algn="l">
              <a:buFont typeface="+mj-lt"/>
              <a:buAutoNum type="arabicPeriod"/>
            </a:pPr>
            <a:r>
              <a:rPr lang="en-US" b="0" i="0" dirty="0">
                <a:solidFill>
                  <a:srgbClr val="0D0D0D"/>
                </a:solidFill>
                <a:effectLst/>
                <a:highlight>
                  <a:srgbClr val="FFFFFF"/>
                </a:highlight>
                <a:latin typeface="Söhne"/>
              </a:rPr>
              <a:t>Prepare a comprehensive description of the system, ensuring it is complete, accurate, and properly presented.</a:t>
            </a:r>
          </a:p>
          <a:p>
            <a:pPr marL="742950" lvl="1" indent="-285750" algn="l">
              <a:buFont typeface="+mj-lt"/>
              <a:buAutoNum type="arabicPeriod"/>
            </a:pPr>
            <a:endParaRPr lang="en-US" b="0" i="0" dirty="0">
              <a:solidFill>
                <a:srgbClr val="0D0D0D"/>
              </a:solidFill>
              <a:effectLst/>
              <a:highlight>
                <a:srgbClr val="FFFFFF"/>
              </a:highlight>
              <a:latin typeface="Söhne"/>
            </a:endParaRPr>
          </a:p>
          <a:p>
            <a:endParaRPr lang="en-US" dirty="0"/>
          </a:p>
        </p:txBody>
      </p:sp>
      <p:pic>
        <p:nvPicPr>
          <p:cNvPr id="4" name="Picture 3">
            <a:extLst>
              <a:ext uri="{FF2B5EF4-FFF2-40B4-BE49-F238E27FC236}">
                <a16:creationId xmlns:a16="http://schemas.microsoft.com/office/drawing/2014/main" id="{AA4B5357-854E-FA0D-0F9F-D2C70DE9BE3F}"/>
              </a:ext>
            </a:extLst>
          </p:cNvPr>
          <p:cNvPicPr>
            <a:picLocks noChangeAspect="1"/>
          </p:cNvPicPr>
          <p:nvPr/>
        </p:nvPicPr>
        <p:blipFill>
          <a:blip r:embed="rId2"/>
          <a:stretch>
            <a:fillRect/>
          </a:stretch>
        </p:blipFill>
        <p:spPr>
          <a:xfrm>
            <a:off x="8420258" y="1286671"/>
            <a:ext cx="3237842" cy="3371823"/>
          </a:xfrm>
          <a:prstGeom prst="rect">
            <a:avLst/>
          </a:prstGeom>
        </p:spPr>
      </p:pic>
      <p:sp>
        <p:nvSpPr>
          <p:cNvPr id="5" name="TextBox 23">
            <a:extLst>
              <a:ext uri="{FF2B5EF4-FFF2-40B4-BE49-F238E27FC236}">
                <a16:creationId xmlns:a16="http://schemas.microsoft.com/office/drawing/2014/main" id="{A94E1014-64CF-B873-8D3F-3150CFBCB1B3}"/>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6" name="Content Placeholder 5">
            <a:extLst>
              <a:ext uri="{FF2B5EF4-FFF2-40B4-BE49-F238E27FC236}">
                <a16:creationId xmlns:a16="http://schemas.microsoft.com/office/drawing/2014/main" id="{E34C16FD-87C2-3710-774C-01952483CA6D}"/>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2492679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9EE48-0154-6D93-E924-134640DB3CA7}"/>
              </a:ext>
            </a:extLst>
          </p:cNvPr>
          <p:cNvSpPr>
            <a:spLocks noGrp="1"/>
          </p:cNvSpPr>
          <p:nvPr>
            <p:ph type="title"/>
          </p:nvPr>
        </p:nvSpPr>
        <p:spPr>
          <a:xfrm>
            <a:off x="706821" y="-260241"/>
            <a:ext cx="10515600" cy="1325563"/>
          </a:xfrm>
        </p:spPr>
        <p:txBody>
          <a:bodyPr/>
          <a:lstStyle/>
          <a:p>
            <a:pPr algn="ctr"/>
            <a:r>
              <a:rPr lang="en-US" b="1" i="0" dirty="0">
                <a:solidFill>
                  <a:srgbClr val="0D0D0D"/>
                </a:solidFill>
                <a:effectLst/>
                <a:highlight>
                  <a:srgbClr val="FFFFFF"/>
                </a:highlight>
                <a:latin typeface="Söhne"/>
              </a:rPr>
              <a:t>MR: Making Assertions</a:t>
            </a:r>
            <a:endParaRPr lang="en-US" dirty="0"/>
          </a:p>
        </p:txBody>
      </p:sp>
      <p:sp>
        <p:nvSpPr>
          <p:cNvPr id="3" name="Content Placeholder 2">
            <a:extLst>
              <a:ext uri="{FF2B5EF4-FFF2-40B4-BE49-F238E27FC236}">
                <a16:creationId xmlns:a16="http://schemas.microsoft.com/office/drawing/2014/main" id="{6D5FB51C-07E4-2A0D-484E-8DBF514BEEF3}"/>
              </a:ext>
            </a:extLst>
          </p:cNvPr>
          <p:cNvSpPr>
            <a:spLocks noGrp="1"/>
          </p:cNvSpPr>
          <p:nvPr>
            <p:ph idx="1"/>
          </p:nvPr>
        </p:nvSpPr>
        <p:spPr>
          <a:xfrm>
            <a:off x="97219" y="806122"/>
            <a:ext cx="7900467" cy="5515850"/>
          </a:xfrm>
        </p:spPr>
        <p:txBody>
          <a:bodyPr>
            <a:normAutofit fontScale="92500" lnSpcReduction="10000"/>
          </a:bodyPr>
          <a:lstStyle/>
          <a:p>
            <a:pPr marL="285750" indent="-285750">
              <a:buFont typeface="+mj-lt"/>
              <a:buAutoNum type="arabicPeriod"/>
            </a:pPr>
            <a:r>
              <a:rPr lang="en-US" b="0" i="0" dirty="0">
                <a:solidFill>
                  <a:srgbClr val="0D0D0D"/>
                </a:solidFill>
                <a:effectLst/>
                <a:highlight>
                  <a:srgbClr val="FFFFFF"/>
                </a:highlight>
                <a:latin typeface="Söhne"/>
              </a:rPr>
              <a:t>Develop a reasonable basis for the assertions regarding the design and operational effectiveness of the controls.</a:t>
            </a:r>
          </a:p>
          <a:p>
            <a:pPr marL="285750" indent="-285750">
              <a:buFont typeface="+mj-lt"/>
              <a:buAutoNum type="arabicPeriod"/>
            </a:pPr>
            <a:r>
              <a:rPr lang="en-US" b="0" i="0" dirty="0">
                <a:solidFill>
                  <a:srgbClr val="0D0D0D"/>
                </a:solidFill>
                <a:effectLst/>
                <a:highlight>
                  <a:srgbClr val="FFFFFF"/>
                </a:highlight>
                <a:latin typeface="Söhne"/>
              </a:rPr>
              <a:t>Choose and declare the criteria used in these assertions, ensuring they are suitable for the intended purposes. COSO Framework</a:t>
            </a:r>
          </a:p>
          <a:p>
            <a:pPr marL="285750" indent="-285750">
              <a:buFont typeface="+mj-lt"/>
              <a:buAutoNum type="arabicPeriod"/>
            </a:pPr>
            <a:r>
              <a:rPr lang="en-US" b="0" i="0" dirty="0">
                <a:solidFill>
                  <a:srgbClr val="0D0D0D"/>
                </a:solidFill>
                <a:effectLst/>
                <a:highlight>
                  <a:srgbClr val="FFFFFF"/>
                </a:highlight>
                <a:latin typeface="Söhne"/>
              </a:rPr>
              <a:t>State the control objectives, noting any that are mandated by laws, regulations, or specified by external parties.</a:t>
            </a:r>
          </a:p>
          <a:p>
            <a:pPr marL="285750" indent="-285750">
              <a:buFont typeface="+mj-lt"/>
              <a:buAutoNum type="arabicPeriod"/>
            </a:pPr>
            <a:r>
              <a:rPr lang="en-US" b="0" i="0" dirty="0">
                <a:solidFill>
                  <a:srgbClr val="0D0D0D"/>
                </a:solidFill>
                <a:effectLst/>
                <a:highlight>
                  <a:srgbClr val="FFFFFF"/>
                </a:highlight>
                <a:latin typeface="Söhne"/>
              </a:rPr>
              <a:t>Identify potential risks to these objectives and establish controls that are designed and functioning effectively to mitigate these risks.</a:t>
            </a:r>
          </a:p>
          <a:p>
            <a:pPr marL="285750" indent="-285750">
              <a:buFont typeface="+mj-lt"/>
              <a:buAutoNum type="arabicPeriod"/>
            </a:pPr>
            <a:r>
              <a:rPr lang="en-US" b="0" i="0" dirty="0">
                <a:solidFill>
                  <a:srgbClr val="0D0D0D"/>
                </a:solidFill>
                <a:effectLst/>
                <a:highlight>
                  <a:srgbClr val="FFFFFF"/>
                </a:highlight>
                <a:latin typeface="Söhne"/>
              </a:rPr>
              <a:t>Prepare a written assertion to accompany the system description provided to user entities.</a:t>
            </a:r>
          </a:p>
          <a:p>
            <a:endParaRPr lang="en-US" dirty="0"/>
          </a:p>
        </p:txBody>
      </p:sp>
      <p:pic>
        <p:nvPicPr>
          <p:cNvPr id="5" name="Picture 4">
            <a:extLst>
              <a:ext uri="{FF2B5EF4-FFF2-40B4-BE49-F238E27FC236}">
                <a16:creationId xmlns:a16="http://schemas.microsoft.com/office/drawing/2014/main" id="{3A8DBB7F-BDCC-A217-5201-50C1EFC3FC5B}"/>
              </a:ext>
            </a:extLst>
          </p:cNvPr>
          <p:cNvPicPr>
            <a:picLocks noChangeAspect="1"/>
          </p:cNvPicPr>
          <p:nvPr/>
        </p:nvPicPr>
        <p:blipFill>
          <a:blip r:embed="rId2"/>
          <a:stretch>
            <a:fillRect/>
          </a:stretch>
        </p:blipFill>
        <p:spPr>
          <a:xfrm>
            <a:off x="8148734" y="1365264"/>
            <a:ext cx="3946046" cy="4127472"/>
          </a:xfrm>
          <a:prstGeom prst="rect">
            <a:avLst/>
          </a:prstGeom>
        </p:spPr>
      </p:pic>
      <p:sp>
        <p:nvSpPr>
          <p:cNvPr id="6" name="TextBox 23">
            <a:extLst>
              <a:ext uri="{FF2B5EF4-FFF2-40B4-BE49-F238E27FC236}">
                <a16:creationId xmlns:a16="http://schemas.microsoft.com/office/drawing/2014/main" id="{FE5E1D22-5312-9761-1499-B2488C97C95A}"/>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AF33C46E-E77A-B93E-7239-AD97513B9363}"/>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3255993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F23F2-B055-35DB-6F25-6D53A83C9843}"/>
              </a:ext>
            </a:extLst>
          </p:cNvPr>
          <p:cNvSpPr>
            <a:spLocks noGrp="1"/>
          </p:cNvSpPr>
          <p:nvPr>
            <p:ph type="title"/>
          </p:nvPr>
        </p:nvSpPr>
        <p:spPr>
          <a:xfrm>
            <a:off x="979349" y="-199471"/>
            <a:ext cx="10515600" cy="1325563"/>
          </a:xfrm>
        </p:spPr>
        <p:txBody>
          <a:bodyPr/>
          <a:lstStyle/>
          <a:p>
            <a:pPr algn="ctr"/>
            <a:r>
              <a:rPr lang="en-US" b="1" i="0" dirty="0">
                <a:solidFill>
                  <a:srgbClr val="0D0D0D"/>
                </a:solidFill>
                <a:effectLst/>
                <a:highlight>
                  <a:srgbClr val="FFFFFF"/>
                </a:highlight>
                <a:latin typeface="Söhne"/>
              </a:rPr>
              <a:t>MR: Supporting the Audit Process</a:t>
            </a:r>
            <a:endParaRPr lang="en-US" dirty="0"/>
          </a:p>
        </p:txBody>
      </p:sp>
      <p:sp>
        <p:nvSpPr>
          <p:cNvPr id="3" name="Content Placeholder 2">
            <a:extLst>
              <a:ext uri="{FF2B5EF4-FFF2-40B4-BE49-F238E27FC236}">
                <a16:creationId xmlns:a16="http://schemas.microsoft.com/office/drawing/2014/main" id="{EF13BFEF-965D-CB76-07AA-8FAC6AA7C50A}"/>
              </a:ext>
            </a:extLst>
          </p:cNvPr>
          <p:cNvSpPr>
            <a:spLocks noGrp="1"/>
          </p:cNvSpPr>
          <p:nvPr>
            <p:ph idx="1"/>
          </p:nvPr>
        </p:nvSpPr>
        <p:spPr>
          <a:xfrm>
            <a:off x="120180" y="978731"/>
            <a:ext cx="7728931" cy="5833242"/>
          </a:xfrm>
        </p:spPr>
        <p:txBody>
          <a:bodyPr>
            <a:normAutofit/>
          </a:bodyPr>
          <a:lstStyle/>
          <a:p>
            <a:r>
              <a:rPr lang="en-US" b="0" i="0" dirty="0">
                <a:solidFill>
                  <a:srgbClr val="0D0D0D"/>
                </a:solidFill>
                <a:effectLst/>
                <a:highlight>
                  <a:srgbClr val="FFFFFF"/>
                </a:highlight>
                <a:latin typeface="Söhne"/>
              </a:rPr>
              <a:t>Provide the auditor with access to all necessary information such as records, documentation, agreements, and reports. This includes responding to additional information requests from the auditor.</a:t>
            </a:r>
          </a:p>
          <a:p>
            <a:r>
              <a:rPr lang="en-US" b="0" i="0" dirty="0">
                <a:solidFill>
                  <a:srgbClr val="0D0D0D"/>
                </a:solidFill>
                <a:effectLst/>
                <a:highlight>
                  <a:srgbClr val="FFFFFF"/>
                </a:highlight>
                <a:latin typeface="Söhne"/>
              </a:rPr>
              <a:t>At the audit’s conclusion, provide written representations to the auditor confirming the provided information and assertions.</a:t>
            </a:r>
          </a:p>
          <a:p>
            <a:pPr marL="0" indent="0" algn="l">
              <a:buNone/>
            </a:pPr>
            <a:r>
              <a:rPr lang="en-US" b="1" i="0" dirty="0">
                <a:solidFill>
                  <a:srgbClr val="0D0D0D"/>
                </a:solidFill>
                <a:effectLst/>
                <a:highlight>
                  <a:srgbClr val="FFFFFF"/>
                </a:highlight>
                <a:latin typeface="Söhne"/>
              </a:rPr>
              <a:t>Collaboration with Internal Auditors</a:t>
            </a:r>
            <a:r>
              <a:rPr lang="en-US" b="0" i="0" dirty="0">
                <a:solidFill>
                  <a:srgbClr val="0D0D0D"/>
                </a:solidFill>
                <a:effectLst/>
                <a:highlight>
                  <a:srgbClr val="FFFFFF"/>
                </a:highlight>
                <a:latin typeface="Söhne"/>
              </a:rPr>
              <a:t>:</a:t>
            </a:r>
          </a:p>
          <a:p>
            <a:pPr marL="742950" lvl="1" indent="-285750" algn="l">
              <a:buFont typeface="+mj-lt"/>
              <a:buAutoNum type="arabicPeriod"/>
            </a:pPr>
            <a:r>
              <a:rPr lang="en-US" b="0" i="0" dirty="0">
                <a:solidFill>
                  <a:srgbClr val="0D0D0D"/>
                </a:solidFill>
                <a:effectLst/>
                <a:highlight>
                  <a:srgbClr val="FFFFFF"/>
                </a:highlight>
                <a:latin typeface="Söhne"/>
              </a:rPr>
              <a:t>If internal auditors are used to assist the service auditor, ensure they can follow the service auditor's instructions without interference from the service organization.</a:t>
            </a:r>
          </a:p>
          <a:p>
            <a:endParaRPr lang="en-US" dirty="0"/>
          </a:p>
        </p:txBody>
      </p:sp>
      <p:pic>
        <p:nvPicPr>
          <p:cNvPr id="5" name="Picture 4">
            <a:extLst>
              <a:ext uri="{FF2B5EF4-FFF2-40B4-BE49-F238E27FC236}">
                <a16:creationId xmlns:a16="http://schemas.microsoft.com/office/drawing/2014/main" id="{C3809626-BCF8-D4C1-2214-9819D4318CB4}"/>
              </a:ext>
            </a:extLst>
          </p:cNvPr>
          <p:cNvPicPr>
            <a:picLocks noChangeAspect="1"/>
          </p:cNvPicPr>
          <p:nvPr/>
        </p:nvPicPr>
        <p:blipFill>
          <a:blip r:embed="rId2"/>
          <a:stretch>
            <a:fillRect/>
          </a:stretch>
        </p:blipFill>
        <p:spPr>
          <a:xfrm>
            <a:off x="7969291" y="2061119"/>
            <a:ext cx="4222709" cy="2989801"/>
          </a:xfrm>
          <a:prstGeom prst="rect">
            <a:avLst/>
          </a:prstGeom>
        </p:spPr>
      </p:pic>
      <p:sp>
        <p:nvSpPr>
          <p:cNvPr id="6" name="TextBox 23">
            <a:extLst>
              <a:ext uri="{FF2B5EF4-FFF2-40B4-BE49-F238E27FC236}">
                <a16:creationId xmlns:a16="http://schemas.microsoft.com/office/drawing/2014/main" id="{4C2737B1-43E0-B31A-B358-AC9B86633E45}"/>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A7D4CFA7-5269-28CE-5390-4B341AB4682A}"/>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213777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7296F-ABA0-5150-80CF-957140150443}"/>
              </a:ext>
            </a:extLst>
          </p:cNvPr>
          <p:cNvSpPr>
            <a:spLocks noGrp="1"/>
          </p:cNvSpPr>
          <p:nvPr>
            <p:ph type="title"/>
          </p:nvPr>
        </p:nvSpPr>
        <p:spPr>
          <a:xfrm>
            <a:off x="727735" y="-322209"/>
            <a:ext cx="10515600" cy="1325563"/>
          </a:xfrm>
        </p:spPr>
        <p:txBody>
          <a:bodyPr/>
          <a:lstStyle/>
          <a:p>
            <a:pPr algn="ctr"/>
            <a:r>
              <a:rPr lang="en-US" dirty="0"/>
              <a:t>MR: Disclosures</a:t>
            </a:r>
          </a:p>
        </p:txBody>
      </p:sp>
      <p:sp>
        <p:nvSpPr>
          <p:cNvPr id="3" name="Content Placeholder 2">
            <a:extLst>
              <a:ext uri="{FF2B5EF4-FFF2-40B4-BE49-F238E27FC236}">
                <a16:creationId xmlns:a16="http://schemas.microsoft.com/office/drawing/2014/main" id="{F9499C98-2D6E-F410-916B-B04FBA1015B7}"/>
              </a:ext>
            </a:extLst>
          </p:cNvPr>
          <p:cNvSpPr>
            <a:spLocks noGrp="1"/>
          </p:cNvSpPr>
          <p:nvPr>
            <p:ph idx="1"/>
          </p:nvPr>
        </p:nvSpPr>
        <p:spPr>
          <a:xfrm>
            <a:off x="0" y="684234"/>
            <a:ext cx="8835162" cy="5612238"/>
          </a:xfrm>
        </p:spPr>
        <p:txBody>
          <a:bodyPr>
            <a:normAutofit/>
          </a:bodyPr>
          <a:lstStyle/>
          <a:p>
            <a:pPr algn="l"/>
            <a:r>
              <a:rPr lang="en-US" b="0" i="0" dirty="0">
                <a:solidFill>
                  <a:srgbClr val="0D0D0D"/>
                </a:solidFill>
                <a:effectLst/>
                <a:highlight>
                  <a:srgbClr val="FFFFFF"/>
                </a:highlight>
                <a:latin typeface="Söhne"/>
              </a:rPr>
              <a:t>During a SOC 1 engagement, it is crucial for the management of the service organization to fully disclose certain types of information to the service auditor. </a:t>
            </a:r>
          </a:p>
          <a:p>
            <a:pPr algn="l"/>
            <a:r>
              <a:rPr lang="en-US" b="0" i="0" dirty="0">
                <a:solidFill>
                  <a:srgbClr val="0D0D0D"/>
                </a:solidFill>
                <a:effectLst/>
                <a:highlight>
                  <a:srgbClr val="FFFFFF"/>
                </a:highlight>
                <a:latin typeface="Söhne"/>
              </a:rPr>
              <a:t>This disclosure is vital for ensuring the accuracy and integrity of the audit.</a:t>
            </a:r>
          </a:p>
          <a:p>
            <a:pPr algn="l"/>
            <a:r>
              <a:rPr lang="en-US" b="0" i="0" dirty="0">
                <a:solidFill>
                  <a:srgbClr val="0D0D0D"/>
                </a:solidFill>
                <a:effectLst/>
                <a:highlight>
                  <a:srgbClr val="FFFFFF"/>
                </a:highlight>
                <a:latin typeface="Söhne"/>
              </a:rPr>
              <a:t> </a:t>
            </a:r>
            <a:r>
              <a:rPr lang="en-US" b="1" i="0" dirty="0">
                <a:solidFill>
                  <a:srgbClr val="0D0D0D"/>
                </a:solidFill>
                <a:effectLst/>
                <a:highlight>
                  <a:srgbClr val="FFFFFF"/>
                </a:highlight>
                <a:latin typeface="Söhne"/>
              </a:rPr>
              <a:t>Noncompliance and Misstatements</a:t>
            </a:r>
            <a:r>
              <a:rPr lang="en-US" b="0" i="0" dirty="0">
                <a:solidFill>
                  <a:srgbClr val="0D0D0D"/>
                </a:solidFill>
                <a:effectLst/>
                <a:highlight>
                  <a:srgbClr val="FFFFFF"/>
                </a:highlight>
                <a:latin typeface="Söhne"/>
              </a:rPr>
              <a:t>:</a:t>
            </a:r>
          </a:p>
          <a:p>
            <a:pPr lvl="1"/>
            <a:r>
              <a:rPr lang="en-US" b="0" i="0" dirty="0">
                <a:solidFill>
                  <a:srgbClr val="0D0D0D"/>
                </a:solidFill>
                <a:effectLst/>
                <a:highlight>
                  <a:srgbClr val="FFFFFF"/>
                </a:highlight>
                <a:latin typeface="Söhne"/>
              </a:rPr>
              <a:t>Management should report any known instances of noncompliance with laws and regulations, any detected fraud, or any uncorrected misstatements that are significant enough to potentially affect one or more user entities.</a:t>
            </a:r>
          </a:p>
          <a:p>
            <a:pPr lvl="1"/>
            <a:r>
              <a:rPr lang="en-US" b="0" i="0" dirty="0">
                <a:solidFill>
                  <a:srgbClr val="0D0D0D"/>
                </a:solidFill>
                <a:effectLst/>
                <a:highlight>
                  <a:srgbClr val="FFFFFF"/>
                </a:highlight>
                <a:latin typeface="Söhne"/>
              </a:rPr>
              <a:t> Additionally, it's important to confirm whether these incidents have been appropriately communicated to the affected user entities.</a:t>
            </a:r>
          </a:p>
          <a:p>
            <a:endParaRPr lang="en-US" dirty="0"/>
          </a:p>
        </p:txBody>
      </p:sp>
      <p:pic>
        <p:nvPicPr>
          <p:cNvPr id="5" name="Picture 4">
            <a:extLst>
              <a:ext uri="{FF2B5EF4-FFF2-40B4-BE49-F238E27FC236}">
                <a16:creationId xmlns:a16="http://schemas.microsoft.com/office/drawing/2014/main" id="{7087E6FA-F10F-280B-EA97-5E07AD834672}"/>
              </a:ext>
            </a:extLst>
          </p:cNvPr>
          <p:cNvPicPr>
            <a:picLocks noChangeAspect="1"/>
          </p:cNvPicPr>
          <p:nvPr/>
        </p:nvPicPr>
        <p:blipFill>
          <a:blip r:embed="rId2"/>
          <a:stretch>
            <a:fillRect/>
          </a:stretch>
        </p:blipFill>
        <p:spPr>
          <a:xfrm>
            <a:off x="8835162" y="1208972"/>
            <a:ext cx="3267526" cy="3473894"/>
          </a:xfrm>
          <a:prstGeom prst="rect">
            <a:avLst/>
          </a:prstGeom>
        </p:spPr>
      </p:pic>
      <p:sp>
        <p:nvSpPr>
          <p:cNvPr id="6" name="TextBox 23">
            <a:extLst>
              <a:ext uri="{FF2B5EF4-FFF2-40B4-BE49-F238E27FC236}">
                <a16:creationId xmlns:a16="http://schemas.microsoft.com/office/drawing/2014/main" id="{8583BCFA-4413-3F95-C0A6-C0E027E71F95}"/>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D45E41AE-1E9B-B56A-D562-8FA7F34D670E}"/>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3077582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5EE5C-6C77-3390-ECB4-CD748B18980E}"/>
              </a:ext>
            </a:extLst>
          </p:cNvPr>
          <p:cNvSpPr>
            <a:spLocks noGrp="1"/>
          </p:cNvSpPr>
          <p:nvPr>
            <p:ph type="title"/>
          </p:nvPr>
        </p:nvSpPr>
        <p:spPr>
          <a:xfrm>
            <a:off x="578404" y="151805"/>
            <a:ext cx="11613596" cy="1325563"/>
          </a:xfrm>
        </p:spPr>
        <p:txBody>
          <a:bodyPr/>
          <a:lstStyle/>
          <a:p>
            <a:pPr algn="ctr"/>
            <a:r>
              <a:rPr lang="en-US" dirty="0">
                <a:highlight>
                  <a:srgbClr val="FFFFFF"/>
                </a:highlight>
              </a:rPr>
              <a:t>MR: </a:t>
            </a:r>
            <a:r>
              <a:rPr lang="en-US" b="1" i="0" dirty="0">
                <a:solidFill>
                  <a:srgbClr val="0D0D0D"/>
                </a:solidFill>
                <a:effectLst/>
                <a:highlight>
                  <a:srgbClr val="FFFFFF"/>
                </a:highlight>
                <a:latin typeface="Söhne"/>
              </a:rPr>
              <a:t>Intentional Acts Affecting System Presentation</a:t>
            </a:r>
            <a:endParaRPr lang="en-US" dirty="0"/>
          </a:p>
        </p:txBody>
      </p:sp>
      <p:sp>
        <p:nvSpPr>
          <p:cNvPr id="3" name="Content Placeholder 2">
            <a:extLst>
              <a:ext uri="{FF2B5EF4-FFF2-40B4-BE49-F238E27FC236}">
                <a16:creationId xmlns:a16="http://schemas.microsoft.com/office/drawing/2014/main" id="{DCC119AC-AB2B-BCAE-FBA3-D1E43BDCB844}"/>
              </a:ext>
            </a:extLst>
          </p:cNvPr>
          <p:cNvSpPr>
            <a:spLocks noGrp="1"/>
          </p:cNvSpPr>
          <p:nvPr>
            <p:ph idx="1"/>
          </p:nvPr>
        </p:nvSpPr>
        <p:spPr>
          <a:xfrm>
            <a:off x="0" y="1997458"/>
            <a:ext cx="7456349" cy="4351338"/>
          </a:xfrm>
        </p:spPr>
        <p:txBody>
          <a:bodyPr/>
          <a:lstStyle/>
          <a:p>
            <a:pPr lvl="1"/>
            <a:r>
              <a:rPr lang="en-US" b="0" i="0" dirty="0">
                <a:solidFill>
                  <a:srgbClr val="0D0D0D"/>
                </a:solidFill>
                <a:effectLst/>
                <a:highlight>
                  <a:srgbClr val="FFFFFF"/>
                </a:highlight>
                <a:latin typeface="Söhne"/>
              </a:rPr>
              <a:t>Any known or suspected intentional acts that could negatively impact how the service organization’s system is presented, or affect the completeness or achievement of the stated control objectives, must be disclosed. </a:t>
            </a:r>
          </a:p>
          <a:p>
            <a:pPr lvl="1"/>
            <a:r>
              <a:rPr lang="en-US" b="0" i="0" dirty="0">
                <a:solidFill>
                  <a:srgbClr val="0D0D0D"/>
                </a:solidFill>
                <a:effectLst/>
                <a:highlight>
                  <a:srgbClr val="FFFFFF"/>
                </a:highlight>
                <a:latin typeface="Söhne"/>
              </a:rPr>
              <a:t>This includes any actions that could mislead the users of the report or distort the audit findings.</a:t>
            </a:r>
          </a:p>
          <a:p>
            <a:endParaRPr lang="en-US" dirty="0"/>
          </a:p>
        </p:txBody>
      </p:sp>
      <p:pic>
        <p:nvPicPr>
          <p:cNvPr id="5" name="Picture 4">
            <a:extLst>
              <a:ext uri="{FF2B5EF4-FFF2-40B4-BE49-F238E27FC236}">
                <a16:creationId xmlns:a16="http://schemas.microsoft.com/office/drawing/2014/main" id="{89BC442E-5EC5-6C05-ECCB-05FB38A4C091}"/>
              </a:ext>
            </a:extLst>
          </p:cNvPr>
          <p:cNvPicPr>
            <a:picLocks noChangeAspect="1"/>
          </p:cNvPicPr>
          <p:nvPr/>
        </p:nvPicPr>
        <p:blipFill>
          <a:blip r:embed="rId2"/>
          <a:stretch>
            <a:fillRect/>
          </a:stretch>
        </p:blipFill>
        <p:spPr>
          <a:xfrm>
            <a:off x="8541064" y="1566443"/>
            <a:ext cx="2994752" cy="4107089"/>
          </a:xfrm>
          <a:prstGeom prst="rect">
            <a:avLst/>
          </a:prstGeom>
        </p:spPr>
      </p:pic>
      <p:sp>
        <p:nvSpPr>
          <p:cNvPr id="6" name="TextBox 23">
            <a:extLst>
              <a:ext uri="{FF2B5EF4-FFF2-40B4-BE49-F238E27FC236}">
                <a16:creationId xmlns:a16="http://schemas.microsoft.com/office/drawing/2014/main" id="{5136440F-4516-35E5-521B-F75A6D1B4092}"/>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EC046AFD-E546-44A6-F994-26BCF222C5A6}"/>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808388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84201-2931-8C55-F3FA-CE1AD59EB38A}"/>
              </a:ext>
            </a:extLst>
          </p:cNvPr>
          <p:cNvSpPr>
            <a:spLocks noGrp="1"/>
          </p:cNvSpPr>
          <p:nvPr>
            <p:ph type="title"/>
          </p:nvPr>
        </p:nvSpPr>
        <p:spPr>
          <a:xfrm>
            <a:off x="770694" y="-95144"/>
            <a:ext cx="10515600" cy="1325563"/>
          </a:xfrm>
        </p:spPr>
        <p:txBody>
          <a:bodyPr/>
          <a:lstStyle/>
          <a:p>
            <a:pPr algn="ctr"/>
            <a:r>
              <a:rPr lang="en-US" dirty="0"/>
              <a:t>MR: Other Disclosures</a:t>
            </a:r>
          </a:p>
        </p:txBody>
      </p:sp>
      <p:sp>
        <p:nvSpPr>
          <p:cNvPr id="3" name="Content Placeholder 2">
            <a:extLst>
              <a:ext uri="{FF2B5EF4-FFF2-40B4-BE49-F238E27FC236}">
                <a16:creationId xmlns:a16="http://schemas.microsoft.com/office/drawing/2014/main" id="{2C28CAE9-C330-6EE3-369F-EFE072C19AE6}"/>
              </a:ext>
            </a:extLst>
          </p:cNvPr>
          <p:cNvSpPr>
            <a:spLocks noGrp="1"/>
          </p:cNvSpPr>
          <p:nvPr>
            <p:ph idx="1"/>
          </p:nvPr>
        </p:nvSpPr>
        <p:spPr>
          <a:xfrm>
            <a:off x="279741" y="917360"/>
            <a:ext cx="8315033" cy="5581631"/>
          </a:xfrm>
        </p:spPr>
        <p:txBody>
          <a:bodyPr>
            <a:normAutofit fontScale="92500" lnSpcReduction="10000"/>
          </a:bodyPr>
          <a:lstStyle/>
          <a:p>
            <a:pPr algn="l">
              <a:buFont typeface="+mj-lt"/>
              <a:buAutoNum type="arabicPeriod"/>
            </a:pPr>
            <a:r>
              <a:rPr lang="en-US" b="1" i="0" dirty="0">
                <a:solidFill>
                  <a:srgbClr val="0D0D0D"/>
                </a:solidFill>
                <a:effectLst/>
                <a:highlight>
                  <a:srgbClr val="FFFFFF"/>
                </a:highlight>
                <a:latin typeface="Söhne"/>
              </a:rPr>
              <a:t>Control Design Deficiencies</a:t>
            </a:r>
            <a:r>
              <a:rPr lang="en-US" b="0" i="0" dirty="0">
                <a:solidFill>
                  <a:srgbClr val="0D0D0D"/>
                </a:solidFill>
                <a:effectLst/>
                <a:highlight>
                  <a:srgbClr val="FFFFFF"/>
                </a:highlight>
                <a:latin typeface="Söhne"/>
              </a:rPr>
              <a:t>:</a:t>
            </a:r>
          </a:p>
          <a:p>
            <a:pPr lvl="1" algn="l">
              <a:buFont typeface="Wingdings" panose="05000000000000000000" pitchFamily="2" charset="2"/>
              <a:buChar char="§"/>
            </a:pPr>
            <a:r>
              <a:rPr lang="en-US" b="0" i="0" dirty="0">
                <a:solidFill>
                  <a:srgbClr val="0D0D0D"/>
                </a:solidFill>
                <a:effectLst/>
                <a:highlight>
                  <a:srgbClr val="FFFFFF"/>
                </a:highlight>
                <a:latin typeface="Söhne"/>
              </a:rPr>
              <a:t>Management must inform the auditor of any known deficiencies in the design of the controls. </a:t>
            </a:r>
          </a:p>
          <a:p>
            <a:pPr lvl="2">
              <a:buFont typeface="Wingdings" panose="05000000000000000000" pitchFamily="2" charset="2"/>
              <a:buChar char="§"/>
            </a:pPr>
            <a:r>
              <a:rPr lang="en-US" b="0" i="0" dirty="0">
                <a:solidFill>
                  <a:srgbClr val="0D0D0D"/>
                </a:solidFill>
                <a:effectLst/>
                <a:highlight>
                  <a:srgbClr val="FFFFFF"/>
                </a:highlight>
                <a:latin typeface="Söhne"/>
              </a:rPr>
              <a:t>This includes weaknesses that could prevent the controls from effectively achieving their intended objectives.</a:t>
            </a:r>
          </a:p>
          <a:p>
            <a:pPr algn="l">
              <a:buFont typeface="+mj-lt"/>
              <a:buAutoNum type="arabicPeriod"/>
            </a:pPr>
            <a:r>
              <a:rPr lang="en-US" b="1" i="0" dirty="0">
                <a:solidFill>
                  <a:srgbClr val="0D0D0D"/>
                </a:solidFill>
                <a:effectLst/>
                <a:highlight>
                  <a:srgbClr val="FFFFFF"/>
                </a:highlight>
                <a:latin typeface="Söhne"/>
              </a:rPr>
              <a:t>Operational Failures of Controls</a:t>
            </a:r>
            <a:r>
              <a:rPr lang="en-US" b="0" i="0" dirty="0">
                <a:solidFill>
                  <a:srgbClr val="0D0D0D"/>
                </a:solidFill>
                <a:effectLst/>
                <a:highlight>
                  <a:srgbClr val="FFFFFF"/>
                </a:highlight>
                <a:latin typeface="Söhne"/>
              </a:rPr>
              <a:t>:</a:t>
            </a:r>
          </a:p>
          <a:p>
            <a:pPr lvl="1" algn="l">
              <a:buFont typeface="Wingdings" panose="05000000000000000000" pitchFamily="2" charset="2"/>
              <a:buChar char="§"/>
            </a:pPr>
            <a:r>
              <a:rPr lang="en-US" b="0" i="0" dirty="0">
                <a:solidFill>
                  <a:srgbClr val="0D0D0D"/>
                </a:solidFill>
                <a:effectLst/>
                <a:highlight>
                  <a:srgbClr val="FFFFFF"/>
                </a:highlight>
                <a:latin typeface="Söhne"/>
              </a:rPr>
              <a:t>It is necessary to disclose any instances where controls did not operate as described in the system documentation. </a:t>
            </a:r>
          </a:p>
          <a:p>
            <a:pPr lvl="1" algn="l">
              <a:buFont typeface="Wingdings" panose="05000000000000000000" pitchFamily="2" charset="2"/>
              <a:buChar char="§"/>
            </a:pPr>
            <a:r>
              <a:rPr lang="en-US" b="0" i="0" dirty="0">
                <a:solidFill>
                  <a:srgbClr val="0D0D0D"/>
                </a:solidFill>
                <a:effectLst/>
                <a:highlight>
                  <a:srgbClr val="FFFFFF"/>
                </a:highlight>
                <a:latin typeface="Söhne"/>
              </a:rPr>
              <a:t>This helps the auditor assess whether the described controls are reliable and functioning as expected throughout the audit period.</a:t>
            </a:r>
          </a:p>
          <a:p>
            <a:pPr algn="l">
              <a:buFont typeface="+mj-lt"/>
              <a:buAutoNum type="arabicPeriod"/>
            </a:pPr>
            <a:r>
              <a:rPr lang="en-US" b="1" i="0" dirty="0">
                <a:solidFill>
                  <a:srgbClr val="0D0D0D"/>
                </a:solidFill>
                <a:effectLst/>
                <a:highlight>
                  <a:srgbClr val="FFFFFF"/>
                </a:highlight>
                <a:latin typeface="Söhne"/>
              </a:rPr>
              <a:t>Significant Subsequent Events</a:t>
            </a:r>
            <a:r>
              <a:rPr lang="en-US" b="0" i="0" dirty="0">
                <a:solidFill>
                  <a:srgbClr val="0D0D0D"/>
                </a:solidFill>
                <a:effectLst/>
                <a:highlight>
                  <a:srgbClr val="FFFFFF"/>
                </a:highlight>
                <a:latin typeface="Söhne"/>
              </a:rPr>
              <a:t>:</a:t>
            </a:r>
          </a:p>
          <a:p>
            <a:pPr lvl="1">
              <a:buFont typeface="Wingdings" panose="05000000000000000000" pitchFamily="2" charset="2"/>
              <a:buChar char="§"/>
            </a:pPr>
            <a:r>
              <a:rPr lang="en-US" b="0" i="0" dirty="0">
                <a:solidFill>
                  <a:srgbClr val="0D0D0D"/>
                </a:solidFill>
                <a:effectLst/>
                <a:highlight>
                  <a:srgbClr val="FFFFFF"/>
                </a:highlight>
                <a:latin typeface="Söhne"/>
              </a:rPr>
              <a:t>Any significant events that occur after the period covered by the system description but before the date of the auditor’s report should also be disclosed.</a:t>
            </a:r>
          </a:p>
          <a:p>
            <a:pPr lvl="1">
              <a:buFont typeface="Wingdings" panose="05000000000000000000" pitchFamily="2" charset="2"/>
              <a:buChar char="§"/>
            </a:pPr>
            <a:r>
              <a:rPr lang="en-US" b="0" i="0" dirty="0">
                <a:solidFill>
                  <a:srgbClr val="0D0D0D"/>
                </a:solidFill>
                <a:effectLst/>
                <a:highlight>
                  <a:srgbClr val="FFFFFF"/>
                </a:highlight>
                <a:latin typeface="Söhne"/>
              </a:rPr>
              <a:t> These events must be evaluated to determine if they could significantly impact management’s assertions about the system.</a:t>
            </a:r>
          </a:p>
          <a:p>
            <a:endParaRPr lang="en-US" dirty="0"/>
          </a:p>
        </p:txBody>
      </p:sp>
      <p:pic>
        <p:nvPicPr>
          <p:cNvPr id="5" name="Picture 4">
            <a:extLst>
              <a:ext uri="{FF2B5EF4-FFF2-40B4-BE49-F238E27FC236}">
                <a16:creationId xmlns:a16="http://schemas.microsoft.com/office/drawing/2014/main" id="{884EA846-6233-54B4-0C70-C794CBF54A06}"/>
              </a:ext>
            </a:extLst>
          </p:cNvPr>
          <p:cNvPicPr>
            <a:picLocks noChangeAspect="1"/>
          </p:cNvPicPr>
          <p:nvPr/>
        </p:nvPicPr>
        <p:blipFill>
          <a:blip r:embed="rId2"/>
          <a:stretch>
            <a:fillRect/>
          </a:stretch>
        </p:blipFill>
        <p:spPr>
          <a:xfrm>
            <a:off x="8594774" y="1520421"/>
            <a:ext cx="3531765" cy="3817158"/>
          </a:xfrm>
          <a:prstGeom prst="rect">
            <a:avLst/>
          </a:prstGeom>
        </p:spPr>
      </p:pic>
      <p:sp>
        <p:nvSpPr>
          <p:cNvPr id="6" name="TextBox 23">
            <a:extLst>
              <a:ext uri="{FF2B5EF4-FFF2-40B4-BE49-F238E27FC236}">
                <a16:creationId xmlns:a16="http://schemas.microsoft.com/office/drawing/2014/main" id="{AF7177A6-30A3-EC93-F4E7-6747B476D834}"/>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9E294AFB-C10F-7662-FD30-1F2C136928BC}"/>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919423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F1FB1-0F60-C5B2-4736-B2CF7DA83EEF}"/>
              </a:ext>
            </a:extLst>
          </p:cNvPr>
          <p:cNvSpPr>
            <a:spLocks noGrp="1"/>
          </p:cNvSpPr>
          <p:nvPr>
            <p:ph type="title"/>
          </p:nvPr>
        </p:nvSpPr>
        <p:spPr>
          <a:xfrm>
            <a:off x="838200" y="-187197"/>
            <a:ext cx="10515600" cy="1325563"/>
          </a:xfrm>
        </p:spPr>
        <p:txBody>
          <a:bodyPr/>
          <a:lstStyle/>
          <a:p>
            <a:pPr algn="ctr"/>
            <a:r>
              <a:rPr lang="en-US" dirty="0"/>
              <a:t>MCQ from Farhatlectures.com</a:t>
            </a:r>
          </a:p>
        </p:txBody>
      </p:sp>
      <p:sp>
        <p:nvSpPr>
          <p:cNvPr id="3" name="Content Placeholder 2">
            <a:extLst>
              <a:ext uri="{FF2B5EF4-FFF2-40B4-BE49-F238E27FC236}">
                <a16:creationId xmlns:a16="http://schemas.microsoft.com/office/drawing/2014/main" id="{48F75088-DA82-BA23-CAE9-BD0A52B100BA}"/>
              </a:ext>
            </a:extLst>
          </p:cNvPr>
          <p:cNvSpPr>
            <a:spLocks noGrp="1"/>
          </p:cNvSpPr>
          <p:nvPr>
            <p:ph idx="1"/>
          </p:nvPr>
        </p:nvSpPr>
        <p:spPr>
          <a:xfrm>
            <a:off x="190244" y="943732"/>
            <a:ext cx="11911748" cy="5360754"/>
          </a:xfrm>
        </p:spPr>
        <p:txBody>
          <a:bodyPr>
            <a:normAutofit fontScale="77500" lnSpcReduction="20000"/>
          </a:bodyPr>
          <a:lstStyle/>
          <a:p>
            <a:pPr algn="l"/>
            <a:r>
              <a:rPr lang="en-US" b="0" i="0" dirty="0">
                <a:solidFill>
                  <a:srgbClr val="0D0D0D"/>
                </a:solidFill>
                <a:effectLst/>
                <a:highlight>
                  <a:srgbClr val="FFFFFF"/>
                </a:highlight>
                <a:latin typeface="Söhne"/>
              </a:rPr>
              <a:t>During a SOC 1 engagement, the management of a service organization must define the scope of the audit. Which of the following would be considered appropriate for inclusion in defining the audit scope? </a:t>
            </a:r>
          </a:p>
          <a:p>
            <a:pPr marL="0" indent="0" algn="l">
              <a:buNone/>
            </a:pPr>
            <a:r>
              <a:rPr lang="en-US" b="0" i="0" dirty="0">
                <a:solidFill>
                  <a:srgbClr val="0D0D0D"/>
                </a:solidFill>
                <a:effectLst/>
                <a:highlight>
                  <a:srgbClr val="FFFFFF"/>
                </a:highlight>
                <a:latin typeface="Söhne"/>
              </a:rPr>
              <a:t>a) Evaluation of market competitiveness and pricing strategy. </a:t>
            </a:r>
          </a:p>
          <a:p>
            <a:pPr marL="0" indent="0" algn="l">
              <a:buNone/>
            </a:pPr>
            <a:r>
              <a:rPr lang="en-US" b="0" i="0" dirty="0">
                <a:solidFill>
                  <a:srgbClr val="0D0D0D"/>
                </a:solidFill>
                <a:effectLst/>
                <a:highlight>
                  <a:srgbClr val="FFFFFF"/>
                </a:highlight>
                <a:latin typeface="Söhne"/>
              </a:rPr>
              <a:t>b) Determination of the services relevant to internal control over financial reporting. </a:t>
            </a:r>
          </a:p>
          <a:p>
            <a:pPr marL="0" indent="0" algn="l">
              <a:buNone/>
            </a:pPr>
            <a:r>
              <a:rPr lang="en-US" b="0" i="0" dirty="0">
                <a:solidFill>
                  <a:srgbClr val="0D0D0D"/>
                </a:solidFill>
                <a:effectLst/>
                <a:highlight>
                  <a:srgbClr val="FFFFFF"/>
                </a:highlight>
                <a:latin typeface="Söhne"/>
              </a:rPr>
              <a:t>c) Analysis of future business strategies and potential mergers. </a:t>
            </a:r>
          </a:p>
          <a:p>
            <a:pPr marL="0" indent="0" algn="l">
              <a:buNone/>
            </a:pPr>
            <a:r>
              <a:rPr lang="en-US" b="0" i="0" dirty="0">
                <a:solidFill>
                  <a:srgbClr val="0D0D0D"/>
                </a:solidFill>
                <a:effectLst/>
                <a:highlight>
                  <a:srgbClr val="FFFFFF"/>
                </a:highlight>
                <a:latin typeface="Söhne"/>
              </a:rPr>
              <a:t>d) Assessment of the organization’s cultural and ethical climate.</a:t>
            </a:r>
          </a:p>
          <a:p>
            <a:pPr marL="0" indent="0" algn="l">
              <a:buNone/>
            </a:pPr>
            <a:r>
              <a:rPr lang="en-US" b="1" i="0" dirty="0">
                <a:solidFill>
                  <a:srgbClr val="0D0D0D"/>
                </a:solidFill>
                <a:effectLst/>
                <a:highlight>
                  <a:srgbClr val="FFFFFF"/>
                </a:highlight>
                <a:latin typeface="Söhne"/>
              </a:rPr>
              <a:t>Correct Answer:</a:t>
            </a:r>
            <a:r>
              <a:rPr lang="en-US" b="0" i="0" dirty="0">
                <a:solidFill>
                  <a:srgbClr val="0D0D0D"/>
                </a:solidFill>
                <a:effectLst/>
                <a:highlight>
                  <a:srgbClr val="FFFFFF"/>
                </a:highlight>
                <a:latin typeface="Söhne"/>
              </a:rPr>
              <a:t> b) Determination of the services relevant to internal control over financial reporting. </a:t>
            </a:r>
            <a:r>
              <a:rPr lang="en-US" b="1" i="0" dirty="0">
                <a:solidFill>
                  <a:srgbClr val="0D0D0D"/>
                </a:solidFill>
                <a:effectLst/>
                <a:highlight>
                  <a:srgbClr val="FFFFFF"/>
                </a:highlight>
                <a:latin typeface="Söhne"/>
              </a:rPr>
              <a:t>Explanation:</a:t>
            </a:r>
            <a:endParaRPr lang="en-US" b="0" i="0" dirty="0">
              <a:solidFill>
                <a:srgbClr val="0D0D0D"/>
              </a:solidFill>
              <a:effectLst/>
              <a:highlight>
                <a:srgbClr val="FFFFFF"/>
              </a:highlight>
              <a:latin typeface="Söhne"/>
            </a:endParaRPr>
          </a:p>
          <a:p>
            <a:pPr marL="0" indent="0" algn="l">
              <a:buNone/>
            </a:pPr>
            <a:r>
              <a:rPr lang="en-US" b="0" i="0" dirty="0">
                <a:solidFill>
                  <a:srgbClr val="0D0D0D"/>
                </a:solidFill>
                <a:effectLst/>
                <a:highlight>
                  <a:srgbClr val="FFFFFF"/>
                </a:highlight>
                <a:latin typeface="Söhne"/>
              </a:rPr>
              <a:t>Choice b is correct because it directly relates to assessing controls that are likely to be relevant to user entities’ internal control over financial reporting, which is the focus of a SOC 1 report.</a:t>
            </a:r>
          </a:p>
          <a:p>
            <a:pPr marL="0" indent="0" algn="l">
              <a:buNone/>
            </a:pPr>
            <a:r>
              <a:rPr lang="en-US" b="0" i="0" dirty="0">
                <a:solidFill>
                  <a:srgbClr val="0D0D0D"/>
                </a:solidFill>
                <a:effectLst/>
                <a:highlight>
                  <a:srgbClr val="FFFFFF"/>
                </a:highlight>
                <a:latin typeface="Söhne"/>
              </a:rPr>
              <a:t>Choice a is incorrect because market competitiveness and pricing strategies are not relevant to the internal control over financial reporting.</a:t>
            </a:r>
          </a:p>
          <a:p>
            <a:pPr marL="0" indent="0" algn="l">
              <a:buNone/>
            </a:pPr>
            <a:r>
              <a:rPr lang="en-US" b="0" i="0" dirty="0">
                <a:solidFill>
                  <a:srgbClr val="0D0D0D"/>
                </a:solidFill>
                <a:effectLst/>
                <a:highlight>
                  <a:srgbClr val="FFFFFF"/>
                </a:highlight>
                <a:latin typeface="Söhne"/>
              </a:rPr>
              <a:t>Choice c is incorrect as future business strategies and potential mergers are not typically within the scope of SOC 1 engagements which focus on current controls.</a:t>
            </a:r>
          </a:p>
          <a:p>
            <a:pPr marL="0" indent="0" algn="l">
              <a:buNone/>
            </a:pPr>
            <a:r>
              <a:rPr lang="en-US" b="0" i="0" dirty="0">
                <a:solidFill>
                  <a:srgbClr val="0D0D0D"/>
                </a:solidFill>
                <a:effectLst/>
                <a:highlight>
                  <a:srgbClr val="FFFFFF"/>
                </a:highlight>
                <a:latin typeface="Söhne"/>
              </a:rPr>
              <a:t>Choice d is incorrect because the cultural and ethical climate, while important, is not specifically relevant to the internal control over financial reporting as covered in a SOC 1 engagement.</a:t>
            </a:r>
          </a:p>
          <a:p>
            <a:endParaRPr lang="en-US" dirty="0"/>
          </a:p>
        </p:txBody>
      </p:sp>
      <p:sp>
        <p:nvSpPr>
          <p:cNvPr id="6" name="TextBox 23">
            <a:extLst>
              <a:ext uri="{FF2B5EF4-FFF2-40B4-BE49-F238E27FC236}">
                <a16:creationId xmlns:a16="http://schemas.microsoft.com/office/drawing/2014/main" id="{A6CD1578-7266-E3FB-430C-C2A7F2DBADAD}"/>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7B64A27A-52EC-BB95-4BCD-EA5C097B203E}"/>
              </a:ext>
            </a:extLst>
          </p:cNvPr>
          <p:cNvPicPr>
            <a:picLocks noChangeAspect="1"/>
          </p:cNvPicPr>
          <p:nvPr/>
        </p:nvPicPr>
        <p:blipFill>
          <a:blip r:embed="rId2"/>
          <a:stretch>
            <a:fillRect/>
          </a:stretch>
        </p:blipFill>
        <p:spPr>
          <a:xfrm>
            <a:off x="0" y="6345666"/>
            <a:ext cx="2998817" cy="482040"/>
          </a:xfrm>
          <a:prstGeom prst="rect">
            <a:avLst/>
          </a:prstGeom>
        </p:spPr>
      </p:pic>
    </p:spTree>
    <p:extLst>
      <p:ext uri="{BB962C8B-B14F-4D97-AF65-F5344CB8AC3E}">
        <p14:creationId xmlns:p14="http://schemas.microsoft.com/office/powerpoint/2010/main" val="3294974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68</TotalTime>
  <Words>1150</Words>
  <Application>Microsoft Office PowerPoint</Application>
  <PresentationFormat>Widescreen</PresentationFormat>
  <Paragraphs>71</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SOC 1 Engagement: Management Responsibilities</vt:lpstr>
      <vt:lpstr>MR: Defining the Engagement Scope</vt:lpstr>
      <vt:lpstr>MR: Selecting the Report Type</vt:lpstr>
      <vt:lpstr>MR: Subservice Organizations</vt:lpstr>
      <vt:lpstr>MR: Making Assertions</vt:lpstr>
      <vt:lpstr>MR: Supporting the Audit Process</vt:lpstr>
      <vt:lpstr>MR: Disclosures</vt:lpstr>
      <vt:lpstr>MR: Intentional Acts Affecting System Presentation</vt:lpstr>
      <vt:lpstr>MR: Other Disclosures</vt:lpstr>
      <vt:lpstr>MCQ from Farhatlectures.com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mansour farhat</cp:lastModifiedBy>
  <cp:revision>2</cp:revision>
  <dcterms:created xsi:type="dcterms:W3CDTF">2024-04-25T20:44:22Z</dcterms:created>
  <dcterms:modified xsi:type="dcterms:W3CDTF">2024-05-04T09:04:20Z</dcterms:modified>
</cp:coreProperties>
</file>