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58" r:id="rId3"/>
    <p:sldId id="259" r:id="rId4"/>
    <p:sldId id="260" r:id="rId5"/>
    <p:sldId id="266" r:id="rId6"/>
    <p:sldId id="264" r:id="rId7"/>
    <p:sldId id="267" r:id="rId8"/>
    <p:sldId id="278" r:id="rId9"/>
    <p:sldId id="279" r:id="rId10"/>
    <p:sldId id="280" r:id="rId11"/>
    <p:sldId id="28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6A228-B634-4C61-A80C-FBE26689DD83}" v="58" dt="2024-04-30T19:30:04.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76" d="100"/>
          <a:sy n="76" d="100"/>
        </p:scale>
        <p:origin x="27" y="2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A113-0CF6-0910-A17B-18F29AC0F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730BDD-6F30-7F0D-CC81-32EA21555A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B68031-1D94-76D9-5A71-F0EB8D6CE771}"/>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A5B797BE-7948-E5A5-0343-3108732BC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702212-147C-86A8-95E8-2CA5489BE175}"/>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2004288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D70A-9E58-EBAB-F155-B6CBB539AF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8EE6DA-A639-8381-83A9-01AE388A4A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D4647-9EDA-A89D-27F3-50AD913DC265}"/>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E966C6A7-7823-3937-5BC8-1DEFD7BF0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BD7034-C44C-FB0F-444B-1F8F90849B37}"/>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349064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E4ED-FACA-67E3-E31F-3DAF1D42F1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5EE069-1980-6224-B408-69BACE7848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88F4E9-7B23-C4C4-B59B-383A4AB305F3}"/>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39E3BAE1-3D71-7837-6701-4E4125278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9485FB-37CC-D44A-3F06-2427577DF839}"/>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1724895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3F0AF-B27B-0F98-57A0-9FBFFD06FF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16AB0B-23CC-B8B4-7AB6-6411817B9A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E477F8-2809-49CD-FD90-0CCFFD6E48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5C7DB9-CFF9-7AFB-23D7-5F31721861F7}"/>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6" name="Footer Placeholder 5">
            <a:extLst>
              <a:ext uri="{FF2B5EF4-FFF2-40B4-BE49-F238E27FC236}">
                <a16:creationId xmlns:a16="http://schemas.microsoft.com/office/drawing/2014/main" id="{6955EE02-61AA-B1D5-8259-D8AF6E0AA8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B77CD-F982-FD0D-8454-2CBAC58BF179}"/>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44105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998D-994C-D079-6BEE-85DFCB261E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4DC19C-1EF3-7EE0-A555-803226B926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A2C1B3-3914-3F13-C575-7CB1B36F65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F42E50-D186-A3C2-96F0-C89FAAD5CF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57A207-350F-D41C-9AB0-9289A5E995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0ECA46-61E8-1364-7164-D3EDF6F73105}"/>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8" name="Footer Placeholder 7">
            <a:extLst>
              <a:ext uri="{FF2B5EF4-FFF2-40B4-BE49-F238E27FC236}">
                <a16:creationId xmlns:a16="http://schemas.microsoft.com/office/drawing/2014/main" id="{1E941EF5-0209-C375-01D7-FA9E35D317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D32986-6526-B006-80DF-4BDC39B9E635}"/>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14190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1B3E9-7534-75DD-E434-25322A1691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CB96F-A68E-329C-0035-5AED00177FB8}"/>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4" name="Footer Placeholder 3">
            <a:extLst>
              <a:ext uri="{FF2B5EF4-FFF2-40B4-BE49-F238E27FC236}">
                <a16:creationId xmlns:a16="http://schemas.microsoft.com/office/drawing/2014/main" id="{10E4548C-780A-2957-9F97-15335FD4EE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73A244-73B5-377A-F81B-93C9DA1E11D1}"/>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316189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A02B31-DCA5-848D-455E-58B818ED5F53}"/>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3" name="Footer Placeholder 2">
            <a:extLst>
              <a:ext uri="{FF2B5EF4-FFF2-40B4-BE49-F238E27FC236}">
                <a16:creationId xmlns:a16="http://schemas.microsoft.com/office/drawing/2014/main" id="{22BAFD49-7D8E-582F-65F7-A1816605D3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C219E2-F96C-6E17-4FF3-33C5ABE3B06E}"/>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3860917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FB4C-A09E-87A0-6EC2-782906FA84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055221-0FBB-4FB8-6EB5-A0ECF887E8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87A825-D848-8287-E1F1-0B62A097B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612073-FFD1-4C93-4778-854344F57597}"/>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6" name="Footer Placeholder 5">
            <a:extLst>
              <a:ext uri="{FF2B5EF4-FFF2-40B4-BE49-F238E27FC236}">
                <a16:creationId xmlns:a16="http://schemas.microsoft.com/office/drawing/2014/main" id="{12A6CD1C-D28B-72F7-3C19-5B795769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2B8556-B37F-D6BA-C27D-932FF4C7618E}"/>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2427612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CD3CB-155E-C957-6F2F-C35E6CDEA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DE7020-9403-484D-6321-CB4B0E7396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D2AD5-BB7E-56E0-ADAE-AC28F5C615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9F1BE4-B456-E3ED-251C-8D5A4A418605}"/>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6" name="Footer Placeholder 5">
            <a:extLst>
              <a:ext uri="{FF2B5EF4-FFF2-40B4-BE49-F238E27FC236}">
                <a16:creationId xmlns:a16="http://schemas.microsoft.com/office/drawing/2014/main" id="{C42B0547-9989-0466-9D5E-0C6699D88D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21D2E1-2285-8CCA-2B95-1A362F287B95}"/>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3560770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E9250-C6A2-E2F7-C74E-F2CF5CADC2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10E8D4-F0B7-A5AE-B44B-E9809B9192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8100B-218B-F945-1E89-50F767EB3E3F}"/>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A41C2FD7-AFA2-C995-CED0-65669B1C6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7F99D-BC87-80D6-DBA1-C8628493F290}"/>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199328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41329-14A2-AB1F-5AC8-53677B0B7B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EE74D5-0FFA-0A3E-43CF-934A9B3D3E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4EEFC-E5F0-65ED-BA23-78219A46A826}"/>
              </a:ext>
            </a:extLst>
          </p:cNvPr>
          <p:cNvSpPr>
            <a:spLocks noGrp="1"/>
          </p:cNvSpPr>
          <p:nvPr>
            <p:ph type="dt" sz="half" idx="10"/>
          </p:nvPr>
        </p:nvSpPr>
        <p:spPr/>
        <p:txBody>
          <a:body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EE27770B-840B-8125-013F-B3761BB3B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B6E500-5ACC-ED57-D6CE-BD3C8112BF65}"/>
              </a:ext>
            </a:extLst>
          </p:cNvPr>
          <p:cNvSpPr>
            <a:spLocks noGrp="1"/>
          </p:cNvSpPr>
          <p:nvPr>
            <p:ph type="sldNum" sz="quarter" idx="12"/>
          </p:nvPr>
        </p:nvSpPr>
        <p:spPr/>
        <p:txBody>
          <a:bodyPr/>
          <a:lstStyle/>
          <a:p>
            <a:fld id="{F671F9E3-A4D9-4E75-A9D1-94841B7B512B}" type="slidenum">
              <a:rPr lang="en-US" smtClean="0"/>
              <a:t>‹#›</a:t>
            </a:fld>
            <a:endParaRPr lang="en-US"/>
          </a:p>
        </p:txBody>
      </p:sp>
    </p:spTree>
    <p:extLst>
      <p:ext uri="{BB962C8B-B14F-4D97-AF65-F5344CB8AC3E}">
        <p14:creationId xmlns:p14="http://schemas.microsoft.com/office/powerpoint/2010/main" val="886895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C7ED70-0934-2490-AE5F-BFAFABA14F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3AA587-63A9-7AB2-B903-0400483C71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BBA0AF-7B70-E57B-4340-D83CD20658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C62783-A177-4E91-A751-55A15D6D971F}" type="datetimeFigureOut">
              <a:rPr lang="en-US" smtClean="0"/>
              <a:t>5/4/2024</a:t>
            </a:fld>
            <a:endParaRPr lang="en-US"/>
          </a:p>
        </p:txBody>
      </p:sp>
      <p:sp>
        <p:nvSpPr>
          <p:cNvPr id="5" name="Footer Placeholder 4">
            <a:extLst>
              <a:ext uri="{FF2B5EF4-FFF2-40B4-BE49-F238E27FC236}">
                <a16:creationId xmlns:a16="http://schemas.microsoft.com/office/drawing/2014/main" id="{2B3E9C1D-AF7B-2703-F0E3-2DD665A8F1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09B342-6123-1658-145F-D2DB073F4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71F9E3-A4D9-4E75-A9D1-94841B7B512B}" type="slidenum">
              <a:rPr lang="en-US" smtClean="0"/>
              <a:t>‹#›</a:t>
            </a:fld>
            <a:endParaRPr lang="en-US"/>
          </a:p>
        </p:txBody>
      </p:sp>
    </p:spTree>
    <p:extLst>
      <p:ext uri="{BB962C8B-B14F-4D97-AF65-F5344CB8AC3E}">
        <p14:creationId xmlns:p14="http://schemas.microsoft.com/office/powerpoint/2010/main" val="4110408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51D5-AE48-2D97-EFCC-C18DB78E25B6}"/>
              </a:ext>
            </a:extLst>
          </p:cNvPr>
          <p:cNvSpPr>
            <a:spLocks noGrp="1"/>
          </p:cNvSpPr>
          <p:nvPr>
            <p:ph type="title"/>
          </p:nvPr>
        </p:nvSpPr>
        <p:spPr>
          <a:xfrm>
            <a:off x="1157176" y="-76126"/>
            <a:ext cx="10515600" cy="1325563"/>
          </a:xfrm>
        </p:spPr>
        <p:txBody>
          <a:bodyPr/>
          <a:lstStyle/>
          <a:p>
            <a:pPr algn="ctr"/>
            <a:r>
              <a:rPr lang="en-US" dirty="0"/>
              <a:t>SOC Engagement:  Attestation Engagement</a:t>
            </a:r>
          </a:p>
        </p:txBody>
      </p:sp>
      <p:sp>
        <p:nvSpPr>
          <p:cNvPr id="3" name="Content Placeholder 2">
            <a:extLst>
              <a:ext uri="{FF2B5EF4-FFF2-40B4-BE49-F238E27FC236}">
                <a16:creationId xmlns:a16="http://schemas.microsoft.com/office/drawing/2014/main" id="{E881D09B-BEB8-1549-F0DA-DC158921230A}"/>
              </a:ext>
            </a:extLst>
          </p:cNvPr>
          <p:cNvSpPr>
            <a:spLocks noGrp="1"/>
          </p:cNvSpPr>
          <p:nvPr>
            <p:ph idx="1"/>
          </p:nvPr>
        </p:nvSpPr>
        <p:spPr>
          <a:xfrm>
            <a:off x="54269" y="1038614"/>
            <a:ext cx="8214520" cy="5326358"/>
          </a:xfrm>
        </p:spPr>
        <p:txBody>
          <a:bodyPr>
            <a:normAutofit fontScale="92500" lnSpcReduction="10000"/>
          </a:bodyPr>
          <a:lstStyle/>
          <a:p>
            <a:pPr algn="l"/>
            <a:r>
              <a:rPr lang="en-US" b="0" i="0" dirty="0">
                <a:solidFill>
                  <a:srgbClr val="0D0D0D"/>
                </a:solidFill>
                <a:effectLst/>
                <a:highlight>
                  <a:srgbClr val="FFFFFF"/>
                </a:highlight>
                <a:latin typeface="Söhne"/>
              </a:rPr>
              <a:t>Once the service auditor has agreed to undertake the engagement and completed the initial planning and </a:t>
            </a:r>
            <a:r>
              <a:rPr lang="en-US" b="0" i="0" dirty="0">
                <a:solidFill>
                  <a:srgbClr val="0D0D0D"/>
                </a:solidFill>
                <a:effectLst/>
                <a:highlight>
                  <a:srgbClr val="FFFF00"/>
                </a:highlight>
                <a:latin typeface="Söhne"/>
              </a:rPr>
              <a:t>risk assessment</a:t>
            </a:r>
            <a:r>
              <a:rPr lang="en-US" b="0" i="0" dirty="0">
                <a:solidFill>
                  <a:srgbClr val="0D0D0D"/>
                </a:solidFill>
                <a:effectLst/>
                <a:highlight>
                  <a:srgbClr val="FFFFFF"/>
                </a:highlight>
                <a:latin typeface="Söhne"/>
              </a:rPr>
              <a:t>, the subsequent phase of the engagement requires gaining a detailed understanding of the systems as outlined by the service organization.</a:t>
            </a:r>
          </a:p>
          <a:p>
            <a:pPr algn="l"/>
            <a:r>
              <a:rPr lang="en-US" b="0" i="0" dirty="0">
                <a:solidFill>
                  <a:srgbClr val="0D0D0D"/>
                </a:solidFill>
                <a:effectLst/>
                <a:highlight>
                  <a:srgbClr val="FFFFFF"/>
                </a:highlight>
                <a:latin typeface="Söhne"/>
              </a:rPr>
              <a:t>Key phases of engagement performance following the completion of initial risk assessment procedures are:</a:t>
            </a:r>
          </a:p>
          <a:p>
            <a:pPr lvl="1">
              <a:buFont typeface="+mj-lt"/>
              <a:buAutoNum type="arabicPeriod"/>
            </a:pPr>
            <a:r>
              <a:rPr lang="en-US" b="0" i="0" dirty="0">
                <a:solidFill>
                  <a:srgbClr val="0D0D0D"/>
                </a:solidFill>
                <a:effectLst/>
                <a:highlight>
                  <a:srgbClr val="FFFFFF"/>
                </a:highlight>
                <a:latin typeface="Söhne"/>
              </a:rPr>
              <a:t>Address the identified risks (risk assessment step)</a:t>
            </a:r>
          </a:p>
          <a:p>
            <a:pPr lvl="1">
              <a:buFont typeface="+mj-lt"/>
              <a:buAutoNum type="arabicPeriod"/>
            </a:pPr>
            <a:r>
              <a:rPr lang="en-US" b="0" i="0" dirty="0">
                <a:solidFill>
                  <a:srgbClr val="0D0D0D"/>
                </a:solidFill>
                <a:effectLst/>
                <a:highlight>
                  <a:srgbClr val="FFFFFF"/>
                </a:highlight>
                <a:latin typeface="Söhne"/>
              </a:rPr>
              <a:t>Assess whether the management’s depiction of the service organization’s system aligns with the description criteria.</a:t>
            </a:r>
          </a:p>
          <a:p>
            <a:pPr lvl="1">
              <a:buFont typeface="+mj-lt"/>
              <a:buAutoNum type="arabicPeriod"/>
            </a:pPr>
            <a:r>
              <a:rPr lang="en-US" b="0" i="0" dirty="0">
                <a:solidFill>
                  <a:srgbClr val="0D0D0D"/>
                </a:solidFill>
                <a:effectLst/>
                <a:highlight>
                  <a:srgbClr val="FFFFFF"/>
                </a:highlight>
                <a:latin typeface="Söhne"/>
              </a:rPr>
              <a:t>Gather and assess evidence regarding the adequacy of the control design.</a:t>
            </a:r>
          </a:p>
          <a:p>
            <a:pPr lvl="1">
              <a:buFont typeface="+mj-lt"/>
              <a:buAutoNum type="arabicPeriod"/>
            </a:pPr>
            <a:r>
              <a:rPr lang="en-US" b="0" i="0" dirty="0">
                <a:solidFill>
                  <a:srgbClr val="0D0D0D"/>
                </a:solidFill>
                <a:effectLst/>
                <a:highlight>
                  <a:srgbClr val="FFFFFF"/>
                </a:highlight>
                <a:latin typeface="Söhne"/>
              </a:rPr>
              <a:t>Gather and assess evidence concerning the effectiveness of the controls in operation (applicable only in Type 2 engagements).</a:t>
            </a:r>
          </a:p>
          <a:p>
            <a:pPr lvl="1">
              <a:buFont typeface="+mj-lt"/>
              <a:buAutoNum type="arabicPeriod"/>
            </a:pPr>
            <a:r>
              <a:rPr lang="en-US" b="0" i="0" dirty="0">
                <a:solidFill>
                  <a:srgbClr val="0D0D0D"/>
                </a:solidFill>
                <a:effectLst/>
                <a:highlight>
                  <a:srgbClr val="FFFFFF"/>
                </a:highlight>
                <a:latin typeface="Söhne"/>
              </a:rPr>
              <a:t>Review the outcomes of these procedures.</a:t>
            </a:r>
          </a:p>
          <a:p>
            <a:pPr lvl="1">
              <a:buFont typeface="+mj-lt"/>
              <a:buAutoNum type="arabicPeriod"/>
            </a:pPr>
            <a:r>
              <a:rPr lang="en-US" b="0" i="0" dirty="0">
                <a:solidFill>
                  <a:srgbClr val="0D0D0D"/>
                </a:solidFill>
                <a:effectLst/>
                <a:highlight>
                  <a:srgbClr val="FFFFFF"/>
                </a:highlight>
                <a:latin typeface="Söhne"/>
              </a:rPr>
              <a:t>Develop the professional opinion (final product)</a:t>
            </a:r>
          </a:p>
          <a:p>
            <a:endParaRPr lang="en-US" dirty="0"/>
          </a:p>
        </p:txBody>
      </p:sp>
      <p:pic>
        <p:nvPicPr>
          <p:cNvPr id="5" name="Picture 4">
            <a:extLst>
              <a:ext uri="{FF2B5EF4-FFF2-40B4-BE49-F238E27FC236}">
                <a16:creationId xmlns:a16="http://schemas.microsoft.com/office/drawing/2014/main" id="{DB69C0FD-5E7B-6FF9-E8B7-70EC1506AC15}"/>
              </a:ext>
            </a:extLst>
          </p:cNvPr>
          <p:cNvPicPr>
            <a:picLocks noChangeAspect="1"/>
          </p:cNvPicPr>
          <p:nvPr/>
        </p:nvPicPr>
        <p:blipFill>
          <a:blip r:embed="rId2"/>
          <a:stretch>
            <a:fillRect/>
          </a:stretch>
        </p:blipFill>
        <p:spPr>
          <a:xfrm>
            <a:off x="8713281" y="840409"/>
            <a:ext cx="3229864" cy="4815431"/>
          </a:xfrm>
          <a:prstGeom prst="rect">
            <a:avLst/>
          </a:prstGeom>
        </p:spPr>
      </p:pic>
      <p:sp>
        <p:nvSpPr>
          <p:cNvPr id="6" name="TextBox 23">
            <a:extLst>
              <a:ext uri="{FF2B5EF4-FFF2-40B4-BE49-F238E27FC236}">
                <a16:creationId xmlns:a16="http://schemas.microsoft.com/office/drawing/2014/main" id="{9106E49E-980D-48F1-C7E0-1201FEC2C4F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2AB5F0E-FD0B-6CA0-975D-AE71F40886E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5687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0713D-E731-C786-CFF5-3FB3D780EDC2}"/>
              </a:ext>
            </a:extLst>
          </p:cNvPr>
          <p:cNvSpPr>
            <a:spLocks noGrp="1"/>
          </p:cNvSpPr>
          <p:nvPr>
            <p:ph type="title"/>
          </p:nvPr>
        </p:nvSpPr>
        <p:spPr>
          <a:xfrm>
            <a:off x="838200" y="264115"/>
            <a:ext cx="10515600" cy="1325563"/>
          </a:xfrm>
        </p:spPr>
        <p:txBody>
          <a:bodyPr/>
          <a:lstStyle/>
          <a:p>
            <a:pPr algn="ctr"/>
            <a:r>
              <a:rPr lang="en-US" b="1" i="0" dirty="0">
                <a:solidFill>
                  <a:srgbClr val="0D0D0D"/>
                </a:solidFill>
                <a:effectLst/>
                <a:highlight>
                  <a:srgbClr val="FFFFFF"/>
                </a:highlight>
                <a:latin typeface="Söhne"/>
              </a:rPr>
              <a:t>Sufficient Audit Evidence</a:t>
            </a:r>
            <a:br>
              <a:rPr lang="en-US" b="0"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DF8504DE-DBED-2EE5-33F1-995935421EE2}"/>
              </a:ext>
            </a:extLst>
          </p:cNvPr>
          <p:cNvSpPr>
            <a:spLocks noGrp="1"/>
          </p:cNvSpPr>
          <p:nvPr>
            <p:ph idx="1"/>
          </p:nvPr>
        </p:nvSpPr>
        <p:spPr>
          <a:xfrm>
            <a:off x="0" y="1253330"/>
            <a:ext cx="7308376" cy="5110255"/>
          </a:xfrm>
        </p:spPr>
        <p:txBody>
          <a:bodyPr>
            <a:normAutofit/>
          </a:bodyPr>
          <a:lstStyle/>
          <a:p>
            <a:pPr lvl="1">
              <a:buFont typeface="Wingdings" panose="05000000000000000000" pitchFamily="2" charset="2"/>
              <a:buChar char="§"/>
            </a:pPr>
            <a:r>
              <a:rPr lang="en-US" b="0" i="0" dirty="0">
                <a:solidFill>
                  <a:srgbClr val="0D0D0D"/>
                </a:solidFill>
                <a:effectLst/>
                <a:highlight>
                  <a:srgbClr val="FFFFFF"/>
                </a:highlight>
                <a:latin typeface="Söhne"/>
              </a:rPr>
              <a:t>The concept of "sufficient audit evidence" refers to the quantity and quality of information that the auditor collects during the audit. </a:t>
            </a:r>
          </a:p>
          <a:p>
            <a:pPr lvl="1">
              <a:buFont typeface="Wingdings" panose="05000000000000000000" pitchFamily="2" charset="2"/>
              <a:buChar char="§"/>
            </a:pPr>
            <a:r>
              <a:rPr lang="en-US" b="0" i="0" dirty="0">
                <a:solidFill>
                  <a:srgbClr val="0D0D0D"/>
                </a:solidFill>
                <a:effectLst/>
                <a:highlight>
                  <a:srgbClr val="FFFFFF"/>
                </a:highlight>
                <a:latin typeface="Söhne"/>
              </a:rPr>
              <a:t>This evidence must be adequate to support the conclusions that the auditor reaches. </a:t>
            </a:r>
          </a:p>
          <a:p>
            <a:pPr lvl="1">
              <a:buFont typeface="Wingdings" panose="05000000000000000000" pitchFamily="2" charset="2"/>
              <a:buChar char="§"/>
            </a:pPr>
            <a:r>
              <a:rPr lang="en-US" b="0" i="0" dirty="0">
                <a:solidFill>
                  <a:srgbClr val="0D0D0D"/>
                </a:solidFill>
                <a:effectLst/>
                <a:highlight>
                  <a:srgbClr val="FFFFFF"/>
                </a:highlight>
                <a:latin typeface="Söhne"/>
              </a:rPr>
              <a:t>It typically includes records, documents, and other information obtained from the service organization or externally.</a:t>
            </a:r>
          </a:p>
          <a:p>
            <a:pPr lvl="1">
              <a:buFont typeface="Wingdings" panose="05000000000000000000" pitchFamily="2" charset="2"/>
              <a:buChar char="§"/>
            </a:pPr>
            <a:r>
              <a:rPr lang="en-US" b="0" i="0" dirty="0">
                <a:solidFill>
                  <a:srgbClr val="0D0D0D"/>
                </a:solidFill>
                <a:effectLst/>
                <a:highlight>
                  <a:srgbClr val="FFFFFF"/>
                </a:highlight>
                <a:latin typeface="Söhne"/>
              </a:rPr>
              <a:t> The goal is to gather enough evidence so that the auditor can make informed judgments about the reliability of the service organization's controls and processes.</a:t>
            </a:r>
          </a:p>
          <a:p>
            <a:endParaRPr lang="en-US" dirty="0"/>
          </a:p>
        </p:txBody>
      </p:sp>
      <p:pic>
        <p:nvPicPr>
          <p:cNvPr id="5" name="Picture 4">
            <a:extLst>
              <a:ext uri="{FF2B5EF4-FFF2-40B4-BE49-F238E27FC236}">
                <a16:creationId xmlns:a16="http://schemas.microsoft.com/office/drawing/2014/main" id="{C339D90B-9A10-864B-90E3-4E8ABC0F0196}"/>
              </a:ext>
            </a:extLst>
          </p:cNvPr>
          <p:cNvPicPr>
            <a:picLocks noChangeAspect="1"/>
          </p:cNvPicPr>
          <p:nvPr/>
        </p:nvPicPr>
        <p:blipFill>
          <a:blip r:embed="rId2"/>
          <a:stretch>
            <a:fillRect/>
          </a:stretch>
        </p:blipFill>
        <p:spPr>
          <a:xfrm>
            <a:off x="7675491" y="887714"/>
            <a:ext cx="4382306" cy="5082571"/>
          </a:xfrm>
          <a:prstGeom prst="rect">
            <a:avLst/>
          </a:prstGeom>
        </p:spPr>
      </p:pic>
      <p:sp>
        <p:nvSpPr>
          <p:cNvPr id="6" name="TextBox 23">
            <a:extLst>
              <a:ext uri="{FF2B5EF4-FFF2-40B4-BE49-F238E27FC236}">
                <a16:creationId xmlns:a16="http://schemas.microsoft.com/office/drawing/2014/main" id="{05250402-37EF-D8B2-4C20-F938D23BCC8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0C2F02B-F79C-D502-B82C-46CF38FE3A4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92507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3A9C-CF5B-0A27-26BA-429C6AB9A47D}"/>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Reducing </a:t>
            </a:r>
            <a:r>
              <a:rPr lang="en-US" b="1" i="0" dirty="0">
                <a:solidFill>
                  <a:srgbClr val="FF0000"/>
                </a:solidFill>
                <a:effectLst/>
                <a:highlight>
                  <a:srgbClr val="FFFFFF"/>
                </a:highlight>
                <a:latin typeface="Söhne"/>
              </a:rPr>
              <a:t>Attestation (audit) Risk </a:t>
            </a:r>
            <a:r>
              <a:rPr lang="en-US" b="1" i="0" dirty="0">
                <a:solidFill>
                  <a:srgbClr val="0D0D0D"/>
                </a:solidFill>
                <a:effectLst/>
                <a:highlight>
                  <a:srgbClr val="FFFFFF"/>
                </a:highlight>
                <a:latin typeface="Söhne"/>
              </a:rPr>
              <a:t>to an Acceptably Low Level</a:t>
            </a:r>
            <a:endParaRPr lang="en-US" dirty="0"/>
          </a:p>
        </p:txBody>
      </p:sp>
      <p:sp>
        <p:nvSpPr>
          <p:cNvPr id="3" name="Content Placeholder 2">
            <a:extLst>
              <a:ext uri="{FF2B5EF4-FFF2-40B4-BE49-F238E27FC236}">
                <a16:creationId xmlns:a16="http://schemas.microsoft.com/office/drawing/2014/main" id="{F3D757C9-FF21-3769-F171-4A1FCBCCF1DD}"/>
              </a:ext>
            </a:extLst>
          </p:cNvPr>
          <p:cNvSpPr>
            <a:spLocks noGrp="1"/>
          </p:cNvSpPr>
          <p:nvPr>
            <p:ph idx="1"/>
          </p:nvPr>
        </p:nvSpPr>
        <p:spPr>
          <a:xfrm>
            <a:off x="471376" y="1804360"/>
            <a:ext cx="6296247" cy="4351338"/>
          </a:xfrm>
        </p:spPr>
        <p:txBody>
          <a:bodyPr/>
          <a:lstStyle/>
          <a:p>
            <a:pPr>
              <a:buFont typeface="Wingdings" panose="05000000000000000000" pitchFamily="2" charset="2"/>
              <a:buChar char="§"/>
            </a:pPr>
            <a:r>
              <a:rPr lang="en-US" b="0" i="0" dirty="0">
                <a:solidFill>
                  <a:srgbClr val="0D0D0D"/>
                </a:solidFill>
                <a:effectLst/>
                <a:highlight>
                  <a:srgbClr val="FFFFFF"/>
                </a:highlight>
                <a:latin typeface="Söhne"/>
              </a:rPr>
              <a:t>Attestation risk is the risk that the auditor might express an inappropriate opinion when the information subjected to attestation is materially misstated. </a:t>
            </a:r>
          </a:p>
          <a:p>
            <a:pPr>
              <a:buFont typeface="Wingdings" panose="05000000000000000000" pitchFamily="2" charset="2"/>
              <a:buChar char="§"/>
            </a:pPr>
            <a:r>
              <a:rPr lang="en-US" b="0" i="0" dirty="0">
                <a:solidFill>
                  <a:srgbClr val="0D0D0D"/>
                </a:solidFill>
                <a:effectLst/>
                <a:highlight>
                  <a:srgbClr val="FFFFFF"/>
                </a:highlight>
                <a:latin typeface="Söhne"/>
              </a:rPr>
              <a:t>Reducing this risk involves rigorous testing and validation of the controls in place at the service organization. </a:t>
            </a:r>
          </a:p>
          <a:p>
            <a:pPr>
              <a:buFont typeface="Wingdings" panose="05000000000000000000" pitchFamily="2" charset="2"/>
              <a:buChar char="§"/>
            </a:pPr>
            <a:r>
              <a:rPr lang="en-US" b="0" i="0" dirty="0">
                <a:solidFill>
                  <a:srgbClr val="0D0D0D"/>
                </a:solidFill>
                <a:effectLst/>
                <a:highlight>
                  <a:srgbClr val="FFFFFF"/>
                </a:highlight>
                <a:latin typeface="Söhne"/>
              </a:rPr>
              <a:t>By ensuring that attestation risk is low, the auditor can be more confident in the reliability of the audit findings.</a:t>
            </a:r>
          </a:p>
          <a:p>
            <a:endParaRPr lang="en-US" dirty="0"/>
          </a:p>
        </p:txBody>
      </p:sp>
      <p:pic>
        <p:nvPicPr>
          <p:cNvPr id="5" name="Picture 4">
            <a:extLst>
              <a:ext uri="{FF2B5EF4-FFF2-40B4-BE49-F238E27FC236}">
                <a16:creationId xmlns:a16="http://schemas.microsoft.com/office/drawing/2014/main" id="{27BF45B0-E329-27B6-0FA7-7E778F702782}"/>
              </a:ext>
            </a:extLst>
          </p:cNvPr>
          <p:cNvPicPr>
            <a:picLocks noChangeAspect="1"/>
          </p:cNvPicPr>
          <p:nvPr/>
        </p:nvPicPr>
        <p:blipFill>
          <a:blip r:embed="rId2"/>
          <a:stretch>
            <a:fillRect/>
          </a:stretch>
        </p:blipFill>
        <p:spPr>
          <a:xfrm>
            <a:off x="7573615" y="2016409"/>
            <a:ext cx="4412167" cy="2825181"/>
          </a:xfrm>
          <a:prstGeom prst="rect">
            <a:avLst/>
          </a:prstGeom>
        </p:spPr>
      </p:pic>
      <p:sp>
        <p:nvSpPr>
          <p:cNvPr id="6" name="TextBox 23">
            <a:extLst>
              <a:ext uri="{FF2B5EF4-FFF2-40B4-BE49-F238E27FC236}">
                <a16:creationId xmlns:a16="http://schemas.microsoft.com/office/drawing/2014/main" id="{412519C0-E8FB-6562-B457-9FF151BDE4F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6B465B8-AEFA-1479-9DE7-B7A87B09C75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96530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8F35-00FB-67C6-7FB4-CEC65DFC1B5C}"/>
              </a:ext>
            </a:extLst>
          </p:cNvPr>
          <p:cNvSpPr>
            <a:spLocks noGrp="1"/>
          </p:cNvSpPr>
          <p:nvPr>
            <p:ph type="title"/>
          </p:nvPr>
        </p:nvSpPr>
        <p:spPr>
          <a:xfrm>
            <a:off x="838200" y="-54861"/>
            <a:ext cx="10515600" cy="1325563"/>
          </a:xfrm>
        </p:spPr>
        <p:txBody>
          <a:bodyPr/>
          <a:lstStyle/>
          <a:p>
            <a:pPr algn="ctr"/>
            <a:r>
              <a:rPr lang="en-US" b="1" i="0" dirty="0">
                <a:solidFill>
                  <a:srgbClr val="0D0D0D"/>
                </a:solidFill>
                <a:effectLst/>
                <a:highlight>
                  <a:srgbClr val="FFFFFF"/>
                </a:highlight>
                <a:latin typeface="Söhne"/>
              </a:rPr>
              <a:t>Obtaining Reasonable Assurance</a:t>
            </a:r>
            <a:endParaRPr lang="en-US" dirty="0"/>
          </a:p>
        </p:txBody>
      </p:sp>
      <p:sp>
        <p:nvSpPr>
          <p:cNvPr id="3" name="Content Placeholder 2">
            <a:extLst>
              <a:ext uri="{FF2B5EF4-FFF2-40B4-BE49-F238E27FC236}">
                <a16:creationId xmlns:a16="http://schemas.microsoft.com/office/drawing/2014/main" id="{1788600A-2495-5EE5-0A42-73113BEA6DDE}"/>
              </a:ext>
            </a:extLst>
          </p:cNvPr>
          <p:cNvSpPr>
            <a:spLocks noGrp="1"/>
          </p:cNvSpPr>
          <p:nvPr>
            <p:ph idx="1"/>
          </p:nvPr>
        </p:nvSpPr>
        <p:spPr>
          <a:xfrm>
            <a:off x="276397" y="1062427"/>
            <a:ext cx="7385644" cy="5069589"/>
          </a:xfrm>
        </p:spPr>
        <p:txBody>
          <a:bodyPr>
            <a:normAutofit/>
          </a:bodyPr>
          <a:lstStyle/>
          <a:p>
            <a:pPr>
              <a:buFont typeface="Wingdings" panose="05000000000000000000" pitchFamily="2" charset="2"/>
              <a:buChar char="§"/>
            </a:pPr>
            <a:r>
              <a:rPr lang="en-US" b="0" i="0" dirty="0">
                <a:solidFill>
                  <a:srgbClr val="0D0D0D"/>
                </a:solidFill>
                <a:effectLst/>
                <a:highlight>
                  <a:srgbClr val="FFFFFF"/>
                </a:highlight>
                <a:latin typeface="Söhne"/>
              </a:rPr>
              <a:t>Reasonable assurance represents a high level of assurance that the auditor’s opinion is free of material misstatement. </a:t>
            </a:r>
          </a:p>
          <a:p>
            <a:pPr>
              <a:buFont typeface="Wingdings" panose="05000000000000000000" pitchFamily="2" charset="2"/>
              <a:buChar char="§"/>
            </a:pPr>
            <a:r>
              <a:rPr lang="en-US" b="0" i="0" dirty="0">
                <a:solidFill>
                  <a:srgbClr val="0D0D0D"/>
                </a:solidFill>
                <a:effectLst/>
                <a:highlight>
                  <a:srgbClr val="FFFFFF"/>
                </a:highlight>
                <a:latin typeface="Söhne"/>
              </a:rPr>
              <a:t>It does not mean absolute assurance, which is not achievable in auditing due to inherent limitations such as the use of sampling and the need for judgment. </a:t>
            </a:r>
          </a:p>
          <a:p>
            <a:pPr>
              <a:buFont typeface="Wingdings" panose="05000000000000000000" pitchFamily="2" charset="2"/>
              <a:buChar char="§"/>
            </a:pPr>
            <a:r>
              <a:rPr lang="en-US" b="0" i="0" dirty="0">
                <a:solidFill>
                  <a:srgbClr val="0D0D0D"/>
                </a:solidFill>
                <a:effectLst/>
                <a:highlight>
                  <a:srgbClr val="FFFFFF"/>
                </a:highlight>
                <a:latin typeface="Söhne"/>
              </a:rPr>
              <a:t>Reasonable assurance is achieved when the auditor has performed enough procedures to be reasonably confident in their opinion about the effectiveness of the controls.</a:t>
            </a:r>
          </a:p>
          <a:p>
            <a:endParaRPr lang="en-US" dirty="0"/>
          </a:p>
        </p:txBody>
      </p:sp>
      <p:pic>
        <p:nvPicPr>
          <p:cNvPr id="4" name="Picture 3">
            <a:extLst>
              <a:ext uri="{FF2B5EF4-FFF2-40B4-BE49-F238E27FC236}">
                <a16:creationId xmlns:a16="http://schemas.microsoft.com/office/drawing/2014/main" id="{CBFAE6E7-1953-C6F5-AECC-1369D356103B}"/>
              </a:ext>
            </a:extLst>
          </p:cNvPr>
          <p:cNvPicPr>
            <a:picLocks noChangeAspect="1"/>
          </p:cNvPicPr>
          <p:nvPr/>
        </p:nvPicPr>
        <p:blipFill>
          <a:blip r:embed="rId2"/>
          <a:stretch>
            <a:fillRect/>
          </a:stretch>
        </p:blipFill>
        <p:spPr>
          <a:xfrm>
            <a:off x="7573615" y="2016409"/>
            <a:ext cx="4412167" cy="2825181"/>
          </a:xfrm>
          <a:prstGeom prst="rect">
            <a:avLst/>
          </a:prstGeom>
        </p:spPr>
      </p:pic>
      <p:sp>
        <p:nvSpPr>
          <p:cNvPr id="5" name="TextBox 23">
            <a:extLst>
              <a:ext uri="{FF2B5EF4-FFF2-40B4-BE49-F238E27FC236}">
                <a16:creationId xmlns:a16="http://schemas.microsoft.com/office/drawing/2014/main" id="{A6B955C1-F845-7FBE-306B-E54F74B81C4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8546A01-1DFE-F2B8-ECCE-AB8CFBC09C5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12610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C53-6D4D-256A-5E63-1A068116479E}"/>
              </a:ext>
            </a:extLst>
          </p:cNvPr>
          <p:cNvSpPr>
            <a:spLocks noGrp="1"/>
          </p:cNvSpPr>
          <p:nvPr>
            <p:ph type="title"/>
          </p:nvPr>
        </p:nvSpPr>
        <p:spPr>
          <a:xfrm>
            <a:off x="747824" y="-102707"/>
            <a:ext cx="10515600" cy="1325563"/>
          </a:xfrm>
        </p:spPr>
        <p:txBody>
          <a:bodyPr/>
          <a:lstStyle/>
          <a:p>
            <a:pPr algn="ctr"/>
            <a:r>
              <a:rPr lang="en-US" b="1" i="0" dirty="0">
                <a:solidFill>
                  <a:srgbClr val="0D0D0D"/>
                </a:solidFill>
                <a:effectLst/>
                <a:highlight>
                  <a:srgbClr val="FFFFFF"/>
                </a:highlight>
                <a:latin typeface="Söhne"/>
              </a:rPr>
              <a:t>Responsiveness to Assessed Risks</a:t>
            </a:r>
            <a:endParaRPr lang="en-US" dirty="0"/>
          </a:p>
        </p:txBody>
      </p:sp>
      <p:sp>
        <p:nvSpPr>
          <p:cNvPr id="3" name="Content Placeholder 2">
            <a:extLst>
              <a:ext uri="{FF2B5EF4-FFF2-40B4-BE49-F238E27FC236}">
                <a16:creationId xmlns:a16="http://schemas.microsoft.com/office/drawing/2014/main" id="{3C4DBD86-5634-6C3F-4CAA-4591807B014F}"/>
              </a:ext>
            </a:extLst>
          </p:cNvPr>
          <p:cNvSpPr>
            <a:spLocks noGrp="1"/>
          </p:cNvSpPr>
          <p:nvPr>
            <p:ph idx="1"/>
          </p:nvPr>
        </p:nvSpPr>
        <p:spPr>
          <a:xfrm>
            <a:off x="286151" y="1047579"/>
            <a:ext cx="7818338" cy="5334301"/>
          </a:xfrm>
        </p:spPr>
        <p:txBody>
          <a:bodyPr>
            <a:normAutofit lnSpcReduction="10000"/>
          </a:bodyPr>
          <a:lstStyle/>
          <a:p>
            <a:r>
              <a:rPr lang="en-US" b="0" i="0" dirty="0">
                <a:solidFill>
                  <a:srgbClr val="0D0D0D"/>
                </a:solidFill>
                <a:effectLst/>
                <a:highlight>
                  <a:srgbClr val="FFFFFF"/>
                </a:highlight>
                <a:latin typeface="Söhne"/>
              </a:rPr>
              <a:t>The procedures chosen are directly responsive to the auditor's risk assessment. </a:t>
            </a:r>
          </a:p>
          <a:p>
            <a:r>
              <a:rPr lang="en-US" b="0" i="0" dirty="0">
                <a:solidFill>
                  <a:srgbClr val="0D0D0D"/>
                </a:solidFill>
                <a:effectLst/>
                <a:highlight>
                  <a:srgbClr val="FFFFFF"/>
                </a:highlight>
                <a:latin typeface="Söhne"/>
              </a:rPr>
              <a:t>This means that if the risk level changes or if new risks are identified during the audit, the nature, extent, and timing of the procedures may also need to be adjusted. </a:t>
            </a:r>
          </a:p>
          <a:p>
            <a:r>
              <a:rPr lang="en-US" b="0" i="0" dirty="0">
                <a:solidFill>
                  <a:srgbClr val="0D0D0D"/>
                </a:solidFill>
                <a:effectLst/>
                <a:highlight>
                  <a:srgbClr val="FFFFFF"/>
                </a:highlight>
                <a:latin typeface="Söhne"/>
              </a:rPr>
              <a:t>The goal is to remain sufficiently flexible and responsive to effectively address the specific risks of material misstatement identified in the service organization's operations.</a:t>
            </a:r>
          </a:p>
          <a:p>
            <a:r>
              <a:rPr lang="en-US" b="0" i="0" dirty="0">
                <a:solidFill>
                  <a:srgbClr val="0D0D0D"/>
                </a:solidFill>
                <a:effectLst/>
                <a:highlight>
                  <a:srgbClr val="FFFFFF"/>
                </a:highlight>
                <a:latin typeface="Söhne"/>
              </a:rPr>
              <a:t>These steps ensure that the SOC audit is both effective in its scope and rigorous in its approach, thus providing stakeholders with confidence in the accuracy and reliability of the audit results.</a:t>
            </a:r>
            <a:endParaRPr lang="en-US" dirty="0"/>
          </a:p>
        </p:txBody>
      </p:sp>
      <p:pic>
        <p:nvPicPr>
          <p:cNvPr id="5" name="Picture 4">
            <a:extLst>
              <a:ext uri="{FF2B5EF4-FFF2-40B4-BE49-F238E27FC236}">
                <a16:creationId xmlns:a16="http://schemas.microsoft.com/office/drawing/2014/main" id="{11951729-0C21-309B-C25E-036B6F25E98D}"/>
              </a:ext>
            </a:extLst>
          </p:cNvPr>
          <p:cNvPicPr>
            <a:picLocks noChangeAspect="1"/>
          </p:cNvPicPr>
          <p:nvPr/>
        </p:nvPicPr>
        <p:blipFill>
          <a:blip r:embed="rId2"/>
          <a:stretch>
            <a:fillRect/>
          </a:stretch>
        </p:blipFill>
        <p:spPr>
          <a:xfrm>
            <a:off x="8363044" y="1405736"/>
            <a:ext cx="3694425" cy="3668946"/>
          </a:xfrm>
          <a:prstGeom prst="rect">
            <a:avLst/>
          </a:prstGeom>
        </p:spPr>
      </p:pic>
      <p:sp>
        <p:nvSpPr>
          <p:cNvPr id="6" name="TextBox 23">
            <a:extLst>
              <a:ext uri="{FF2B5EF4-FFF2-40B4-BE49-F238E27FC236}">
                <a16:creationId xmlns:a16="http://schemas.microsoft.com/office/drawing/2014/main" id="{7ACA1BF5-1546-97A4-EC32-0999E992239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1A8A318-3176-3903-6C6A-2BCEA077564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72093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BE9F-2007-B400-2CA3-D3F5403678AC}"/>
              </a:ext>
            </a:extLst>
          </p:cNvPr>
          <p:cNvSpPr>
            <a:spLocks noGrp="1"/>
          </p:cNvSpPr>
          <p:nvPr>
            <p:ph type="title"/>
          </p:nvPr>
        </p:nvSpPr>
        <p:spPr>
          <a:xfrm>
            <a:off x="721242" y="18255"/>
            <a:ext cx="10515600" cy="1325563"/>
          </a:xfrm>
        </p:spPr>
        <p:txBody>
          <a:bodyPr/>
          <a:lstStyle/>
          <a:p>
            <a:pPr algn="ctr"/>
            <a:r>
              <a:rPr lang="en-US" b="1" i="0" dirty="0">
                <a:solidFill>
                  <a:srgbClr val="0D0D0D"/>
                </a:solidFill>
                <a:effectLst/>
                <a:highlight>
                  <a:srgbClr val="FFFFFF"/>
                </a:highlight>
                <a:latin typeface="Söhne"/>
              </a:rPr>
              <a:t>Designing and Performing Further Procedures</a:t>
            </a:r>
            <a:endParaRPr lang="en-US" dirty="0"/>
          </a:p>
        </p:txBody>
      </p:sp>
      <p:sp>
        <p:nvSpPr>
          <p:cNvPr id="3" name="Content Placeholder 2">
            <a:extLst>
              <a:ext uri="{FF2B5EF4-FFF2-40B4-BE49-F238E27FC236}">
                <a16:creationId xmlns:a16="http://schemas.microsoft.com/office/drawing/2014/main" id="{D363CCAD-4E71-319A-196B-486DD6FD94AD}"/>
              </a:ext>
            </a:extLst>
          </p:cNvPr>
          <p:cNvSpPr>
            <a:spLocks noGrp="1"/>
          </p:cNvSpPr>
          <p:nvPr>
            <p:ph idx="1"/>
          </p:nvPr>
        </p:nvSpPr>
        <p:spPr>
          <a:xfrm>
            <a:off x="86844" y="1343817"/>
            <a:ext cx="11806662" cy="4893021"/>
          </a:xfrm>
        </p:spPr>
        <p:txBody>
          <a:bodyPr/>
          <a:lstStyle/>
          <a:p>
            <a:pPr marL="285750" indent="-285750">
              <a:buFont typeface="+mj-lt"/>
              <a:buAutoNum type="arabicPeriod"/>
            </a:pPr>
            <a:r>
              <a:rPr lang="en-US" b="0" i="0" dirty="0">
                <a:solidFill>
                  <a:srgbClr val="0D0D0D"/>
                </a:solidFill>
                <a:effectLst/>
                <a:highlight>
                  <a:srgbClr val="FFFFFF"/>
                </a:highlight>
                <a:latin typeface="Söhne"/>
              </a:rPr>
              <a:t>Based on the risks identified and the initial responses designed, the auditor further tailors audit procedures to be as effective as possible in detecting and addressing material misstatements. </a:t>
            </a:r>
          </a:p>
          <a:p>
            <a:pPr marL="285750" indent="-285750">
              <a:buFont typeface="+mj-lt"/>
              <a:buAutoNum type="arabicPeriod"/>
            </a:pPr>
            <a:r>
              <a:rPr lang="en-US" b="0" i="0" dirty="0">
                <a:solidFill>
                  <a:srgbClr val="0D0D0D"/>
                </a:solidFill>
                <a:effectLst/>
                <a:highlight>
                  <a:srgbClr val="FFFFFF"/>
                </a:highlight>
                <a:latin typeface="Söhne"/>
              </a:rPr>
              <a:t>These additional procedures are characterized by:</a:t>
            </a:r>
          </a:p>
          <a:p>
            <a:pPr marL="1143000" lvl="2" indent="-228600" algn="l">
              <a:buFont typeface="+mj-lt"/>
              <a:buAutoNum type="arabicPeriod"/>
            </a:pPr>
            <a:r>
              <a:rPr lang="en-US" b="1" i="0" dirty="0">
                <a:solidFill>
                  <a:srgbClr val="0D0D0D"/>
                </a:solidFill>
                <a:effectLst/>
                <a:highlight>
                  <a:srgbClr val="FFFFFF"/>
                </a:highlight>
                <a:latin typeface="Söhne"/>
              </a:rPr>
              <a:t>Nature:</a:t>
            </a:r>
            <a:r>
              <a:rPr lang="en-US" b="0" i="0" dirty="0">
                <a:solidFill>
                  <a:srgbClr val="0D0D0D"/>
                </a:solidFill>
                <a:effectLst/>
                <a:highlight>
                  <a:srgbClr val="FFFFFF"/>
                </a:highlight>
                <a:latin typeface="Söhne"/>
              </a:rPr>
              <a:t> Refers to the type of procedures to be performed, which could include inspection, observation, confirmation, or analytical procedures.</a:t>
            </a:r>
          </a:p>
          <a:p>
            <a:pPr marL="1143000" lvl="2" indent="-228600" algn="l">
              <a:buFont typeface="+mj-lt"/>
              <a:buAutoNum type="arabicPeriod"/>
            </a:pPr>
            <a:r>
              <a:rPr lang="en-US" b="1" i="0" dirty="0">
                <a:solidFill>
                  <a:srgbClr val="0D0D0D"/>
                </a:solidFill>
                <a:effectLst/>
                <a:highlight>
                  <a:srgbClr val="FFFFFF"/>
                </a:highlight>
                <a:latin typeface="Söhne"/>
              </a:rPr>
              <a:t>Extent:</a:t>
            </a:r>
            <a:r>
              <a:rPr lang="en-US" b="0" i="0" dirty="0">
                <a:solidFill>
                  <a:srgbClr val="0D0D0D"/>
                </a:solidFill>
                <a:effectLst/>
                <a:highlight>
                  <a:srgbClr val="FFFFFF"/>
                </a:highlight>
                <a:latin typeface="Söhne"/>
              </a:rPr>
              <a:t> Involves the volume of evidence the auditor decides to gather. Higher risk areas might require more extensive testing.</a:t>
            </a:r>
          </a:p>
          <a:p>
            <a:pPr marL="1143000" lvl="2" indent="-228600" algn="l">
              <a:buFont typeface="+mj-lt"/>
              <a:buAutoNum type="arabicPeriod"/>
            </a:pPr>
            <a:r>
              <a:rPr lang="en-US" b="1" i="0" dirty="0">
                <a:solidFill>
                  <a:srgbClr val="0D0D0D"/>
                </a:solidFill>
                <a:effectLst/>
                <a:highlight>
                  <a:srgbClr val="FFFFFF"/>
                </a:highlight>
                <a:latin typeface="Söhne"/>
              </a:rPr>
              <a:t>Timing:</a:t>
            </a:r>
            <a:r>
              <a:rPr lang="en-US" b="0" i="0" dirty="0">
                <a:solidFill>
                  <a:srgbClr val="0D0D0D"/>
                </a:solidFill>
                <a:effectLst/>
                <a:highlight>
                  <a:srgbClr val="FFFFFF"/>
                </a:highlight>
                <a:latin typeface="Söhne"/>
              </a:rPr>
              <a:t> Refers to when these procedures are performed. Some may be conducted at different stages of the audit process or at specific times when the information is most relevant or reliable.</a:t>
            </a:r>
          </a:p>
          <a:p>
            <a:endParaRPr lang="en-US" dirty="0"/>
          </a:p>
        </p:txBody>
      </p:sp>
      <p:sp>
        <p:nvSpPr>
          <p:cNvPr id="4" name="TextBox 23">
            <a:extLst>
              <a:ext uri="{FF2B5EF4-FFF2-40B4-BE49-F238E27FC236}">
                <a16:creationId xmlns:a16="http://schemas.microsoft.com/office/drawing/2014/main" id="{CC276DD3-1B07-D4E9-C550-3A6293FA555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12B8D2DE-6A72-C61E-0299-402D99B88567}"/>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64974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4BD3-C3E7-171C-0D38-B78D362C6F9C}"/>
              </a:ext>
            </a:extLst>
          </p:cNvPr>
          <p:cNvSpPr>
            <a:spLocks noGrp="1"/>
          </p:cNvSpPr>
          <p:nvPr>
            <p:ph type="title"/>
          </p:nvPr>
        </p:nvSpPr>
        <p:spPr>
          <a:xfrm>
            <a:off x="913874" y="0"/>
            <a:ext cx="10515600" cy="1325563"/>
          </a:xfrm>
        </p:spPr>
        <p:txBody>
          <a:bodyPr/>
          <a:lstStyle/>
          <a:p>
            <a:r>
              <a:rPr lang="en-US" dirty="0"/>
              <a:t>Factors that Influence Assessed Level of Risk</a:t>
            </a:r>
          </a:p>
        </p:txBody>
      </p:sp>
      <p:sp>
        <p:nvSpPr>
          <p:cNvPr id="3" name="Content Placeholder 2">
            <a:extLst>
              <a:ext uri="{FF2B5EF4-FFF2-40B4-BE49-F238E27FC236}">
                <a16:creationId xmlns:a16="http://schemas.microsoft.com/office/drawing/2014/main" id="{4C410863-869C-31A0-BC3A-A40BE7C03C76}"/>
              </a:ext>
            </a:extLst>
          </p:cNvPr>
          <p:cNvSpPr>
            <a:spLocks noGrp="1"/>
          </p:cNvSpPr>
          <p:nvPr>
            <p:ph idx="1"/>
          </p:nvPr>
        </p:nvSpPr>
        <p:spPr>
          <a:xfrm>
            <a:off x="194930" y="1533230"/>
            <a:ext cx="7662604" cy="5239636"/>
          </a:xfrm>
        </p:spPr>
        <p:txBody>
          <a:bodyPr>
            <a:normAutofit/>
          </a:bodyPr>
          <a:lstStyle/>
          <a:p>
            <a:r>
              <a:rPr lang="en-US" sz="3200" dirty="0"/>
              <a:t>The evaluation of the risks of significant errors or is influenced by various factors such as:</a:t>
            </a:r>
          </a:p>
          <a:p>
            <a:pPr marL="971550" lvl="1" indent="-514350">
              <a:buFont typeface="+mj-lt"/>
              <a:buAutoNum type="arabicPeriod"/>
            </a:pPr>
            <a:r>
              <a:rPr lang="en-US" sz="3200" dirty="0"/>
              <a:t>The thresholds for materiality;</a:t>
            </a:r>
          </a:p>
          <a:p>
            <a:pPr marL="971550" lvl="1" indent="-514350">
              <a:buFont typeface="+mj-lt"/>
              <a:buAutoNum type="arabicPeriod"/>
            </a:pPr>
            <a:r>
              <a:rPr lang="en-US" sz="3200" dirty="0"/>
              <a:t>The service auditor's assessment of how effective the control environment is; and</a:t>
            </a:r>
          </a:p>
          <a:p>
            <a:pPr marL="971550" lvl="1" indent="-514350">
              <a:buFont typeface="+mj-lt"/>
              <a:buAutoNum type="arabicPeriod"/>
            </a:pPr>
            <a:r>
              <a:rPr lang="en-US" sz="3200" dirty="0"/>
              <a:t>The aspects of internal control that relate to the services provided to user entities and business partners.</a:t>
            </a:r>
          </a:p>
        </p:txBody>
      </p:sp>
      <p:pic>
        <p:nvPicPr>
          <p:cNvPr id="5" name="Picture 4">
            <a:extLst>
              <a:ext uri="{FF2B5EF4-FFF2-40B4-BE49-F238E27FC236}">
                <a16:creationId xmlns:a16="http://schemas.microsoft.com/office/drawing/2014/main" id="{6D9D718F-D734-760F-413A-E50FD6118601}"/>
              </a:ext>
            </a:extLst>
          </p:cNvPr>
          <p:cNvPicPr>
            <a:picLocks noChangeAspect="1"/>
          </p:cNvPicPr>
          <p:nvPr/>
        </p:nvPicPr>
        <p:blipFill>
          <a:blip r:embed="rId2"/>
          <a:stretch>
            <a:fillRect/>
          </a:stretch>
        </p:blipFill>
        <p:spPr>
          <a:xfrm>
            <a:off x="8304184" y="1980012"/>
            <a:ext cx="3758268" cy="2661356"/>
          </a:xfrm>
          <a:prstGeom prst="rect">
            <a:avLst/>
          </a:prstGeom>
        </p:spPr>
      </p:pic>
      <p:sp>
        <p:nvSpPr>
          <p:cNvPr id="6" name="TextBox 23">
            <a:extLst>
              <a:ext uri="{FF2B5EF4-FFF2-40B4-BE49-F238E27FC236}">
                <a16:creationId xmlns:a16="http://schemas.microsoft.com/office/drawing/2014/main" id="{11E8E1EC-FDE7-8E06-6EF3-5C6D0975586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580C8A3-7982-7CF1-2B12-5037CE9A80F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8315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6CBB8-E0C5-6D41-8FAB-CBD5547D8CA1}"/>
              </a:ext>
            </a:extLst>
          </p:cNvPr>
          <p:cNvSpPr>
            <a:spLocks noGrp="1"/>
          </p:cNvSpPr>
          <p:nvPr>
            <p:ph type="title"/>
          </p:nvPr>
        </p:nvSpPr>
        <p:spPr>
          <a:xfrm>
            <a:off x="838200" y="-134605"/>
            <a:ext cx="10515600" cy="1325563"/>
          </a:xfrm>
        </p:spPr>
        <p:txBody>
          <a:bodyPr/>
          <a:lstStyle/>
          <a:p>
            <a:pPr algn="ctr"/>
            <a:r>
              <a:rPr lang="en-US" dirty="0"/>
              <a:t>Responding to Risk in Significant Areas</a:t>
            </a:r>
          </a:p>
        </p:txBody>
      </p:sp>
      <p:sp>
        <p:nvSpPr>
          <p:cNvPr id="3" name="Content Placeholder 2">
            <a:extLst>
              <a:ext uri="{FF2B5EF4-FFF2-40B4-BE49-F238E27FC236}">
                <a16:creationId xmlns:a16="http://schemas.microsoft.com/office/drawing/2014/main" id="{D922463C-F776-A1BB-B18C-6D8E82A2A0A4}"/>
              </a:ext>
            </a:extLst>
          </p:cNvPr>
          <p:cNvSpPr>
            <a:spLocks noGrp="1"/>
          </p:cNvSpPr>
          <p:nvPr>
            <p:ph idx="1"/>
          </p:nvPr>
        </p:nvSpPr>
        <p:spPr>
          <a:xfrm>
            <a:off x="190090" y="962920"/>
            <a:ext cx="6494489" cy="5702227"/>
          </a:xfrm>
        </p:spPr>
        <p:txBody>
          <a:bodyPr>
            <a:normAutofit/>
          </a:bodyPr>
          <a:lstStyle/>
          <a:p>
            <a:r>
              <a:rPr lang="en-US" b="0" i="0" dirty="0">
                <a:solidFill>
                  <a:srgbClr val="0D0D0D"/>
                </a:solidFill>
                <a:effectLst/>
                <a:highlight>
                  <a:srgbClr val="FFFFFF"/>
                </a:highlight>
                <a:latin typeface="Söhne"/>
              </a:rPr>
              <a:t>To address the assessed risks of significant inaccuracies the service auditor's overall strategies may involve:</a:t>
            </a:r>
          </a:p>
          <a:p>
            <a:pPr algn="l">
              <a:buFont typeface="+mj-lt"/>
              <a:buAutoNum type="arabicPeriod"/>
            </a:pPr>
            <a:r>
              <a:rPr lang="en-US" b="1" i="0" dirty="0">
                <a:solidFill>
                  <a:srgbClr val="0D0D0D"/>
                </a:solidFill>
                <a:effectLst/>
                <a:highlight>
                  <a:srgbClr val="FFFFFF"/>
                </a:highlight>
                <a:latin typeface="Söhne"/>
              </a:rPr>
              <a:t>Maintaining a Culture of Professional Skepticism:</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During an audit of a company that recently implemented a complex information system, the auditor encourages the team to question the integrity of automated reports and to verify them against source data.</a:t>
            </a:r>
          </a:p>
          <a:p>
            <a:pPr marL="742950" lvl="1" indent="-285750" algn="l">
              <a:buFont typeface="+mj-lt"/>
              <a:buAutoNum type="arabicPeriod"/>
            </a:pPr>
            <a:r>
              <a:rPr lang="en-US" b="0" i="0" dirty="0">
                <a:solidFill>
                  <a:srgbClr val="0D0D0D"/>
                </a:solidFill>
                <a:effectLst/>
                <a:highlight>
                  <a:srgbClr val="FFFFFF"/>
                </a:highlight>
                <a:latin typeface="Söhne"/>
              </a:rPr>
              <a:t> This ensures that team members do not just accept system outputs at face value but instead maintain a questioning mindset.</a:t>
            </a:r>
          </a:p>
          <a:p>
            <a:endParaRPr lang="en-US" dirty="0"/>
          </a:p>
        </p:txBody>
      </p:sp>
      <p:pic>
        <p:nvPicPr>
          <p:cNvPr id="5" name="Picture 4">
            <a:extLst>
              <a:ext uri="{FF2B5EF4-FFF2-40B4-BE49-F238E27FC236}">
                <a16:creationId xmlns:a16="http://schemas.microsoft.com/office/drawing/2014/main" id="{BA313F65-9A09-AAE5-A51F-4C20ED99BA78}"/>
              </a:ext>
            </a:extLst>
          </p:cNvPr>
          <p:cNvPicPr>
            <a:picLocks noChangeAspect="1"/>
          </p:cNvPicPr>
          <p:nvPr/>
        </p:nvPicPr>
        <p:blipFill>
          <a:blip r:embed="rId2"/>
          <a:stretch>
            <a:fillRect/>
          </a:stretch>
        </p:blipFill>
        <p:spPr>
          <a:xfrm>
            <a:off x="7711296" y="1719350"/>
            <a:ext cx="4126003" cy="3048142"/>
          </a:xfrm>
          <a:prstGeom prst="rect">
            <a:avLst/>
          </a:prstGeom>
        </p:spPr>
      </p:pic>
      <p:sp>
        <p:nvSpPr>
          <p:cNvPr id="6" name="TextBox 23">
            <a:extLst>
              <a:ext uri="{FF2B5EF4-FFF2-40B4-BE49-F238E27FC236}">
                <a16:creationId xmlns:a16="http://schemas.microsoft.com/office/drawing/2014/main" id="{15391614-AE8D-5210-B0CC-180271F9F0E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14C8228-5C8D-1BA2-56A3-7540B8365B0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90750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DFB4-D7F8-91FA-5744-11C8631581BD}"/>
              </a:ext>
            </a:extLst>
          </p:cNvPr>
          <p:cNvSpPr>
            <a:spLocks noGrp="1"/>
          </p:cNvSpPr>
          <p:nvPr>
            <p:ph type="title"/>
          </p:nvPr>
        </p:nvSpPr>
        <p:spPr/>
        <p:txBody>
          <a:bodyPr/>
          <a:lstStyle/>
          <a:p>
            <a:pPr algn="ctr"/>
            <a:r>
              <a:rPr lang="en-US" dirty="0"/>
              <a:t>Responding to Risk in Significant Areas</a:t>
            </a:r>
          </a:p>
        </p:txBody>
      </p:sp>
      <p:sp>
        <p:nvSpPr>
          <p:cNvPr id="3" name="Content Placeholder 2">
            <a:extLst>
              <a:ext uri="{FF2B5EF4-FFF2-40B4-BE49-F238E27FC236}">
                <a16:creationId xmlns:a16="http://schemas.microsoft.com/office/drawing/2014/main" id="{E0CC6048-58DF-E64B-DA7D-49F4D1A874B0}"/>
              </a:ext>
            </a:extLst>
          </p:cNvPr>
          <p:cNvSpPr>
            <a:spLocks noGrp="1"/>
          </p:cNvSpPr>
          <p:nvPr>
            <p:ph idx="1"/>
          </p:nvPr>
        </p:nvSpPr>
        <p:spPr>
          <a:xfrm>
            <a:off x="339138" y="1371578"/>
            <a:ext cx="7099005" cy="4351338"/>
          </a:xfrm>
        </p:spPr>
        <p:txBody>
          <a:bodyPr>
            <a:normAutofit fontScale="92500"/>
          </a:bodyPr>
          <a:lstStyle/>
          <a:p>
            <a:r>
              <a:rPr lang="en-US" dirty="0"/>
              <a:t>Assigning More Experienced Staff or Using Specialists:</a:t>
            </a:r>
          </a:p>
          <a:p>
            <a:r>
              <a:rPr lang="en-US" dirty="0"/>
              <a:t>Example: In auditing a financial institution that deals in derivative trading, the auditor assigns staff who are experienced in financial instruments and brings in a derivatives expert to help assess the valuation of complex trades. </a:t>
            </a:r>
          </a:p>
          <a:p>
            <a:r>
              <a:rPr lang="en-US" dirty="0"/>
              <a:t>This ensures that the audit team has the requisite knowledge and skills to understand and evaluate the specialized transactions.</a:t>
            </a:r>
          </a:p>
        </p:txBody>
      </p:sp>
      <p:pic>
        <p:nvPicPr>
          <p:cNvPr id="5" name="Picture 4">
            <a:extLst>
              <a:ext uri="{FF2B5EF4-FFF2-40B4-BE49-F238E27FC236}">
                <a16:creationId xmlns:a16="http://schemas.microsoft.com/office/drawing/2014/main" id="{D88214A3-29A9-034C-685F-524A93BEB391}"/>
              </a:ext>
            </a:extLst>
          </p:cNvPr>
          <p:cNvPicPr>
            <a:picLocks noChangeAspect="1"/>
          </p:cNvPicPr>
          <p:nvPr/>
        </p:nvPicPr>
        <p:blipFill>
          <a:blip r:embed="rId2"/>
          <a:stretch>
            <a:fillRect/>
          </a:stretch>
        </p:blipFill>
        <p:spPr>
          <a:xfrm>
            <a:off x="8760300" y="1943290"/>
            <a:ext cx="3092562" cy="3347618"/>
          </a:xfrm>
          <a:prstGeom prst="rect">
            <a:avLst/>
          </a:prstGeom>
        </p:spPr>
      </p:pic>
      <p:sp>
        <p:nvSpPr>
          <p:cNvPr id="6" name="TextBox 23">
            <a:extLst>
              <a:ext uri="{FF2B5EF4-FFF2-40B4-BE49-F238E27FC236}">
                <a16:creationId xmlns:a16="http://schemas.microsoft.com/office/drawing/2014/main" id="{C43D469B-8A65-61B3-3A08-543463754F9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C0459EC8-EF15-691E-9261-2E3DDFB8008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6897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383D-439B-B574-9989-148E1297A093}"/>
              </a:ext>
            </a:extLst>
          </p:cNvPr>
          <p:cNvSpPr>
            <a:spLocks noGrp="1"/>
          </p:cNvSpPr>
          <p:nvPr>
            <p:ph type="title"/>
          </p:nvPr>
        </p:nvSpPr>
        <p:spPr/>
        <p:txBody>
          <a:bodyPr/>
          <a:lstStyle/>
          <a:p>
            <a:pPr algn="ctr"/>
            <a:r>
              <a:rPr lang="en-US" dirty="0"/>
              <a:t>Responding to Risk in Significant Areas</a:t>
            </a:r>
          </a:p>
        </p:txBody>
      </p:sp>
      <p:sp>
        <p:nvSpPr>
          <p:cNvPr id="3" name="Content Placeholder 2">
            <a:extLst>
              <a:ext uri="{FF2B5EF4-FFF2-40B4-BE49-F238E27FC236}">
                <a16:creationId xmlns:a16="http://schemas.microsoft.com/office/drawing/2014/main" id="{048BC354-98A7-201A-3491-44156C556972}"/>
              </a:ext>
            </a:extLst>
          </p:cNvPr>
          <p:cNvSpPr>
            <a:spLocks noGrp="1"/>
          </p:cNvSpPr>
          <p:nvPr>
            <p:ph idx="1"/>
          </p:nvPr>
        </p:nvSpPr>
        <p:spPr>
          <a:xfrm>
            <a:off x="352622" y="2188879"/>
            <a:ext cx="6899517" cy="5167312"/>
          </a:xfrm>
        </p:spPr>
        <p:txBody>
          <a:bodyPr>
            <a:normAutofit/>
          </a:bodyPr>
          <a:lstStyle/>
          <a:p>
            <a:pPr algn="l">
              <a:buFont typeface="Wingdings" panose="05000000000000000000" pitchFamily="2" charset="2"/>
              <a:buChar char="ü"/>
            </a:pPr>
            <a:r>
              <a:rPr lang="en-US" i="0" dirty="0">
                <a:solidFill>
                  <a:srgbClr val="0D0D0D"/>
                </a:solidFill>
                <a:effectLst/>
                <a:highlight>
                  <a:srgbClr val="FFFFFF"/>
                </a:highlight>
                <a:latin typeface="Söhne"/>
              </a:rPr>
              <a:t>Providing Additional Supervision Over Audit Procedures:</a:t>
            </a:r>
          </a:p>
          <a:p>
            <a:pPr algn="l">
              <a:buFont typeface="Wingdings" panose="05000000000000000000" pitchFamily="2" charset="2"/>
              <a:buChar char="ü"/>
            </a:pPr>
            <a:r>
              <a:rPr lang="en-US" i="0" dirty="0">
                <a:solidFill>
                  <a:srgbClr val="0D0D0D"/>
                </a:solidFill>
                <a:effectLst/>
                <a:highlight>
                  <a:srgbClr val="FFFFFF"/>
                </a:highlight>
                <a:latin typeface="Söhne"/>
              </a:rPr>
              <a:t>Incorporating Elements of Unpredictability in the Selection of Procedures</a:t>
            </a:r>
          </a:p>
          <a:p>
            <a:pPr algn="l">
              <a:buFont typeface="Wingdings" panose="05000000000000000000" pitchFamily="2" charset="2"/>
              <a:buChar char="ü"/>
            </a:pPr>
            <a:r>
              <a:rPr lang="en-US" i="0" dirty="0">
                <a:solidFill>
                  <a:srgbClr val="0D0D0D"/>
                </a:solidFill>
                <a:effectLst/>
                <a:highlight>
                  <a:srgbClr val="FFFFFF"/>
                </a:highlight>
                <a:latin typeface="Söhne"/>
              </a:rPr>
              <a:t>Making Changes to the Nature, Extent, or Timing of Procedures</a:t>
            </a:r>
            <a:endParaRPr lang="en-US" dirty="0"/>
          </a:p>
        </p:txBody>
      </p:sp>
      <p:sp>
        <p:nvSpPr>
          <p:cNvPr id="4" name="TextBox 23">
            <a:extLst>
              <a:ext uri="{FF2B5EF4-FFF2-40B4-BE49-F238E27FC236}">
                <a16:creationId xmlns:a16="http://schemas.microsoft.com/office/drawing/2014/main" id="{DBDAB925-7181-1817-E1EF-D0752B9F55E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852DA07-B864-DF9B-8EC1-949C4F849934}"/>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7C035E54-9BD3-4135-2632-041DAF99035F}"/>
              </a:ext>
            </a:extLst>
          </p:cNvPr>
          <p:cNvPicPr>
            <a:picLocks noChangeAspect="1"/>
          </p:cNvPicPr>
          <p:nvPr/>
        </p:nvPicPr>
        <p:blipFill>
          <a:blip r:embed="rId3"/>
          <a:stretch>
            <a:fillRect/>
          </a:stretch>
        </p:blipFill>
        <p:spPr>
          <a:xfrm>
            <a:off x="7731766" y="1512660"/>
            <a:ext cx="3310402" cy="4353681"/>
          </a:xfrm>
          <a:prstGeom prst="rect">
            <a:avLst/>
          </a:prstGeom>
        </p:spPr>
      </p:pic>
    </p:spTree>
    <p:extLst>
      <p:ext uri="{BB962C8B-B14F-4D97-AF65-F5344CB8AC3E}">
        <p14:creationId xmlns:p14="http://schemas.microsoft.com/office/powerpoint/2010/main" val="400457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D15C-C22C-B8D4-24ED-0673A4C926A4}"/>
              </a:ext>
            </a:extLst>
          </p:cNvPr>
          <p:cNvSpPr>
            <a:spLocks noGrp="1"/>
          </p:cNvSpPr>
          <p:nvPr>
            <p:ph type="title"/>
          </p:nvPr>
        </p:nvSpPr>
        <p:spPr>
          <a:xfrm>
            <a:off x="838200" y="-126759"/>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366DCAEC-75CC-3050-85D8-14D47E6D8D4A}"/>
              </a:ext>
            </a:extLst>
          </p:cNvPr>
          <p:cNvSpPr>
            <a:spLocks noGrp="1"/>
          </p:cNvSpPr>
          <p:nvPr>
            <p:ph idx="1"/>
          </p:nvPr>
        </p:nvSpPr>
        <p:spPr>
          <a:xfrm>
            <a:off x="258553" y="1198804"/>
            <a:ext cx="11597115" cy="4978159"/>
          </a:xfrm>
        </p:spPr>
        <p:txBody>
          <a:bodyPr>
            <a:normAutofit fontScale="92500" lnSpcReduction="20000"/>
          </a:bodyPr>
          <a:lstStyle/>
          <a:p>
            <a:pPr algn="l"/>
            <a:r>
              <a:rPr lang="en-US" b="0" i="0" dirty="0">
                <a:solidFill>
                  <a:srgbClr val="0D0D0D"/>
                </a:solidFill>
                <a:effectLst/>
                <a:highlight>
                  <a:srgbClr val="FFFFFF"/>
                </a:highlight>
                <a:latin typeface="Söhne"/>
              </a:rPr>
              <a:t>Why might an auditor change the timing of audit procedures?</a:t>
            </a:r>
          </a:p>
          <a:p>
            <a:pPr marL="0" indent="0" algn="l">
              <a:buNone/>
            </a:pPr>
            <a:r>
              <a:rPr lang="en-US" b="1" i="0" dirty="0">
                <a:solidFill>
                  <a:srgbClr val="0D0D0D"/>
                </a:solidFill>
                <a:effectLst/>
                <a:highlight>
                  <a:srgbClr val="FFFFFF"/>
                </a:highlight>
                <a:latin typeface="Söhne"/>
              </a:rPr>
              <a:t>a)</a:t>
            </a:r>
            <a:r>
              <a:rPr lang="en-US" b="0" i="0" dirty="0">
                <a:solidFill>
                  <a:srgbClr val="0D0D0D"/>
                </a:solidFill>
                <a:effectLst/>
                <a:highlight>
                  <a:srgbClr val="FFFFFF"/>
                </a:highlight>
                <a:latin typeface="Söhne"/>
              </a:rPr>
              <a:t> To comply with legal requirements</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b)</a:t>
            </a:r>
            <a:r>
              <a:rPr lang="en-US" b="0" i="0" dirty="0">
                <a:solidFill>
                  <a:srgbClr val="0D0D0D"/>
                </a:solidFill>
                <a:effectLst/>
                <a:highlight>
                  <a:srgbClr val="FFFFFF"/>
                </a:highlight>
                <a:latin typeface="Söhne"/>
              </a:rPr>
              <a:t> To coordinate with the fiscal year-end</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c)</a:t>
            </a:r>
            <a:r>
              <a:rPr lang="en-US" b="0" i="0" dirty="0">
                <a:solidFill>
                  <a:srgbClr val="0D0D0D"/>
                </a:solidFill>
                <a:effectLst/>
                <a:highlight>
                  <a:srgbClr val="FFFFFF"/>
                </a:highlight>
                <a:latin typeface="Söhne"/>
              </a:rPr>
              <a:t> To address identified risks of material misstatement</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d)</a:t>
            </a:r>
            <a:r>
              <a:rPr lang="en-US" b="0" i="0" dirty="0">
                <a:solidFill>
                  <a:srgbClr val="0D0D0D"/>
                </a:solidFill>
                <a:effectLst/>
                <a:highlight>
                  <a:srgbClr val="FFFFFF"/>
                </a:highlight>
                <a:latin typeface="Söhne"/>
              </a:rPr>
              <a:t> To manage workload among staff</a:t>
            </a:r>
          </a:p>
          <a:p>
            <a:pPr algn="l"/>
            <a:r>
              <a:rPr lang="en-US" b="1" i="0" dirty="0">
                <a:solidFill>
                  <a:srgbClr val="0D0D0D"/>
                </a:solidFill>
                <a:effectLst/>
                <a:highlight>
                  <a:srgbClr val="FFFFFF"/>
                </a:highlight>
                <a:latin typeface="Söhne"/>
              </a:rPr>
              <a:t>Correct Answer: c</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Explanation: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c is correct because changing the timing can be a strategic response to better assess risks at more appropriate times.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a is incorrect because legal requirements typically do not dictate the timing of specific audit procedures.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b is incorrect as coordinating with fiscal year-end is a general planning issue, not a reason for changing timing in response to specific risks.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d is incorrect because managing workload, while important, is not a reason linked to the strategic audit response to risks.</a:t>
            </a:r>
          </a:p>
          <a:p>
            <a:endParaRPr lang="en-US" dirty="0"/>
          </a:p>
        </p:txBody>
      </p:sp>
      <p:sp>
        <p:nvSpPr>
          <p:cNvPr id="4" name="TextBox 23">
            <a:extLst>
              <a:ext uri="{FF2B5EF4-FFF2-40B4-BE49-F238E27FC236}">
                <a16:creationId xmlns:a16="http://schemas.microsoft.com/office/drawing/2014/main" id="{FC062F4A-5E77-2010-3011-FF5D181B37A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EBE12D5-119F-0271-3622-971264E1E45E}"/>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401704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196</TotalTime>
  <Words>1116</Words>
  <Application>Microsoft Office PowerPoint</Application>
  <PresentationFormat>Widescreen</PresentationFormat>
  <Paragraphs>66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SOC Engagement:  Attestation Engagement</vt:lpstr>
      <vt:lpstr>Sufficient Audit Evidence </vt:lpstr>
      <vt:lpstr>Reducing Attestation (audit) Risk to an Acceptably Low Level</vt:lpstr>
      <vt:lpstr>Obtaining Reasonable Assurance</vt:lpstr>
      <vt:lpstr>Responsiveness to Assessed Risks</vt:lpstr>
      <vt:lpstr>Designing and Performing Further Procedures</vt:lpstr>
      <vt:lpstr>Factors that Influence Assessed Level of Risk</vt:lpstr>
      <vt:lpstr>Responding to Risk in Significant Areas</vt:lpstr>
      <vt:lpstr>Responding to Risk in Significant Areas</vt:lpstr>
      <vt:lpstr>Responding to Risk in Significant Areas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2024-04-30T11:07:02Z</dcterms:created>
  <dcterms:modified xsi:type="dcterms:W3CDTF">2024-05-04T16:57:09Z</dcterms:modified>
</cp:coreProperties>
</file>