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10CD9E-AFDE-4DC6-9463-7A612972D83B}" v="97" dt="2024-04-16T23:54:28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34943-D656-1A03-3207-FDFB0AAD7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6752C-1971-BC94-36AF-628E04862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F2C5E-077B-4DFD-F103-43E39938B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5F8E7-0935-7155-5F62-B370E505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7E924-CA48-327F-9C29-A2C0B981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10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E773-A645-F7AA-B942-FE506637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29638-D2D4-2B1D-C203-F51427C50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A362A-17BF-9F79-B94D-779C0D50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81CAC-A485-2E4E-3D07-6CBDDB36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FD53A-7536-BA65-3B2C-8AE15F12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6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956C0-B09C-C388-1638-0C5980F13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B0E2C-115A-C628-ECCE-E9B1FC21B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6E8DE-C311-54C1-EFE7-D6217FCF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F38E7-FD1F-3598-2225-C41AE5C1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61611-AD22-5FF9-707F-376A3E7B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7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0567-FAFE-599A-DC9B-D8C2B536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58D5-B9B1-8F1E-F0AC-E743358B1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AE8FF-9602-2F4B-A929-933C8DC65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6C77A-315C-0159-B52C-D76F127E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2F0EBD-2CB7-2F21-F7CA-B7741678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5B766-6615-0C3D-C88C-159C56B6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4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DFB7-843C-A86B-0BC1-6C482711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D4008-C7A2-CA91-F920-EE9ED1447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EFA6-5271-6371-06CB-B996E5531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CFE07F-C0A8-48D0-D40E-BF14383302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5FBF1-B43F-60FC-BDF7-0F8C65CCD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0FC264-A9FB-E08D-A1CD-73ED28DC6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325E3F-6E83-7F88-CBC5-076ED5D4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9A8802-225D-8E29-9C81-0F2724D22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4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F4033-DA46-8E1B-465C-EB02C050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F6ED-74DF-7963-F4F0-59A104B0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4F55F-2DB0-6AE5-D5AF-6040FBB7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F6AA7-6CEF-589F-A85E-65D29255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1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210F2-D8F9-371C-271F-C8F88E37E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6C195-877D-2DEA-7AD9-B181A5AC7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C1CF9-5580-09B0-D280-C493A4EE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1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3DF7-2538-E8C0-B45A-409C85BD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757FF-CBC6-4CDD-3367-2E705DAA5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30B34-D2F4-5AAD-840F-EFA858C4B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E76DC-AC3C-B197-F72A-82297E7DB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BEC78-8EB8-D45C-A303-E3793B80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C3CDB-25BD-6005-A86E-2F42E3F89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8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A310D-1430-CC0C-A300-40F84CB1E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098BE-F514-2A4E-9815-7BEA5F9F4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12A19-61EC-3DC1-8ED1-64EC2E8A9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D6857-E973-0DAC-7141-233127B2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610D6-60D4-9F80-9D1B-CDCD1C34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2D397-4F3F-82AB-5068-F1B2AC79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134B-60D3-A80A-DEA8-79CAD7CE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2CFEB-FDA8-5965-BB5E-E61305E92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C9649-FD8F-72E5-8297-23595A34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22363-3C70-0347-B02D-2DC73A10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252C8-DFFC-053D-2339-52BA6D62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3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9CCAB4-AA46-3668-CCE0-7E1FE4A366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36CD16-B935-BBB6-FD05-833D3673E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B1B85-4AB3-912B-D207-02C671D7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EFF3-580B-1FD6-A597-0103E1FB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6B507-8B6B-9C29-FE80-12EAEEE7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8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5226E1-CDC9-2E47-0F67-75C6B4A1D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86A7D-3C50-09F8-5649-D4C008AA2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27DC2-3A25-0E62-43BD-50A664D11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F2409A-9D15-47D9-94AE-BEE6A2CD1C82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DB5E5-9E5E-0C99-6195-79CF2AD03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36A24-2A2A-BD3D-A631-008C43446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230229-DD26-4219-AF9A-9DE8A2D9DB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720D-8A52-12B6-C85D-C23C49355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31" y="-21819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COSO Integrated Framework + TSC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BB1D4-C06B-9CF8-D9B9-F05C57561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54" y="654269"/>
            <a:ext cx="7794228" cy="55494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 Components: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Control Environment (5 principles + points of focus)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Risk Assessment (4 Principles + points of focus)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Control Activities (3 principles + points of focus) + </a:t>
            </a:r>
            <a:r>
              <a:rPr lang="en-US" dirty="0">
                <a:highlight>
                  <a:srgbClr val="FFFF00"/>
                </a:highlight>
              </a:rPr>
              <a:t>supplemental Criteria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Information and Communication (3 principles + points of focus)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Monitoring (2 Principles + points of focus)</a:t>
            </a:r>
          </a:p>
          <a:p>
            <a:r>
              <a:rPr lang="en-US" dirty="0"/>
              <a:t>Total of 17 Principles</a:t>
            </a:r>
          </a:p>
          <a:p>
            <a:r>
              <a:rPr lang="en-US" dirty="0">
                <a:highlight>
                  <a:srgbClr val="FFFF00"/>
                </a:highlight>
              </a:rPr>
              <a:t>Additional categories</a:t>
            </a:r>
          </a:p>
          <a:p>
            <a:pPr lvl="1"/>
            <a:r>
              <a:rPr lang="en-US" dirty="0"/>
              <a:t>Availability (A Series)</a:t>
            </a:r>
          </a:p>
          <a:p>
            <a:pPr lvl="1"/>
            <a:r>
              <a:rPr lang="en-US" dirty="0"/>
              <a:t>Privacy (P series)</a:t>
            </a:r>
          </a:p>
          <a:p>
            <a:pPr lvl="1"/>
            <a:r>
              <a:rPr lang="en-US" dirty="0"/>
              <a:t>Confidentiality (C Series)</a:t>
            </a:r>
          </a:p>
          <a:p>
            <a:pPr lvl="1"/>
            <a:r>
              <a:rPr lang="en-US" dirty="0"/>
              <a:t>Processing Integrity (PI Series)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B9E2728-B206-76C7-D1DA-80B2B21E1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E7A6A0D-3ED5-7F96-AA65-BA652FF12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BA362C-5F14-3994-590F-CBEC9C044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079" y="596846"/>
            <a:ext cx="4322181" cy="554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2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107B-BE46-8390-318F-94DF85CAB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Additional Categories</a:t>
            </a:r>
            <a:br>
              <a:rPr lang="en-US" dirty="0">
                <a:highlight>
                  <a:srgbClr val="FFFF00"/>
                </a:highlight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501C-D78D-FC57-6369-032B766BA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5" y="990457"/>
            <a:ext cx="8471647" cy="561681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trust services criteria are guidelines used to evaluate the security and reliability of information systems.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These criteria are divided into two main parts: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Common Criteria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These are criteria that apply to all five categories of trust services. 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They are general rules or standards that every category must meet, regardless of their specific functions.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Additional Specific Criteria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These are criteria that are specific to each of the following four categories: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Availability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Ensures that information and systems are accessible to authorized users when needed. A series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Processing Integrity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Ensures that system processing is complete, accurate, timely, and authorized. PI Series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Confidentiality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Protects information that should not be disclosed to unauthorized individuals. C Series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Privacy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Ensures the personal information of users is collected, used, disclosed, and disposed of properly and securely. P series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FB3A46F-3AD5-C747-3F5A-1FD7402FC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64D4AB2-92CB-E1DA-8AD4-E9FE0D698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C355D8-4764-CE92-7ABB-CFCC2016D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148" y="928169"/>
            <a:ext cx="3703852" cy="475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EC1B-4106-5797-23E6-7A48F9DF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Availability: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A1.1: Managing Processing Capacity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38C34-7036-ED08-C479-742AA53DE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" y="1602988"/>
            <a:ext cx="7248413" cy="4855369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must actively manage and monitor how much capacity its systems are using and have a plan to increase capacity when needed to meet its goals.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streaming service tracks the number of viewers during live events and adds more servers automatically to handle spikes in viewership to prevent buffering and downtime.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9AA8BB1-2E3F-C9DA-D94C-4EDD2059F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1B56491-03F6-814A-43CA-3774EDBB3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41DDAE-897B-FAAB-7D4C-CF90A093B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191" y="2204660"/>
            <a:ext cx="4356050" cy="19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2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EC1B-4106-5797-23E6-7A48F9DF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5885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Availability: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A1.2 Ensuring System Availability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38C34-7036-ED08-C479-742AA53DE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6" y="903642"/>
            <a:ext cx="7874000" cy="54420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must identify potential environmental threats to its systems (like natural disasters or power outages), set up measures to detect and guard against these threats, and have a clear plan for responding to them.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includes performing regular data backups, storing data offsite, and having alternative systems ready to take over if needed.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bank has sensors and alarms to detect flooding in its data center.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 case of water detection, the system triggers an alert, automatically switches operations to another data center in a different location, and initiates data recovery from backed-up storage.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E878AFA-0C50-E489-CDE5-70B5891CD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2D80CDC-F8A2-EDFC-4BAF-AA5C6BAFC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3C79AC-29D7-9658-24DA-098025A30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305" y="1189030"/>
            <a:ext cx="3717589" cy="38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EC1B-4106-5797-23E6-7A48F9DF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Availability: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A1.3</a:t>
            </a:r>
            <a:r>
              <a:rPr lang="en-US" dirty="0"/>
              <a:t>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Testing Recovery Plans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38C34-7036-ED08-C479-742AA53DE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603376"/>
            <a:ext cx="8178800" cy="4351338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must regularly test its recovery procedures to ensure they work effectively and can meet the organization's needs during an actual emergency.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hospital conducts quarterly disaster recovery drills, simulating a scenario where critical systems fail.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test involves restoring clinical systems from backups to ensure that patient services can continue smoothly even during a system outage.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E8AA4EF-99BF-DBE7-5C72-2B6520E89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0E955F5-BD1A-DCEC-1C78-BADA0929E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D3D663-E976-88BA-14FF-D6479CBFA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826" y="1940315"/>
            <a:ext cx="3129274" cy="297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1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EC1B-4106-5797-23E6-7A48F9DF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9986" y="277324"/>
            <a:ext cx="1281918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Processing Integrity : </a:t>
            </a:r>
            <a:br>
              <a:rPr lang="en-US" dirty="0"/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PI1.1: Managing Quality Information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38C34-7036-ED08-C479-742AA53DE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8254152" cy="5210969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additional criteria for processing integrity focus on ensuring that all aspects of an entity's operations involving data processing are handled correctly and efficiently.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helps in delivering products or services that meet specific objectives in terms of quality and reliability. :</a:t>
            </a:r>
          </a:p>
          <a:p>
            <a:r>
              <a:rPr lang="en-US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PI1.1 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Managing Quality Information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ensures that it obtains, uses, and shares accurate and relevant information needed to achieve its processing goals, which support the quality of its products and services.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software company gathers feedback from users regularly and uses this information to update its development priorities, ensuring that upgrades align with user needs and expectations.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33B972A-C975-61D3-8377-7E739F47E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D92F154-A29D-C4E8-5BC2-5E837BD69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42D5C6-8AC6-9C2B-AD70-C4454C41D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152" y="1889110"/>
            <a:ext cx="3677506" cy="366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4CBE-9E10-EE9C-15D9-B9A01811C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" y="23617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Processing Integrity </a:t>
            </a:r>
            <a:br>
              <a:rPr lang="en-US" dirty="0"/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PI1.2: Controls Over System Inputs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7D44-68FA-FD55-7057-DD5BA0D71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1" y="1778031"/>
            <a:ext cx="7858369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sets up rules and procedures to control the information entering its systems, ensuring this data helps produce outputs (products, services, reports) that fulfill the entity's goals.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An online retailer has automated checks to verify the accuracy of product pricing and stock levels entered into its database, ensuring customers receive correct information and the inventory is managed properly.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7C05E7F-24A4-036A-6CE1-F6E142BEB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83C9E7F-DFE1-0702-3B03-692A03821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1FE1E2-457B-BBBD-C313-B5689964A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965" y="1559214"/>
            <a:ext cx="3660604" cy="355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4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0F1F-615C-0E14-02AA-C28137EC4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Processing Integrity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PI1.3: Controls Over System Processing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5B9D5-2AE5-1998-A105-D87BE4622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46" y="1754585"/>
            <a:ext cx="7304454" cy="4351338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has rules and procedures in place to manage how data is processed within its systems, guaranteeing the resulting products, services, and reports meet the set objectives.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financial institution uses software that double-checks calculations for loan eligibility and terms, ensuring all offers meet regulatory standards and internal criteria.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0440C6D-5366-F94C-E73F-98CC5A4CC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84ADCD0-88B1-A5DF-BD2D-583912A50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09D12E-56FD-1463-7567-9B7006081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221" y="1253331"/>
            <a:ext cx="40416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0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A85F-DB50-B8DF-88CD-C17C44BA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Processing Integrity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PI1.4: Delivery of Outputs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1E755-6763-FC2C-B590-2831D5C4D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107" y="1485656"/>
            <a:ext cx="6410937" cy="4351338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ensures that the final outputs—whether products, services, or reports—are delivered accurately, completely, and on time.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manufacturing company has systems that automatically check and record the quality of finished products before they are shipped to customers, ensuring every item meets company standards.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CA44483-7F77-C340-6860-2DC1B891F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E4AFFCC-DEBE-B7EB-1B96-CE60568B8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D336A6-276B-007D-3241-90065FBC3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657" y="1606265"/>
            <a:ext cx="3743143" cy="411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6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E80F-4EE5-A3C7-FF76-176EB8E9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Processing Integrity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PI1.5: Storage of Data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4EEB-0C02-E6E1-EAA4-4D73ECE3B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690688"/>
            <a:ext cx="7077074" cy="4351338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has policies to store all incoming data, data in process, and final outputs in a manner that maintains their accuracy, completeness, and timeliness, aligning with specified system requirements.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hospital uses a digital system that securely stores patient records, ensuring they are updated in real-time as new medical information becomes available and are accessible when needed for treatment.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E7F8BB7-0BFE-6414-5936-B7D7AB42F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A93017D-A93E-B1A0-8A29-581A05A88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192A5D-8E8E-2E00-AB5E-B41CDC372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092" y="2283717"/>
            <a:ext cx="3964530" cy="341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9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BC10-6F08-02C5-7291-A2C505EC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64"/>
            <a:ext cx="12297508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Confidentiality</a:t>
            </a:r>
            <a:br>
              <a:rPr lang="en-US" dirty="0"/>
            </a:br>
            <a:r>
              <a:rPr lang="en-US" dirty="0"/>
              <a:t>C1.1: Identification and Maintenance of Confidential Information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F75EF-A0AD-7B72-3C97-CFD16E2A9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3" y="1736724"/>
            <a:ext cx="7084647" cy="475826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additional criteria for confidentiality focus on the proper handling of confidential information within an entity to ensure that such information remains secure and is used appropriately. </a:t>
            </a:r>
          </a:p>
          <a:p>
            <a:r>
              <a:rPr lang="en-US" b="1" dirty="0"/>
              <a:t>C1.1: Identification and Maintenance of Confidential Information</a:t>
            </a:r>
          </a:p>
          <a:p>
            <a:r>
              <a:rPr lang="en-US" dirty="0"/>
              <a:t>The entity must accurately identify what information is confidential and have systems and processes in place to maintain the confidentiality of this information, aligning with the entity's objectives.</a:t>
            </a:r>
          </a:p>
          <a:p>
            <a:r>
              <a:rPr lang="en-US" dirty="0"/>
              <a:t>Example: A law firm classifies client communication and case details as confidential. </a:t>
            </a:r>
          </a:p>
          <a:p>
            <a:r>
              <a:rPr lang="en-US" dirty="0"/>
              <a:t>It uses encrypted communication channels and restricts access to these documents to authorized personnel only, ensuring that sensitive information is not exposed to unauthorized individual.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5E82E520-169B-2D96-06A1-81D4D840E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5D5BB44-EB47-BAF1-F339-3E79BD75A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B808AB-A032-81B4-75A4-C70E27E60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573" y="2001829"/>
            <a:ext cx="4261344" cy="363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11296-B428-AFA9-5B31-27B940E6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Confidentiality</a:t>
            </a:r>
            <a:br>
              <a:rPr lang="en-US" dirty="0"/>
            </a:b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C1.2: Disposal of Confidential Information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D9A1E-5510-FB28-FA59-9B49B1E4F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3002"/>
            <a:ext cx="8934226" cy="4351338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entity must have procedures to safely dispose of confidential information in a manner that continues to protect its confidentiality, meeting the organization's objectives.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</a:t>
            </a: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healthcare provider uses a secure shredding service to dispose of outdated patient records and uses certified software for securely deleting electronic records, ensuring that no sensitive information can be retrieved after disposal.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A82CFF-65B9-85A8-E3A5-C0BF4168A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581332E-1F2E-7BA4-2936-409FE61F2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68A476-B87A-1DDC-4C39-CB1864273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197" y="2296529"/>
            <a:ext cx="2527994" cy="255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0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A610E-594D-24C1-CE6C-044DBF1F0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-2107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04DB-0C2D-4339-D8E1-203DFADE1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96066"/>
            <a:ext cx="9240820" cy="560473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additional criteria for privacy involve a series of guidelines aimed at safeguarding personal data throughout its lifecycle.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These guidelines ensure that data is collected and used ethically, with transparency and respect for individual privacy rights. 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P1.0: Notice and Communication of Objectives Related to Privacy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 entity informs individuals about how and why their personal data will be used, ensuring transparency in its privacy practices.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P2.0: Choice and Consent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Individuals are given choices regarding the collection and use of their personal data, and their consent is obtained before their data is processed.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P3.0: Collection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Personal data is collected only for specific, clear, and legitimate purposes, and the collection is done in a lawful and fair manner.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P4.0: Use, Retention, and Disposal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Personal data is used only for the purposes specified at the time of collection, retained only as long as necessary, and disposed of securely to protect privacy.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18F6EB3-CBEA-C8A2-D71F-612423BEB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9FD3BD8-1E1B-127D-B429-60A132962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257788-7E7A-D8EB-7F6B-423E01155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6509" y="1717210"/>
            <a:ext cx="2985491" cy="342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3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0691-9F85-1FF7-EA84-CF8D2FAA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85" y="-15044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BC30A-373A-5210-65E5-55218A494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0418"/>
            <a:ext cx="9258300" cy="5384068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P5.0: Access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Individuals have the right to access their personal data and correct it if necessary, ensuring data accuracy and completeness.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P6.0: Disclosure and Notification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 entity clearly discloses to third parties how personal data is handled and notifies individuals about who their data might be shared with.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P7.0: Quality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 entity ensures that personal data is accurate, complete, and up-to-date, appropriate for the purposes for which it is used.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P8.0: Monitoring and Enforcement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Practices for handling personal data are regularly monitored and enforced to ensure compliance with privacy policies and regulations.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78C2799-6C64-4836-946F-6C9255E6F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3EEE794-802E-E02C-39C1-9C41BFD4C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401248-8FB3-3FD0-EB45-96376AF7A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708" y="1892537"/>
            <a:ext cx="2679707" cy="30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0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479D4-498E-F36E-9EBB-B12FB8669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35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93297-8B3E-875B-E367-D58F73889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BA5E1FDF-BEAC-A1F3-5450-249205818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54615B-6D05-93AF-B338-B9D298155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4C99FB-DC5F-95CD-1979-55C9AD502C86}"/>
              </a:ext>
            </a:extLst>
          </p:cNvPr>
          <p:cNvSpPr txBox="1"/>
          <p:nvPr/>
        </p:nvSpPr>
        <p:spPr>
          <a:xfrm>
            <a:off x="177800" y="1042000"/>
            <a:ext cx="11836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 rapidly growing online retailer is evaluating its current IT infrastructure to ensure it can handle increasing traffic during peak shopping seasons.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What should the retailer primarily focus on to enhance system availability in line with Trust Services Criteria for Availability? </a:t>
            </a:r>
          </a:p>
          <a:p>
            <a:pPr marL="342900" indent="-34290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Encrypting customer data. </a:t>
            </a:r>
          </a:p>
          <a:p>
            <a:pPr marL="342900" indent="-34290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Monitoring and evaluating processing capacity. </a:t>
            </a:r>
          </a:p>
          <a:p>
            <a:pPr marL="342900" indent="-34290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Redesigning the website interface. </a:t>
            </a:r>
          </a:p>
          <a:p>
            <a:pPr marL="342900" indent="-34290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Increasing the marketing budget.</a:t>
            </a:r>
          </a:p>
          <a:p>
            <a:pPr marL="342900" indent="-342900" algn="l">
              <a:buAutoNum type="alphaLcParenR"/>
            </a:pP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Correct Answer: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b) Monitoring and evaluating processing capacity.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Explanation: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b is correct because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it addresses A1.1, which focuses on managing capacity to meet demands and support system availability.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a is incorrect because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encryption relates more to confidentiality and security rather than availability.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c is incorrect because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while a redesigned interface might improve user experience, it does not directly impact the processing capacity or system availability.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d is incorrect because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 marketing budget does not influence the technical aspects of system availability.</a:t>
            </a:r>
          </a:p>
        </p:txBody>
      </p:sp>
    </p:spTree>
    <p:extLst>
      <p:ext uri="{BB962C8B-B14F-4D97-AF65-F5344CB8AC3E}">
        <p14:creationId xmlns:p14="http://schemas.microsoft.com/office/powerpoint/2010/main" val="101132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1694</Words>
  <Application>Microsoft Office PowerPoint</Application>
  <PresentationFormat>Widescreen</PresentationFormat>
  <Paragraphs>113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COSO Integrated Framework + TSC</vt:lpstr>
      <vt:lpstr>Additional Categories </vt:lpstr>
      <vt:lpstr>Availability: A1.1: Managing Processing Capacity </vt:lpstr>
      <vt:lpstr>Availability: A1.2 Ensuring System Availability </vt:lpstr>
      <vt:lpstr>Availability: A1.3 Testing Recovery Plans </vt:lpstr>
      <vt:lpstr>Processing Integrity :  PI1.1: Managing Quality Information </vt:lpstr>
      <vt:lpstr>Processing Integrity  PI1.2: Controls Over System Inputs </vt:lpstr>
      <vt:lpstr>Processing Integrity PI1.3: Controls Over System Processing </vt:lpstr>
      <vt:lpstr>Processing Integrity PI1.4: Delivery of Outputs </vt:lpstr>
      <vt:lpstr>Processing Integrity PI1.5: Storage of Data </vt:lpstr>
      <vt:lpstr> Confidentiality C1.1: Identification and Maintenance of Confidential Information </vt:lpstr>
      <vt:lpstr>Confidentiality C1.2: Disposal of Confidential Information </vt:lpstr>
      <vt:lpstr>Privacy</vt:lpstr>
      <vt:lpstr>Privacy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COSO Integrated Framework</dc:title>
  <dc:creator>mansour farhat</dc:creator>
  <cp:lastModifiedBy>mansour farhat</cp:lastModifiedBy>
  <cp:revision>3</cp:revision>
  <dcterms:created xsi:type="dcterms:W3CDTF">2024-04-15T22:26:17Z</dcterms:created>
  <dcterms:modified xsi:type="dcterms:W3CDTF">2024-04-20T07:51:19Z</dcterms:modified>
</cp:coreProperties>
</file>