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65" r:id="rId4"/>
    <p:sldId id="266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0C8E10-9AE8-46F5-990C-4BEDBBD3263F}" v="34" dt="2024-04-15T19:10:57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3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EABE-0CD9-44FE-741C-51BF5E46B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C3C6E-0E46-6682-D959-05B126E23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506AF-DE01-29A2-8247-A880F04FE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AC9A8-6F57-5E67-0A14-5297E3731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1D2E9-7352-0B34-E269-0A909E88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1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16CC1-1F9E-4641-2414-16B6AEF07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628A3-8ADE-A05E-3E51-37AA56492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B94F7-39BA-4E23-2B4A-B247606B1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DBE6E-B2FB-F09A-C583-0057C984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C886F-8241-C4B4-80D7-4791C7A2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68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A905C-5C97-8130-E284-286173CE0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E2116-F83D-AC81-200C-D51A7260C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CEC2A-4A78-D6D7-F5BF-04692D386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085A9-95E8-2A52-7C82-48D8FF5D4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A6F9B-2F1B-5003-18FD-416441FF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97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6421-23A6-A33D-C18B-94C470B33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1ABA9-A92A-957E-C97B-54C6415B6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024C4-B02E-3A94-7CAC-09F70A766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7BA2C4-05ED-A9CA-C3CA-D65B6B16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7DC26-5C4C-EF48-541A-5E355C83B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E1FE1-C943-1D92-BC8E-F026747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5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9D2C0-1F79-217B-8F53-FA77453C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68105-5131-2FE9-B479-1942BB8D2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190FE-A058-BCFD-B7E3-FBDFD5D11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6A7F71-5FB1-BDC8-DE4B-E662611477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4061A-45E4-032C-EF28-AE59BE9D53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20211-17D2-401B-CC00-2E695E48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4E394-35DA-7A00-52C9-2904FB49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B452A7-AB56-BD9E-7E86-24E52486F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7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CBFD-6D10-06A1-D027-948375F16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5C4702-1315-A301-A75C-35E370B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FCB8B-4292-DC9E-0619-787801F2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F656B-5EA6-D64E-C0EB-44472C77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79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BBC26-7314-D19A-62EA-BA94F946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F8B66-4E44-72D2-A7C4-5AFDB9D3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85B42-7542-3A2D-F622-9D244569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6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DB4D1-7709-9145-02FA-C8FABE3DA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FDFC8-0382-8B8D-8C7F-7E110ADB0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B38A4-26AA-925E-1A38-0AB5C61A3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F1811-10A8-CF56-0B69-AAFAB0D43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5F56B-E191-5A45-0C4D-C9EC7DF54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32720-3132-6BC3-D0A9-08BFD8137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7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3D81-AAD1-CC40-4D1A-8CFF06A4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98E06E-472A-9C0C-CFC1-ECDB21950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3FDF5-C10A-FD33-82D4-3DD1D0930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C8EF3-2FFD-F9B7-DBAF-DE0B44541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A1460-3CF4-4C56-42E7-F0C3E4B7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03B05-1F63-B361-4075-EDA78658E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6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BAFA-99A2-BC68-26B7-9E41D1F44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2AF9B-872D-3F72-AE06-85AE1A68E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6FFD3-43B6-B026-51CD-B633D3D5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7CF63-A874-9D75-BEDC-6EE93AF3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819F5-D3F2-F187-5CC6-6FCA9CD2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2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FCACD-413B-A796-4AB3-9A7D7376FA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71130-7C12-057F-00F7-0F65B99D2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5641D-6EE2-E5C5-858C-14736B57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37126-5B00-2FDA-CBE4-97098248D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E85AA-A92C-29B1-AE0F-228C5CB5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41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2A986C-0871-8C22-0BD4-8FF4B914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D7B7E-56E1-00C7-E147-A3A2CD93B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40986-31C2-6CAD-626F-8C4EF08FB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8558C-0186-4E67-A7A7-F3D64864841F}" type="datetimeFigureOut">
              <a:rPr lang="en-US" smtClean="0"/>
              <a:t>4/20/2024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4F540-2CFA-9D9D-5903-62C8636C6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E9DB5-9579-E149-6412-6B328992E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C0D0E-3DDB-405E-8D7C-213E09138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7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7336-4EC2-5C8D-FD91-9A782D552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304" y="-18141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Attestation Engagements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DA2E2-3002-F14D-0877-B822C71F2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59" y="1144149"/>
            <a:ext cx="8638322" cy="4993891"/>
          </a:xfrm>
        </p:spPr>
        <p:txBody>
          <a:bodyPr>
            <a:normAutofit/>
          </a:bodyPr>
          <a:lstStyle/>
          <a:p>
            <a:r>
              <a:rPr lang="en-US" dirty="0"/>
              <a:t>An attestation engagement is a service where auditors evaluate the reliability of a third party’s statements (assertions) about subjects (subject matter) such as financial statements, compliance or controls using a particular benchmark or criteria.</a:t>
            </a:r>
          </a:p>
          <a:p>
            <a:r>
              <a:rPr lang="en-US" dirty="0"/>
              <a:t>The auditor then issues a report providing an opinion or conclusion, with varying levels of assurance based on the type of engagement. </a:t>
            </a:r>
          </a:p>
          <a:p>
            <a:r>
              <a:rPr lang="en-US" dirty="0"/>
              <a:t>This process helps lend credibility to the audited information, aiding stakeholders in decision-making.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ADF22C-7E4F-EF05-3BBE-E24CCC48F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935" y="1144149"/>
            <a:ext cx="3164438" cy="4291499"/>
          </a:xfrm>
          <a:prstGeom prst="rect">
            <a:avLst/>
          </a:prstGeom>
        </p:spPr>
      </p:pic>
      <p:sp>
        <p:nvSpPr>
          <p:cNvPr id="4" name="TextBox 23">
            <a:extLst>
              <a:ext uri="{FF2B5EF4-FFF2-40B4-BE49-F238E27FC236}">
                <a16:creationId xmlns:a16="http://schemas.microsoft.com/office/drawing/2014/main" id="{F107DDE9-BADA-A97F-DB54-21DF05AFC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6E633BF-DADD-04E5-7B81-E3FABE05B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9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E969-A69B-5282-B05C-82D1C84C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772" y="-160393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SOC 2 Attestation </a:t>
            </a:r>
            <a:r>
              <a:rPr lang="en-US" dirty="0" err="1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A</a:t>
            </a:r>
            <a:r>
              <a:rPr lang="en-US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ngagement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C350E-2CC4-C8EC-D962-2E2460B37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47" y="1058370"/>
            <a:ext cx="8642697" cy="5416002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 SOC 2 attestation engagement is a specific type of audit designed to evaluate and report on controls at a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service organization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relevant to the security, availability, processing integrity, confidentiality, and privacy of a system. </a:t>
            </a:r>
            <a:endParaRPr lang="en-US" dirty="0">
              <a:solidFill>
                <a:srgbClr val="0D0D0D"/>
              </a:solidFill>
              <a:highlight>
                <a:srgbClr val="FFFFFF"/>
              </a:highlight>
              <a:latin typeface="Söhne"/>
            </a:endParaRPr>
          </a:p>
          <a:p>
            <a:pPr lvl="1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Trust S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ervices Criteria (TSC)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type of audit is guided (benchmark) by the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American Institute of Certified Public Accountants (AICPA)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standards and specifically addresses the needs of service organizations that store, process, or transmit information on behalf of their clients.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44CD0E-F8BF-EB62-CADB-100772787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485" y="1165170"/>
            <a:ext cx="3164438" cy="4291499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48F278E-049F-487F-42FF-F06633C57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7795AA-F85D-F76D-C445-3DE90A1AE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1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C0C8-EC8B-D25E-D96A-967BE94AA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627" y="-8682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SOC 2 Engagement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5920D-4877-9162-3015-F59C76D37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227" y="1188797"/>
            <a:ext cx="5273565" cy="5127346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 a SOC 2 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engagement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, management assert that: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controls (relevant to trust service criteria)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were appropriately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designed (description) and implemented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to meet the organization’s service commitments and system requirements.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Benchmark: These controls are based on the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Trust Services Criteria (specific criteria)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relevant to the chosen trust services categories, such as security or availability.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5DAD10-7D1A-E081-1C17-14E498F87439}"/>
              </a:ext>
            </a:extLst>
          </p:cNvPr>
          <p:cNvSpPr txBox="1"/>
          <p:nvPr/>
        </p:nvSpPr>
        <p:spPr>
          <a:xfrm>
            <a:off x="6342993" y="1238743"/>
            <a:ext cx="466659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In a SOC 2 engagement,</a:t>
            </a:r>
          </a:p>
          <a:p>
            <a:pPr algn="l"/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the service auditor, on the other hand, reviews management's description and the controls to: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Assess and express an opinion on the accuracy and completeness of management's description of the system.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Evaluate the suitability of the control design to meet the specified objectives according </a:t>
            </a:r>
            <a:r>
              <a:rPr lang="en-US" sz="2400" dirty="0">
                <a:solidFill>
                  <a:srgbClr val="0D0D0D"/>
                </a:solidFill>
                <a:highlight>
                  <a:srgbClr val="FFFF00"/>
                </a:highlight>
                <a:latin typeface="Söhne"/>
              </a:rPr>
              <a:t>Trust Services Criteria (specific criteria).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1830FBC-B804-37D9-5B92-5AA186C4A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AC28AA-0DB8-2E6D-20D9-894B3616B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2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B774B-3703-5307-1C5D-5624A5EA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88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SOC 2 Report (Type 1 and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D2F72-F7CC-F3A6-5F9A-900CCE661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15" y="1697913"/>
            <a:ext cx="7117129" cy="5489575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 SOC 2 Type 1 report evaluates whether the controls were suitably designed to achieve the specified objectives at a specific point in time.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 SOC 2 Type 2 report goes further by asserting that these controls not only were suitably designed but also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operated effectively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over a period.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750F52-BF3F-2C80-8F23-18C0E7E10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101" y="1378308"/>
            <a:ext cx="4186190" cy="4313044"/>
          </a:xfrm>
          <a:prstGeom prst="rect">
            <a:avLst/>
          </a:prstGeom>
        </p:spPr>
      </p:pic>
      <p:sp>
        <p:nvSpPr>
          <p:cNvPr id="4" name="TextBox 23">
            <a:extLst>
              <a:ext uri="{FF2B5EF4-FFF2-40B4-BE49-F238E27FC236}">
                <a16:creationId xmlns:a16="http://schemas.microsoft.com/office/drawing/2014/main" id="{1211EFC2-2B90-FA3F-E196-6F821852D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0FC894-F054-8F94-A44D-413EB2F74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2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2ECD01-1D89-8E47-8FD1-EBCC258EF8F8}"/>
              </a:ext>
            </a:extLst>
          </p:cNvPr>
          <p:cNvSpPr/>
          <p:nvPr/>
        </p:nvSpPr>
        <p:spPr>
          <a:xfrm>
            <a:off x="312469" y="3927625"/>
            <a:ext cx="2215426" cy="10187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Service Organization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F45AB-A1F2-D09B-CE85-B1ECCA3AFB2A}"/>
              </a:ext>
            </a:extLst>
          </p:cNvPr>
          <p:cNvSpPr/>
          <p:nvPr/>
        </p:nvSpPr>
        <p:spPr>
          <a:xfrm>
            <a:off x="3398826" y="3930693"/>
            <a:ext cx="2215426" cy="10187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Subject Matter</a:t>
            </a:r>
          </a:p>
          <a:p>
            <a:pPr algn="ctr"/>
            <a:r>
              <a:rPr lang="en-US" dirty="0"/>
              <a:t>(IT Controls)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B60CFF-AE5E-7AEE-2DA5-3C9C0BF5EDF8}"/>
              </a:ext>
            </a:extLst>
          </p:cNvPr>
          <p:cNvSpPr/>
          <p:nvPr/>
        </p:nvSpPr>
        <p:spPr>
          <a:xfrm>
            <a:off x="6657530" y="3927625"/>
            <a:ext cx="2215426" cy="10187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Criteria</a:t>
            </a:r>
          </a:p>
          <a:p>
            <a:pPr algn="ctr"/>
            <a:r>
              <a:rPr lang="en-US" dirty="0"/>
              <a:t>(TSC and COSO Framework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186CC0-4852-D076-3E6E-382468E59984}"/>
              </a:ext>
            </a:extLst>
          </p:cNvPr>
          <p:cNvSpPr/>
          <p:nvPr/>
        </p:nvSpPr>
        <p:spPr>
          <a:xfrm>
            <a:off x="9451358" y="3930693"/>
            <a:ext cx="2215426" cy="10187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Assertions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355348-B6D3-38A1-8492-BF91C278249A}"/>
              </a:ext>
            </a:extLst>
          </p:cNvPr>
          <p:cNvSpPr/>
          <p:nvPr/>
        </p:nvSpPr>
        <p:spPr>
          <a:xfrm>
            <a:off x="312469" y="5271182"/>
            <a:ext cx="2215426" cy="10187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Auditor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38323C-AAFB-3DE9-829E-6702B8D33A15}"/>
              </a:ext>
            </a:extLst>
          </p:cNvPr>
          <p:cNvSpPr/>
          <p:nvPr/>
        </p:nvSpPr>
        <p:spPr>
          <a:xfrm>
            <a:off x="3398826" y="5271182"/>
            <a:ext cx="2215426" cy="10187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Subject Matter</a:t>
            </a:r>
          </a:p>
          <a:p>
            <a:pPr algn="ctr"/>
            <a:r>
              <a:rPr lang="en-US" dirty="0"/>
              <a:t>(IT Controls)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B05472-4E77-8CF0-5570-1DF89B9A0275}"/>
              </a:ext>
            </a:extLst>
          </p:cNvPr>
          <p:cNvSpPr/>
          <p:nvPr/>
        </p:nvSpPr>
        <p:spPr>
          <a:xfrm>
            <a:off x="6577750" y="5233935"/>
            <a:ext cx="2215426" cy="10187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Criteria</a:t>
            </a:r>
          </a:p>
          <a:p>
            <a:pPr algn="ctr"/>
            <a:r>
              <a:rPr lang="en-US" dirty="0"/>
              <a:t>(TSC and COSO)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342CC5-BE22-930C-5063-3312520B4819}"/>
              </a:ext>
            </a:extLst>
          </p:cNvPr>
          <p:cNvSpPr/>
          <p:nvPr/>
        </p:nvSpPr>
        <p:spPr>
          <a:xfrm>
            <a:off x="9451358" y="5233935"/>
            <a:ext cx="2215426" cy="10187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Report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18970A-5770-3159-E789-BD51286CB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717" y="173995"/>
            <a:ext cx="8036258" cy="3325626"/>
          </a:xfrm>
          <a:prstGeom prst="rect">
            <a:avLst/>
          </a:prstGeom>
        </p:spPr>
      </p:pic>
      <p:sp>
        <p:nvSpPr>
          <p:cNvPr id="2" name="TextBox 23">
            <a:extLst>
              <a:ext uri="{FF2B5EF4-FFF2-40B4-BE49-F238E27FC236}">
                <a16:creationId xmlns:a16="http://schemas.microsoft.com/office/drawing/2014/main" id="{B97EEDED-77E2-E410-DD36-B3541EA21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90E19074-D2F1-3F8D-F7A8-EDC8504A7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5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442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Attestation Engagements </vt:lpstr>
      <vt:lpstr>SOC 2 Attestation Angagement</vt:lpstr>
      <vt:lpstr>SOC 2 Engagement </vt:lpstr>
      <vt:lpstr>SOC 2 Report (Type 1 and 2)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 Attestation</dc:title>
  <dc:creator>mansour farhat</dc:creator>
  <cp:lastModifiedBy>mansour farhat</cp:lastModifiedBy>
  <cp:revision>2</cp:revision>
  <dcterms:created xsi:type="dcterms:W3CDTF">2024-04-15T13:04:08Z</dcterms:created>
  <dcterms:modified xsi:type="dcterms:W3CDTF">2024-04-20T07:50:35Z</dcterms:modified>
</cp:coreProperties>
</file>