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8" r:id="rId4"/>
    <p:sldId id="257" r:id="rId5"/>
    <p:sldId id="260" r:id="rId6"/>
    <p:sldId id="270" r:id="rId7"/>
    <p:sldId id="261" r:id="rId8"/>
    <p:sldId id="271" r:id="rId9"/>
    <p:sldId id="272" r:id="rId10"/>
    <p:sldId id="259" r:id="rId11"/>
    <p:sldId id="262" r:id="rId12"/>
    <p:sldId id="263" r:id="rId13"/>
    <p:sldId id="264"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3DA135-089E-4F8F-BDBA-6B38CCDB57AF}">
          <p14:sldIdLst>
            <p14:sldId id="268"/>
            <p14:sldId id="269"/>
            <p14:sldId id="258"/>
            <p14:sldId id="257"/>
            <p14:sldId id="260"/>
            <p14:sldId id="270"/>
            <p14:sldId id="261"/>
            <p14:sldId id="271"/>
            <p14:sldId id="272"/>
            <p14:sldId id="259"/>
            <p14:sldId id="262"/>
            <p14:sldId id="263"/>
            <p14:sldId id="264"/>
            <p14:sldId id="273"/>
          </p14:sldIdLst>
        </p14:section>
        <p14:section name="Untitled Section" id="{1CB63DDC-5B8B-42F0-962B-68FBF6C6C3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22DDCF-ECA8-4613-8469-3F6A88EB43F4}" v="57" dt="2024-04-15T00:41:44.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3D4C3-B3FE-FFA6-303B-1DB4E5DC7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F140F0-E78D-EDD8-EDDD-D76B478AFC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BE52AF-05D5-406E-16BE-D8B53694690E}"/>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C90861F0-F73D-55F9-0D65-1B8CA25ADD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127BE3-8BB1-FC72-5B62-8B24AA2C4D9A}"/>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142970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15FB5-4426-18FE-939D-FDB4C42059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92ED06-2739-E655-CE59-9C1E160C7E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E070B-6204-A732-3581-0C187BD21975}"/>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387F23B1-A0A6-F538-348B-DFA50B89E6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F99155-8584-154D-8D94-DE499504046C}"/>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1421795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A284-9790-FE00-8BA6-37837B6089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20DFC8-17D8-FDDD-1B95-4D1C1C2916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A40C54-F856-E365-CDF4-4A24693E78DA}"/>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BB2E984D-0880-3370-DA60-6124048BF0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0B60B1-F689-D836-AE51-0C11949C6ACD}"/>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153612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8215-3936-8472-BE76-60A0EC8CCA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D00C14-2725-6CAC-5283-04622B09D3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E28FE2-2241-508D-8C12-7CFA3F52D2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E1D11B-FA69-A89B-2152-DE433D508428}"/>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6" name="Footer Placeholder 5">
            <a:extLst>
              <a:ext uri="{FF2B5EF4-FFF2-40B4-BE49-F238E27FC236}">
                <a16:creationId xmlns:a16="http://schemas.microsoft.com/office/drawing/2014/main" id="{EDBB30C0-2801-E763-D972-1171E4E0B0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9F824-6828-5466-17FE-96A33A2C2C3D}"/>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188593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A135-7739-9F13-5009-2E4F62F8E7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99FFE3-3B8B-4C4C-3841-C21C0B9C4B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9498AD-1DBF-F54F-5189-3DB08EE26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234171-FAE0-A3EF-D1D3-4A7A4D8BD4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D5058E-C80E-7EA5-BD3C-9CEAC2F262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9B2F4F-16FC-782D-B572-7FE1CEC39101}"/>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8" name="Footer Placeholder 7">
            <a:extLst>
              <a:ext uri="{FF2B5EF4-FFF2-40B4-BE49-F238E27FC236}">
                <a16:creationId xmlns:a16="http://schemas.microsoft.com/office/drawing/2014/main" id="{CD1D7AA7-8FF9-C223-A69E-89F99C78E1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1F3EE4-C986-E8DB-44A8-7BE7EF66DC0D}"/>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4047883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C5595-B8D9-CFD8-D4FC-EB5199BFFC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6BC30A-0ADA-A5C7-732D-18F915111B2F}"/>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4" name="Footer Placeholder 3">
            <a:extLst>
              <a:ext uri="{FF2B5EF4-FFF2-40B4-BE49-F238E27FC236}">
                <a16:creationId xmlns:a16="http://schemas.microsoft.com/office/drawing/2014/main" id="{D37828FE-777A-0B51-B602-82FE38D7B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2165BB-1DA1-3154-3E55-1F3B9BFA4D80}"/>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3616744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E216A-FC8A-9C28-F53E-7F8A582FB34C}"/>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3" name="Footer Placeholder 2">
            <a:extLst>
              <a:ext uri="{FF2B5EF4-FFF2-40B4-BE49-F238E27FC236}">
                <a16:creationId xmlns:a16="http://schemas.microsoft.com/office/drawing/2014/main" id="{49A1425C-CA97-02FD-E73A-3ACDE4A9CE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535E49-09E4-AEBD-2973-87A27A7586F4}"/>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3499234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026DE-52FC-3FB1-5D9B-C752A8E3C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77EBB4-E8A4-6C33-6C89-D420D9B9CF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EB55DB-5124-1D41-451F-66A9DFCAB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4BF8B6-11B7-73E6-210A-F9B1797C4ED6}"/>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6" name="Footer Placeholder 5">
            <a:extLst>
              <a:ext uri="{FF2B5EF4-FFF2-40B4-BE49-F238E27FC236}">
                <a16:creationId xmlns:a16="http://schemas.microsoft.com/office/drawing/2014/main" id="{FE6E20BD-D01F-23E1-9EF4-84FC3F7A5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98156-0642-3C92-615B-20DB3FA633A0}"/>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209024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CFC9-CCE7-11F0-5E73-0FE3E2C17D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ED9474-1E20-D9A4-5B85-D5155DCC03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A87ECB-A632-6FD1-88E9-A3B3FBE73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E3E7A3-5C95-2DB3-5ED6-DA00AE1CA6B2}"/>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6" name="Footer Placeholder 5">
            <a:extLst>
              <a:ext uri="{FF2B5EF4-FFF2-40B4-BE49-F238E27FC236}">
                <a16:creationId xmlns:a16="http://schemas.microsoft.com/office/drawing/2014/main" id="{79E15F14-5F55-C6B0-4DDD-4EA65D72EC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C7E06B-82C8-8F6B-D240-D47E2AB97CE0}"/>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228341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930A-7C4B-BA38-27D5-F1F2312188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076811-6EA2-E28C-D7A5-7CB98E2845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03086F-425F-C749-1C95-38768D5F9612}"/>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8B8DFC16-4A49-C80E-6ABE-7F5AABA883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3C290-C724-9C92-38F8-7C75108FE0A6}"/>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1123980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0A7123-1F89-AC8C-A184-46AA61982E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33A6A0-1FA8-62DA-79E2-DB31ABAB2A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34FE5-F6B5-6159-39FA-0EA9E837E3B2}"/>
              </a:ext>
            </a:extLst>
          </p:cNvPr>
          <p:cNvSpPr>
            <a:spLocks noGrp="1"/>
          </p:cNvSpPr>
          <p:nvPr>
            <p:ph type="dt" sz="half" idx="10"/>
          </p:nvPr>
        </p:nvSpPr>
        <p:spPr/>
        <p:txBody>
          <a:body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8989FCB7-00EF-8EA0-2476-B14933B8B4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25C2C5-32AB-A5E4-7B01-C75F4B72DBBE}"/>
              </a:ext>
            </a:extLst>
          </p:cNvPr>
          <p:cNvSpPr>
            <a:spLocks noGrp="1"/>
          </p:cNvSpPr>
          <p:nvPr>
            <p:ph type="sldNum" sz="quarter" idx="12"/>
          </p:nvPr>
        </p:nvSpPr>
        <p:spPr/>
        <p:txBody>
          <a:bodyPr/>
          <a:lstStyle/>
          <a:p>
            <a:fld id="{B845E32C-873D-4D2D-8232-BBF43696BB53}" type="slidenum">
              <a:rPr lang="en-US" smtClean="0"/>
              <a:t>‹#›</a:t>
            </a:fld>
            <a:endParaRPr lang="en-US"/>
          </a:p>
        </p:txBody>
      </p:sp>
    </p:spTree>
    <p:extLst>
      <p:ext uri="{BB962C8B-B14F-4D97-AF65-F5344CB8AC3E}">
        <p14:creationId xmlns:p14="http://schemas.microsoft.com/office/powerpoint/2010/main" val="29860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36DC1E-980D-7313-FCCD-6C7BC176A1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64B0C-C3A4-A210-A773-543CC6707C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C5432A-DA19-2D0A-F3A5-0397EB476E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F7C1D1-B5FF-4679-B10B-85F4629EA228}" type="datetimeFigureOut">
              <a:rPr lang="en-US" smtClean="0"/>
              <a:t>4/20/2024</a:t>
            </a:fld>
            <a:endParaRPr lang="en-US"/>
          </a:p>
        </p:txBody>
      </p:sp>
      <p:sp>
        <p:nvSpPr>
          <p:cNvPr id="5" name="Footer Placeholder 4">
            <a:extLst>
              <a:ext uri="{FF2B5EF4-FFF2-40B4-BE49-F238E27FC236}">
                <a16:creationId xmlns:a16="http://schemas.microsoft.com/office/drawing/2014/main" id="{B5A25525-C3F1-E1B7-5D56-A402659512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FB445B-08D5-4013-27ED-3B8D104CB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45E32C-873D-4D2D-8232-BBF43696BB53}" type="slidenum">
              <a:rPr lang="en-US" smtClean="0"/>
              <a:t>‹#›</a:t>
            </a:fld>
            <a:endParaRPr lang="en-US"/>
          </a:p>
        </p:txBody>
      </p:sp>
    </p:spTree>
    <p:extLst>
      <p:ext uri="{BB962C8B-B14F-4D97-AF65-F5344CB8AC3E}">
        <p14:creationId xmlns:p14="http://schemas.microsoft.com/office/powerpoint/2010/main" val="1060121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07DE-FC57-40EF-E81B-CE9428A0A512}"/>
              </a:ext>
            </a:extLst>
          </p:cNvPr>
          <p:cNvSpPr>
            <a:spLocks noGrp="1"/>
          </p:cNvSpPr>
          <p:nvPr>
            <p:ph type="title"/>
          </p:nvPr>
        </p:nvSpPr>
        <p:spPr>
          <a:xfrm>
            <a:off x="838200" y="-246248"/>
            <a:ext cx="10515600" cy="1325563"/>
          </a:xfrm>
        </p:spPr>
        <p:txBody>
          <a:bodyPr/>
          <a:lstStyle/>
          <a:p>
            <a:pPr algn="ctr"/>
            <a:r>
              <a:rPr lang="en-US" dirty="0"/>
              <a:t>Trust Services Criteria (TSC)</a:t>
            </a:r>
          </a:p>
        </p:txBody>
      </p:sp>
      <p:sp>
        <p:nvSpPr>
          <p:cNvPr id="3" name="Content Placeholder 2">
            <a:extLst>
              <a:ext uri="{FF2B5EF4-FFF2-40B4-BE49-F238E27FC236}">
                <a16:creationId xmlns:a16="http://schemas.microsoft.com/office/drawing/2014/main" id="{886A0EF0-1BA6-FBC3-897D-C4BC993DA5B5}"/>
              </a:ext>
            </a:extLst>
          </p:cNvPr>
          <p:cNvSpPr>
            <a:spLocks noGrp="1"/>
          </p:cNvSpPr>
          <p:nvPr>
            <p:ph idx="1"/>
          </p:nvPr>
        </p:nvSpPr>
        <p:spPr>
          <a:xfrm>
            <a:off x="317204" y="1079314"/>
            <a:ext cx="11036595" cy="4944029"/>
          </a:xfrm>
        </p:spPr>
        <p:txBody>
          <a:bodyPr/>
          <a:lstStyle/>
          <a:p>
            <a:endParaRPr lang="en-US" dirty="0"/>
          </a:p>
        </p:txBody>
      </p:sp>
      <p:sp>
        <p:nvSpPr>
          <p:cNvPr id="6" name="TextBox 23">
            <a:extLst>
              <a:ext uri="{FF2B5EF4-FFF2-40B4-BE49-F238E27FC236}">
                <a16:creationId xmlns:a16="http://schemas.microsoft.com/office/drawing/2014/main" id="{772494A6-3868-AD44-5D61-E79358C6298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25C6151-AF76-88B4-2526-342E8F97803F}"/>
              </a:ext>
            </a:extLst>
          </p:cNvPr>
          <p:cNvPicPr>
            <a:picLocks noChangeAspect="1"/>
          </p:cNvPicPr>
          <p:nvPr/>
        </p:nvPicPr>
        <p:blipFill>
          <a:blip r:embed="rId2"/>
          <a:stretch>
            <a:fillRect/>
          </a:stretch>
        </p:blipFill>
        <p:spPr>
          <a:xfrm>
            <a:off x="0" y="6345666"/>
            <a:ext cx="2998817" cy="482040"/>
          </a:xfrm>
          <a:prstGeom prst="rect">
            <a:avLst/>
          </a:prstGeom>
        </p:spPr>
      </p:pic>
      <p:pic>
        <p:nvPicPr>
          <p:cNvPr id="9" name="Picture 8">
            <a:extLst>
              <a:ext uri="{FF2B5EF4-FFF2-40B4-BE49-F238E27FC236}">
                <a16:creationId xmlns:a16="http://schemas.microsoft.com/office/drawing/2014/main" id="{27972D30-C40F-6063-8C87-EE15269A6A00}"/>
              </a:ext>
            </a:extLst>
          </p:cNvPr>
          <p:cNvPicPr>
            <a:picLocks noChangeAspect="1"/>
          </p:cNvPicPr>
          <p:nvPr/>
        </p:nvPicPr>
        <p:blipFill>
          <a:blip r:embed="rId3"/>
          <a:stretch>
            <a:fillRect/>
          </a:stretch>
        </p:blipFill>
        <p:spPr>
          <a:xfrm>
            <a:off x="1721595" y="697620"/>
            <a:ext cx="8839692" cy="5648046"/>
          </a:xfrm>
          <a:prstGeom prst="rect">
            <a:avLst/>
          </a:prstGeom>
        </p:spPr>
      </p:pic>
    </p:spTree>
    <p:extLst>
      <p:ext uri="{BB962C8B-B14F-4D97-AF65-F5344CB8AC3E}">
        <p14:creationId xmlns:p14="http://schemas.microsoft.com/office/powerpoint/2010/main" val="1455910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4252-F8EC-3662-C601-B129A369D461}"/>
              </a:ext>
            </a:extLst>
          </p:cNvPr>
          <p:cNvSpPr>
            <a:spLocks noGrp="1"/>
          </p:cNvSpPr>
          <p:nvPr>
            <p:ph type="title"/>
          </p:nvPr>
        </p:nvSpPr>
        <p:spPr>
          <a:xfrm>
            <a:off x="838200" y="-123973"/>
            <a:ext cx="10515600" cy="1325563"/>
          </a:xfrm>
        </p:spPr>
        <p:txBody>
          <a:bodyPr/>
          <a:lstStyle/>
          <a:p>
            <a:pPr algn="ctr"/>
            <a:r>
              <a:rPr lang="en-US" dirty="0"/>
              <a:t>Trust Services Criteria (TSC)</a:t>
            </a:r>
          </a:p>
        </p:txBody>
      </p:sp>
      <p:sp>
        <p:nvSpPr>
          <p:cNvPr id="3" name="Content Placeholder 2">
            <a:extLst>
              <a:ext uri="{FF2B5EF4-FFF2-40B4-BE49-F238E27FC236}">
                <a16:creationId xmlns:a16="http://schemas.microsoft.com/office/drawing/2014/main" id="{AB32C5D3-BC34-A45A-9703-59A68418EBFD}"/>
              </a:ext>
            </a:extLst>
          </p:cNvPr>
          <p:cNvSpPr>
            <a:spLocks noGrp="1"/>
          </p:cNvSpPr>
          <p:nvPr>
            <p:ph idx="1"/>
          </p:nvPr>
        </p:nvSpPr>
        <p:spPr/>
        <p:txBody>
          <a:bodyPr/>
          <a:lstStyle/>
          <a:p>
            <a:endParaRPr lang="en-US"/>
          </a:p>
        </p:txBody>
      </p:sp>
      <p:sp>
        <p:nvSpPr>
          <p:cNvPr id="6" name="TextBox 23">
            <a:extLst>
              <a:ext uri="{FF2B5EF4-FFF2-40B4-BE49-F238E27FC236}">
                <a16:creationId xmlns:a16="http://schemas.microsoft.com/office/drawing/2014/main" id="{5146A174-D439-ED37-CD87-3F33D94C1D4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6E613B9-4C48-B182-9841-563CC94A6274}"/>
              </a:ext>
            </a:extLst>
          </p:cNvPr>
          <p:cNvPicPr>
            <a:picLocks noChangeAspect="1"/>
          </p:cNvPicPr>
          <p:nvPr/>
        </p:nvPicPr>
        <p:blipFill>
          <a:blip r:embed="rId2"/>
          <a:stretch>
            <a:fillRect/>
          </a:stretch>
        </p:blipFill>
        <p:spPr>
          <a:xfrm>
            <a:off x="0" y="6345666"/>
            <a:ext cx="2998817" cy="482040"/>
          </a:xfrm>
          <a:prstGeom prst="rect">
            <a:avLst/>
          </a:prstGeom>
        </p:spPr>
      </p:pic>
      <p:pic>
        <p:nvPicPr>
          <p:cNvPr id="9" name="Picture 8">
            <a:extLst>
              <a:ext uri="{FF2B5EF4-FFF2-40B4-BE49-F238E27FC236}">
                <a16:creationId xmlns:a16="http://schemas.microsoft.com/office/drawing/2014/main" id="{F26CF693-606B-8F7E-4E92-7376B8A828A4}"/>
              </a:ext>
            </a:extLst>
          </p:cNvPr>
          <p:cNvPicPr>
            <a:picLocks noChangeAspect="1"/>
          </p:cNvPicPr>
          <p:nvPr/>
        </p:nvPicPr>
        <p:blipFill>
          <a:blip r:embed="rId3"/>
          <a:stretch>
            <a:fillRect/>
          </a:stretch>
        </p:blipFill>
        <p:spPr>
          <a:xfrm>
            <a:off x="2282847" y="845199"/>
            <a:ext cx="7385539" cy="5500467"/>
          </a:xfrm>
          <a:prstGeom prst="rect">
            <a:avLst/>
          </a:prstGeom>
        </p:spPr>
      </p:pic>
    </p:spTree>
    <p:extLst>
      <p:ext uri="{BB962C8B-B14F-4D97-AF65-F5344CB8AC3E}">
        <p14:creationId xmlns:p14="http://schemas.microsoft.com/office/powerpoint/2010/main" val="326516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AD7D-3AF8-DB71-E273-59DF8B5ECB26}"/>
              </a:ext>
            </a:extLst>
          </p:cNvPr>
          <p:cNvSpPr>
            <a:spLocks noGrp="1"/>
          </p:cNvSpPr>
          <p:nvPr>
            <p:ph type="title"/>
          </p:nvPr>
        </p:nvSpPr>
        <p:spPr>
          <a:xfrm>
            <a:off x="838200" y="-139082"/>
            <a:ext cx="10515600" cy="1325563"/>
          </a:xfrm>
        </p:spPr>
        <p:txBody>
          <a:bodyPr/>
          <a:lstStyle/>
          <a:p>
            <a:pPr algn="ctr"/>
            <a:r>
              <a:rPr lang="en-US" dirty="0"/>
              <a:t>Purpose of Trust Services Criteria (TSC)</a:t>
            </a:r>
          </a:p>
        </p:txBody>
      </p:sp>
      <p:sp>
        <p:nvSpPr>
          <p:cNvPr id="3" name="Content Placeholder 2">
            <a:extLst>
              <a:ext uri="{FF2B5EF4-FFF2-40B4-BE49-F238E27FC236}">
                <a16:creationId xmlns:a16="http://schemas.microsoft.com/office/drawing/2014/main" id="{A505D10D-0D4D-3B18-7C85-A10242DB720E}"/>
              </a:ext>
            </a:extLst>
          </p:cNvPr>
          <p:cNvSpPr>
            <a:spLocks noGrp="1"/>
          </p:cNvSpPr>
          <p:nvPr>
            <p:ph idx="1"/>
          </p:nvPr>
        </p:nvSpPr>
        <p:spPr>
          <a:xfrm>
            <a:off x="163318" y="1506648"/>
            <a:ext cx="9686977" cy="5351352"/>
          </a:xfrm>
        </p:spPr>
        <p:txBody>
          <a:bodyPr>
            <a:normAutofit/>
          </a:bodyPr>
          <a:lstStyle/>
          <a:p>
            <a:r>
              <a:rPr lang="en-US" dirty="0"/>
              <a:t>The TSC provide a standardized </a:t>
            </a:r>
            <a:r>
              <a:rPr lang="en-US" dirty="0">
                <a:highlight>
                  <a:srgbClr val="FFFF00"/>
                </a:highlight>
              </a:rPr>
              <a:t>framework</a:t>
            </a:r>
            <a:r>
              <a:rPr lang="en-US" dirty="0"/>
              <a:t> that practitioners use to assess whether the controls in place are adequate and effective in protecting the aspects of information systems that are critical to the reliability and security of those systems. </a:t>
            </a:r>
          </a:p>
          <a:p>
            <a:pPr lvl="1"/>
            <a:r>
              <a:rPr lang="en-US" dirty="0"/>
              <a:t>Measurement tool.  Think of GAAP</a:t>
            </a:r>
          </a:p>
          <a:p>
            <a:r>
              <a:rPr lang="en-US" dirty="0"/>
              <a:t>This is crucial for organizations that need to demonstrate the robustness of their control environments to stakeholders, clients, and regulatory bodies.</a:t>
            </a:r>
          </a:p>
          <a:p>
            <a:endParaRPr lang="en-US" dirty="0"/>
          </a:p>
          <a:p>
            <a:endParaRPr lang="en-US" dirty="0"/>
          </a:p>
          <a:p>
            <a:endParaRPr lang="en-US" dirty="0"/>
          </a:p>
          <a:p>
            <a:endParaRPr lang="en-US" dirty="0"/>
          </a:p>
          <a:p>
            <a:endParaRPr lang="en-US" dirty="0"/>
          </a:p>
        </p:txBody>
      </p:sp>
      <p:sp>
        <p:nvSpPr>
          <p:cNvPr id="6" name="TextBox 23">
            <a:extLst>
              <a:ext uri="{FF2B5EF4-FFF2-40B4-BE49-F238E27FC236}">
                <a16:creationId xmlns:a16="http://schemas.microsoft.com/office/drawing/2014/main" id="{F7E2FDC4-66D7-D91C-A52F-A79D82119A2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12F02598-4252-6DB1-8783-27867EC438C5}"/>
              </a:ext>
            </a:extLst>
          </p:cNvPr>
          <p:cNvPicPr>
            <a:picLocks noChangeAspect="1"/>
          </p:cNvPicPr>
          <p:nvPr/>
        </p:nvPicPr>
        <p:blipFill>
          <a:blip r:embed="rId2"/>
          <a:stretch>
            <a:fillRect/>
          </a:stretch>
        </p:blipFill>
        <p:spPr>
          <a:xfrm>
            <a:off x="0" y="6345666"/>
            <a:ext cx="2998817" cy="482040"/>
          </a:xfrm>
          <a:prstGeom prst="rect">
            <a:avLst/>
          </a:prstGeom>
        </p:spPr>
      </p:pic>
      <p:pic>
        <p:nvPicPr>
          <p:cNvPr id="9" name="Picture 8">
            <a:extLst>
              <a:ext uri="{FF2B5EF4-FFF2-40B4-BE49-F238E27FC236}">
                <a16:creationId xmlns:a16="http://schemas.microsoft.com/office/drawing/2014/main" id="{6DB2C7ED-7726-DC77-39C5-C1848170797E}"/>
              </a:ext>
            </a:extLst>
          </p:cNvPr>
          <p:cNvPicPr>
            <a:picLocks noChangeAspect="1"/>
          </p:cNvPicPr>
          <p:nvPr/>
        </p:nvPicPr>
        <p:blipFill>
          <a:blip r:embed="rId3"/>
          <a:stretch>
            <a:fillRect/>
          </a:stretch>
        </p:blipFill>
        <p:spPr>
          <a:xfrm>
            <a:off x="10586135" y="1137849"/>
            <a:ext cx="1028437" cy="5256449"/>
          </a:xfrm>
          <a:prstGeom prst="rect">
            <a:avLst/>
          </a:prstGeom>
        </p:spPr>
      </p:pic>
    </p:spTree>
    <p:extLst>
      <p:ext uri="{BB962C8B-B14F-4D97-AF65-F5344CB8AC3E}">
        <p14:creationId xmlns:p14="http://schemas.microsoft.com/office/powerpoint/2010/main" val="254758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6F712-EFE4-017A-DC7C-57F4FCBC8391}"/>
              </a:ext>
            </a:extLst>
          </p:cNvPr>
          <p:cNvSpPr>
            <a:spLocks noGrp="1"/>
          </p:cNvSpPr>
          <p:nvPr>
            <p:ph type="title"/>
          </p:nvPr>
        </p:nvSpPr>
        <p:spPr>
          <a:xfrm>
            <a:off x="769088" y="-235614"/>
            <a:ext cx="10515600" cy="1325563"/>
          </a:xfrm>
        </p:spPr>
        <p:txBody>
          <a:bodyPr/>
          <a:lstStyle/>
          <a:p>
            <a:pPr algn="ctr"/>
            <a:r>
              <a:rPr lang="en-US" dirty="0"/>
              <a:t>Trust Services Criteria (TSC)</a:t>
            </a:r>
          </a:p>
        </p:txBody>
      </p:sp>
      <p:sp>
        <p:nvSpPr>
          <p:cNvPr id="3" name="Content Placeholder 2">
            <a:extLst>
              <a:ext uri="{FF2B5EF4-FFF2-40B4-BE49-F238E27FC236}">
                <a16:creationId xmlns:a16="http://schemas.microsoft.com/office/drawing/2014/main" id="{657CE979-5AAB-1D4C-3E2E-221EECA67BCC}"/>
              </a:ext>
            </a:extLst>
          </p:cNvPr>
          <p:cNvSpPr>
            <a:spLocks noGrp="1"/>
          </p:cNvSpPr>
          <p:nvPr>
            <p:ph idx="1"/>
          </p:nvPr>
        </p:nvSpPr>
        <p:spPr>
          <a:xfrm>
            <a:off x="83288" y="825094"/>
            <a:ext cx="8992473" cy="5370990"/>
          </a:xfrm>
        </p:spPr>
        <p:txBody>
          <a:bodyPr>
            <a:normAutofit fontScale="92500" lnSpcReduction="20000"/>
          </a:bodyPr>
          <a:lstStyle/>
          <a:p>
            <a:pPr algn="l"/>
            <a:r>
              <a:rPr lang="en-US" b="0" i="0" dirty="0">
                <a:solidFill>
                  <a:srgbClr val="0D0D0D"/>
                </a:solidFill>
                <a:effectLst/>
                <a:highlight>
                  <a:srgbClr val="FFFFFF"/>
                </a:highlight>
                <a:latin typeface="Söhne"/>
              </a:rPr>
              <a:t>TSC established by the AICPA's Assurance Services Executive Committee (ASEC) are designed to guide entities in creating and implementing controls that mitigate inherent risks to their internal systems. </a:t>
            </a:r>
          </a:p>
          <a:p>
            <a:pPr algn="l"/>
            <a:r>
              <a:rPr lang="en-US" b="0" i="0" dirty="0">
                <a:solidFill>
                  <a:srgbClr val="0D0D0D"/>
                </a:solidFill>
                <a:effectLst/>
                <a:highlight>
                  <a:srgbClr val="FFFFFF"/>
                </a:highlight>
                <a:latin typeface="Söhne"/>
              </a:rPr>
              <a:t>These risks, if not properly managed, could hinder the entity's ability to meet its objectives. </a:t>
            </a:r>
          </a:p>
          <a:p>
            <a:pPr algn="l"/>
            <a:r>
              <a:rPr lang="en-US" b="0" i="0" dirty="0">
                <a:solidFill>
                  <a:srgbClr val="0D0D0D"/>
                </a:solidFill>
                <a:effectLst/>
                <a:highlight>
                  <a:srgbClr val="FFFFFF"/>
                </a:highlight>
                <a:latin typeface="Söhne"/>
              </a:rPr>
              <a:t>The TSC outline specific outcomes that an entity's controls should achieve to ensure they effectively support the entity's goals.</a:t>
            </a:r>
          </a:p>
          <a:p>
            <a:pPr algn="l"/>
            <a:r>
              <a:rPr lang="en-US" b="0" i="0" dirty="0">
                <a:solidFill>
                  <a:srgbClr val="0D0D0D"/>
                </a:solidFill>
                <a:effectLst/>
                <a:highlight>
                  <a:srgbClr val="FFFFFF"/>
                </a:highlight>
                <a:latin typeface="Söhne"/>
              </a:rPr>
              <a:t>In the context of SOC 2® and SOC 3® engagements, these criteria are particularly relevant</a:t>
            </a:r>
            <a:r>
              <a:rPr lang="en-US" dirty="0">
                <a:solidFill>
                  <a:srgbClr val="0D0D0D"/>
                </a:solidFill>
                <a:highlight>
                  <a:srgbClr val="FFFFFF"/>
                </a:highlight>
                <a:latin typeface="Söhne"/>
              </a:rPr>
              <a:t>.</a:t>
            </a:r>
            <a:endParaRPr lang="en-US" b="0" i="0" dirty="0">
              <a:solidFill>
                <a:srgbClr val="0D0D0D"/>
              </a:solidFill>
              <a:effectLst/>
              <a:highlight>
                <a:srgbClr val="FFFFFF"/>
              </a:highlight>
              <a:latin typeface="Söhne"/>
            </a:endParaRPr>
          </a:p>
          <a:p>
            <a:pPr algn="l"/>
            <a:r>
              <a:rPr lang="en-US" b="0" i="0" dirty="0">
                <a:solidFill>
                  <a:srgbClr val="0D0D0D"/>
                </a:solidFill>
                <a:effectLst/>
                <a:highlight>
                  <a:srgbClr val="FFFFFF"/>
                </a:highlight>
                <a:latin typeface="Söhne"/>
              </a:rPr>
              <a:t>These engagements focus on evaluating and reporting on the controls surrounding the security, availability, processing integrity, confidentiality, and privacy of an entity's information and systems. </a:t>
            </a:r>
          </a:p>
          <a:p>
            <a:pPr lvl="1"/>
            <a:r>
              <a:rPr lang="en-US" b="0" i="0" dirty="0">
                <a:solidFill>
                  <a:srgbClr val="0D0D0D"/>
                </a:solidFill>
                <a:effectLst/>
                <a:highlight>
                  <a:srgbClr val="FFFFFF"/>
                </a:highlight>
                <a:latin typeface="Söhne"/>
              </a:rPr>
              <a:t>Practitioners can base their reports on </a:t>
            </a:r>
            <a:r>
              <a:rPr lang="en-US" b="0" i="0" dirty="0">
                <a:solidFill>
                  <a:srgbClr val="0D0D0D"/>
                </a:solidFill>
                <a:effectLst/>
                <a:highlight>
                  <a:srgbClr val="FFFF00"/>
                </a:highlight>
                <a:latin typeface="Söhne"/>
              </a:rPr>
              <a:t>one or more </a:t>
            </a:r>
            <a:r>
              <a:rPr lang="en-US" b="0" i="0" dirty="0">
                <a:solidFill>
                  <a:srgbClr val="0D0D0D"/>
                </a:solidFill>
                <a:effectLst/>
                <a:highlight>
                  <a:srgbClr val="FFFFFF"/>
                </a:highlight>
                <a:latin typeface="Söhne"/>
              </a:rPr>
              <a:t>of these five trust services categories, depending on the scope of the audit.</a:t>
            </a:r>
          </a:p>
          <a:p>
            <a:endParaRPr lang="en-US" dirty="0"/>
          </a:p>
        </p:txBody>
      </p:sp>
      <p:pic>
        <p:nvPicPr>
          <p:cNvPr id="5" name="Picture 4">
            <a:extLst>
              <a:ext uri="{FF2B5EF4-FFF2-40B4-BE49-F238E27FC236}">
                <a16:creationId xmlns:a16="http://schemas.microsoft.com/office/drawing/2014/main" id="{980FA08F-21F2-974A-88F1-6A0E20425860}"/>
              </a:ext>
            </a:extLst>
          </p:cNvPr>
          <p:cNvPicPr>
            <a:picLocks noChangeAspect="1"/>
          </p:cNvPicPr>
          <p:nvPr/>
        </p:nvPicPr>
        <p:blipFill>
          <a:blip r:embed="rId2"/>
          <a:stretch>
            <a:fillRect/>
          </a:stretch>
        </p:blipFill>
        <p:spPr>
          <a:xfrm>
            <a:off x="9150824" y="1905577"/>
            <a:ext cx="2684844" cy="3046846"/>
          </a:xfrm>
          <a:prstGeom prst="rect">
            <a:avLst/>
          </a:prstGeom>
        </p:spPr>
      </p:pic>
      <p:sp>
        <p:nvSpPr>
          <p:cNvPr id="6" name="TextBox 23">
            <a:extLst>
              <a:ext uri="{FF2B5EF4-FFF2-40B4-BE49-F238E27FC236}">
                <a16:creationId xmlns:a16="http://schemas.microsoft.com/office/drawing/2014/main" id="{6BBC94EE-E361-E9A9-C227-D863AE0D82D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FDC2FE75-D773-D711-AEF1-2E5B6DC0275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9945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0202A-F0D4-CF5D-CA42-775DE201A65B}"/>
              </a:ext>
            </a:extLst>
          </p:cNvPr>
          <p:cNvSpPr>
            <a:spLocks noGrp="1"/>
          </p:cNvSpPr>
          <p:nvPr>
            <p:ph type="title"/>
          </p:nvPr>
        </p:nvSpPr>
        <p:spPr>
          <a:xfrm>
            <a:off x="838200" y="-310043"/>
            <a:ext cx="10515600" cy="1325563"/>
          </a:xfrm>
        </p:spPr>
        <p:txBody>
          <a:bodyPr/>
          <a:lstStyle/>
          <a:p>
            <a:pPr algn="ctr"/>
            <a:r>
              <a:rPr lang="en-US" b="0" i="0" dirty="0">
                <a:solidFill>
                  <a:srgbClr val="0D0D0D"/>
                </a:solidFill>
                <a:effectLst/>
                <a:highlight>
                  <a:srgbClr val="FFFFFF"/>
                </a:highlight>
                <a:latin typeface="Söhne"/>
              </a:rPr>
              <a:t>Trust Services Criteria: Confidentiality</a:t>
            </a:r>
            <a:endParaRPr lang="en-US" dirty="0"/>
          </a:p>
        </p:txBody>
      </p:sp>
      <p:sp>
        <p:nvSpPr>
          <p:cNvPr id="3" name="Content Placeholder 2">
            <a:extLst>
              <a:ext uri="{FF2B5EF4-FFF2-40B4-BE49-F238E27FC236}">
                <a16:creationId xmlns:a16="http://schemas.microsoft.com/office/drawing/2014/main" id="{E7BDEE5B-8F0A-EFFD-F84C-5FFD6EA0669B}"/>
              </a:ext>
            </a:extLst>
          </p:cNvPr>
          <p:cNvSpPr>
            <a:spLocks noGrp="1"/>
          </p:cNvSpPr>
          <p:nvPr>
            <p:ph idx="1"/>
          </p:nvPr>
        </p:nvSpPr>
        <p:spPr>
          <a:xfrm>
            <a:off x="164803" y="1015520"/>
            <a:ext cx="7781017" cy="5725632"/>
          </a:xfrm>
        </p:spPr>
        <p:txBody>
          <a:bodyPr>
            <a:normAutofit/>
          </a:bodyPr>
          <a:lstStyle/>
          <a:p>
            <a:pPr marL="0" indent="0" algn="l">
              <a:buNone/>
            </a:pPr>
            <a:r>
              <a:rPr lang="en-US" b="1" dirty="0">
                <a:solidFill>
                  <a:srgbClr val="0D0D0D"/>
                </a:solidFill>
                <a:highlight>
                  <a:srgbClr val="FFFFFF"/>
                </a:highlight>
                <a:latin typeface="Söhne"/>
              </a:rPr>
              <a:t>1.Confidentiality</a:t>
            </a:r>
            <a:r>
              <a:rPr lang="en-US" b="0" i="0" dirty="0">
                <a:solidFill>
                  <a:srgbClr val="0D0D0D"/>
                </a:solidFill>
                <a:effectLst/>
                <a:highlight>
                  <a:srgbClr val="FFFFFF"/>
                </a:highlight>
                <a:latin typeface="Söhne"/>
              </a:rPr>
              <a:t>: This criterion ensures that information deemed confidential is protected according to the organization's objectives. </a:t>
            </a:r>
          </a:p>
          <a:p>
            <a:pPr lvl="1"/>
            <a:r>
              <a:rPr lang="en-US" b="0" i="0" dirty="0">
                <a:solidFill>
                  <a:srgbClr val="0D0D0D"/>
                </a:solidFill>
                <a:effectLst/>
                <a:highlight>
                  <a:srgbClr val="FFFFFF"/>
                </a:highlight>
                <a:latin typeface="Söhne"/>
              </a:rPr>
              <a:t>Confidential information could include trade secrets, intellectual property, or business strategies that are crucial for maintaining competitive advantage.</a:t>
            </a:r>
          </a:p>
          <a:p>
            <a:pPr lvl="1"/>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 law firm uses encrypted data storage and restricts access to sensitive client documents to ensure that only authorized personnel can view them, thereby meeting its confidentiality objectives.</a:t>
            </a:r>
          </a:p>
          <a:p>
            <a:endParaRPr lang="en-US" dirty="0"/>
          </a:p>
        </p:txBody>
      </p:sp>
      <p:pic>
        <p:nvPicPr>
          <p:cNvPr id="5" name="Picture 4">
            <a:extLst>
              <a:ext uri="{FF2B5EF4-FFF2-40B4-BE49-F238E27FC236}">
                <a16:creationId xmlns:a16="http://schemas.microsoft.com/office/drawing/2014/main" id="{E417BFCC-44A6-BBD7-8C17-436008A1367D}"/>
              </a:ext>
            </a:extLst>
          </p:cNvPr>
          <p:cNvPicPr>
            <a:picLocks noChangeAspect="1"/>
          </p:cNvPicPr>
          <p:nvPr/>
        </p:nvPicPr>
        <p:blipFill>
          <a:blip r:embed="rId2"/>
          <a:stretch>
            <a:fillRect/>
          </a:stretch>
        </p:blipFill>
        <p:spPr>
          <a:xfrm>
            <a:off x="8160232" y="1754435"/>
            <a:ext cx="3959580" cy="2984030"/>
          </a:xfrm>
          <a:prstGeom prst="rect">
            <a:avLst/>
          </a:prstGeom>
        </p:spPr>
      </p:pic>
      <p:sp>
        <p:nvSpPr>
          <p:cNvPr id="6" name="TextBox 23">
            <a:extLst>
              <a:ext uri="{FF2B5EF4-FFF2-40B4-BE49-F238E27FC236}">
                <a16:creationId xmlns:a16="http://schemas.microsoft.com/office/drawing/2014/main" id="{35CBCE0E-0C46-91F4-49A3-4061009E60E8}"/>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812F3B7-9B88-2999-F404-E158ED9AA2E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6866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3E26-EF6D-8043-B8E9-B9547F700F51}"/>
              </a:ext>
            </a:extLst>
          </p:cNvPr>
          <p:cNvSpPr>
            <a:spLocks noGrp="1"/>
          </p:cNvSpPr>
          <p:nvPr>
            <p:ph type="title"/>
          </p:nvPr>
        </p:nvSpPr>
        <p:spPr>
          <a:xfrm>
            <a:off x="838200" y="-76127"/>
            <a:ext cx="10515600" cy="1325563"/>
          </a:xfrm>
        </p:spPr>
        <p:txBody>
          <a:bodyPr/>
          <a:lstStyle/>
          <a:p>
            <a:pPr algn="ctr"/>
            <a:r>
              <a:rPr lang="en-US" b="0" i="0" dirty="0">
                <a:solidFill>
                  <a:srgbClr val="0D0D0D"/>
                </a:solidFill>
                <a:effectLst/>
                <a:highlight>
                  <a:srgbClr val="FFFFFF"/>
                </a:highlight>
                <a:latin typeface="Söhne"/>
              </a:rPr>
              <a:t>Trust Services Criteria: Availability</a:t>
            </a:r>
            <a:endParaRPr lang="en-US" dirty="0"/>
          </a:p>
        </p:txBody>
      </p:sp>
      <p:sp>
        <p:nvSpPr>
          <p:cNvPr id="3" name="Content Placeholder 2">
            <a:extLst>
              <a:ext uri="{FF2B5EF4-FFF2-40B4-BE49-F238E27FC236}">
                <a16:creationId xmlns:a16="http://schemas.microsoft.com/office/drawing/2014/main" id="{42C3E043-742C-A445-7850-2A4600231F85}"/>
              </a:ext>
            </a:extLst>
          </p:cNvPr>
          <p:cNvSpPr>
            <a:spLocks noGrp="1"/>
          </p:cNvSpPr>
          <p:nvPr>
            <p:ph idx="1"/>
          </p:nvPr>
        </p:nvSpPr>
        <p:spPr>
          <a:xfrm>
            <a:off x="346243" y="1404680"/>
            <a:ext cx="7946419" cy="4351338"/>
          </a:xfrm>
        </p:spPr>
        <p:txBody>
          <a:bodyPr>
            <a:normAutofit/>
          </a:bodyPr>
          <a:lstStyle/>
          <a:p>
            <a:pPr marL="0" indent="0" algn="l">
              <a:buNone/>
            </a:pPr>
            <a:r>
              <a:rPr lang="en-US" b="1" i="0" dirty="0">
                <a:solidFill>
                  <a:srgbClr val="0D0D0D"/>
                </a:solidFill>
                <a:effectLst/>
                <a:highlight>
                  <a:srgbClr val="FFFFFF"/>
                </a:highlight>
                <a:latin typeface="Söhne"/>
              </a:rPr>
              <a:t>Availability</a:t>
            </a:r>
            <a:r>
              <a:rPr lang="en-US" b="0" i="0" dirty="0">
                <a:solidFill>
                  <a:srgbClr val="0D0D0D"/>
                </a:solidFill>
                <a:effectLst/>
                <a:highlight>
                  <a:srgbClr val="FFFFFF"/>
                </a:highlight>
                <a:latin typeface="Söhne"/>
              </a:rPr>
              <a:t>: This focuses on ensuring that information and systems are accessible and usable for operation as needed to meet the organization's objectives. </a:t>
            </a:r>
          </a:p>
          <a:p>
            <a:pPr lvl="1"/>
            <a:r>
              <a:rPr lang="en-US" b="0" i="0" dirty="0">
                <a:solidFill>
                  <a:srgbClr val="0D0D0D"/>
                </a:solidFill>
                <a:effectLst/>
                <a:highlight>
                  <a:srgbClr val="FFFFFF"/>
                </a:highlight>
                <a:latin typeface="Söhne"/>
              </a:rPr>
              <a:t>This includes maintaining hardware, performing necessary upgrades, and defending against denial-of-service attacks.</a:t>
            </a:r>
          </a:p>
          <a:p>
            <a:pPr lvl="1"/>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An e-commerce website implements redundant server and network architectures to ensure that their online store remains operational during high traffic events like Black Friday sales.</a:t>
            </a:r>
          </a:p>
          <a:p>
            <a:endParaRPr lang="en-US" dirty="0"/>
          </a:p>
        </p:txBody>
      </p:sp>
      <p:pic>
        <p:nvPicPr>
          <p:cNvPr id="5" name="Picture 4">
            <a:extLst>
              <a:ext uri="{FF2B5EF4-FFF2-40B4-BE49-F238E27FC236}">
                <a16:creationId xmlns:a16="http://schemas.microsoft.com/office/drawing/2014/main" id="{D8EBB5E0-AD6D-47CB-4BA6-41386EA22D1C}"/>
              </a:ext>
            </a:extLst>
          </p:cNvPr>
          <p:cNvPicPr>
            <a:picLocks noChangeAspect="1"/>
          </p:cNvPicPr>
          <p:nvPr/>
        </p:nvPicPr>
        <p:blipFill>
          <a:blip r:embed="rId2"/>
          <a:stretch>
            <a:fillRect/>
          </a:stretch>
        </p:blipFill>
        <p:spPr>
          <a:xfrm>
            <a:off x="8222139" y="1556786"/>
            <a:ext cx="4062352" cy="3744427"/>
          </a:xfrm>
          <a:prstGeom prst="rect">
            <a:avLst/>
          </a:prstGeom>
        </p:spPr>
      </p:pic>
      <p:sp>
        <p:nvSpPr>
          <p:cNvPr id="6" name="TextBox 23">
            <a:extLst>
              <a:ext uri="{FF2B5EF4-FFF2-40B4-BE49-F238E27FC236}">
                <a16:creationId xmlns:a16="http://schemas.microsoft.com/office/drawing/2014/main" id="{31247E2B-24DC-19A9-31A3-69726ED1D6E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1161775E-C629-001E-6915-3723C9530C7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42912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A3C24-766D-DE2D-91A4-92BD63DE71A2}"/>
              </a:ext>
            </a:extLst>
          </p:cNvPr>
          <p:cNvSpPr>
            <a:spLocks noGrp="1"/>
          </p:cNvSpPr>
          <p:nvPr>
            <p:ph type="title"/>
          </p:nvPr>
        </p:nvSpPr>
        <p:spPr>
          <a:xfrm>
            <a:off x="896679" y="-182452"/>
            <a:ext cx="10515600" cy="1325563"/>
          </a:xfrm>
        </p:spPr>
        <p:txBody>
          <a:bodyPr/>
          <a:lstStyle/>
          <a:p>
            <a:pPr algn="ctr"/>
            <a:r>
              <a:rPr lang="en-US" b="0" i="0" dirty="0">
                <a:solidFill>
                  <a:srgbClr val="0D0D0D"/>
                </a:solidFill>
                <a:effectLst/>
                <a:highlight>
                  <a:srgbClr val="FFFFFF"/>
                </a:highlight>
                <a:latin typeface="Söhne"/>
              </a:rPr>
              <a:t>Trust Services Criteria: </a:t>
            </a:r>
            <a:r>
              <a:rPr lang="en-US" dirty="0">
                <a:solidFill>
                  <a:srgbClr val="0D0D0D"/>
                </a:solidFill>
                <a:highlight>
                  <a:srgbClr val="FFFFFF"/>
                </a:highlight>
                <a:latin typeface="Söhne"/>
              </a:rPr>
              <a:t>Processing Integrity</a:t>
            </a:r>
          </a:p>
        </p:txBody>
      </p:sp>
      <p:sp>
        <p:nvSpPr>
          <p:cNvPr id="3" name="Content Placeholder 2">
            <a:extLst>
              <a:ext uri="{FF2B5EF4-FFF2-40B4-BE49-F238E27FC236}">
                <a16:creationId xmlns:a16="http://schemas.microsoft.com/office/drawing/2014/main" id="{AA35490D-CD70-E1DE-01C6-6368AE35F0C6}"/>
              </a:ext>
            </a:extLst>
          </p:cNvPr>
          <p:cNvSpPr>
            <a:spLocks noGrp="1"/>
          </p:cNvSpPr>
          <p:nvPr>
            <p:ph idx="1"/>
          </p:nvPr>
        </p:nvSpPr>
        <p:spPr>
          <a:xfrm>
            <a:off x="210927" y="1372517"/>
            <a:ext cx="8283533" cy="5677232"/>
          </a:xfrm>
        </p:spPr>
        <p:txBody>
          <a:bodyPr>
            <a:normAutofit/>
          </a:bodyPr>
          <a:lstStyle/>
          <a:p>
            <a:pPr marL="0" indent="0" algn="l">
              <a:buNone/>
            </a:pPr>
            <a:r>
              <a:rPr lang="en-US" b="0" i="0" dirty="0">
                <a:solidFill>
                  <a:srgbClr val="0D0D0D"/>
                </a:solidFill>
                <a:effectLst/>
                <a:highlight>
                  <a:srgbClr val="FFFFFF"/>
                </a:highlight>
                <a:latin typeface="Söhne"/>
              </a:rPr>
              <a:t>This criterion ensures that system processing is complete, valid, accurate, timely, and authorized, supporting the entity’s objectives efficiently without errors or omissions.</a:t>
            </a:r>
          </a:p>
          <a:p>
            <a:pPr lvl="1"/>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 bank's transaction processing system is designed to ensure that all transactions are automatically logged, reviewed for accuracy, and processed on the same day they are made to maintain financial integrity.</a:t>
            </a:r>
          </a:p>
          <a:p>
            <a:endParaRPr lang="en-US" dirty="0"/>
          </a:p>
        </p:txBody>
      </p:sp>
      <p:pic>
        <p:nvPicPr>
          <p:cNvPr id="7" name="Picture 6">
            <a:extLst>
              <a:ext uri="{FF2B5EF4-FFF2-40B4-BE49-F238E27FC236}">
                <a16:creationId xmlns:a16="http://schemas.microsoft.com/office/drawing/2014/main" id="{591EC2A9-309E-87DC-7CC9-6972EF59CAE8}"/>
              </a:ext>
            </a:extLst>
          </p:cNvPr>
          <p:cNvPicPr>
            <a:picLocks noChangeAspect="1"/>
          </p:cNvPicPr>
          <p:nvPr/>
        </p:nvPicPr>
        <p:blipFill>
          <a:blip r:embed="rId2"/>
          <a:stretch>
            <a:fillRect/>
          </a:stretch>
        </p:blipFill>
        <p:spPr>
          <a:xfrm>
            <a:off x="8620221" y="1372517"/>
            <a:ext cx="3475084" cy="4047900"/>
          </a:xfrm>
          <a:prstGeom prst="rect">
            <a:avLst/>
          </a:prstGeom>
        </p:spPr>
      </p:pic>
      <p:sp>
        <p:nvSpPr>
          <p:cNvPr id="8" name="TextBox 23">
            <a:extLst>
              <a:ext uri="{FF2B5EF4-FFF2-40B4-BE49-F238E27FC236}">
                <a16:creationId xmlns:a16="http://schemas.microsoft.com/office/drawing/2014/main" id="{D2D910A4-90AB-FD5A-64BE-5B7B2BB2F41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74B3471F-BA75-89B1-294E-7ECD6C30CA62}"/>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26288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0883-09C1-8A09-D146-AEECCA11A89B}"/>
              </a:ext>
            </a:extLst>
          </p:cNvPr>
          <p:cNvSpPr>
            <a:spLocks noGrp="1"/>
          </p:cNvSpPr>
          <p:nvPr>
            <p:ph type="title"/>
          </p:nvPr>
        </p:nvSpPr>
        <p:spPr>
          <a:xfrm>
            <a:off x="724688" y="18255"/>
            <a:ext cx="10515600" cy="1325563"/>
          </a:xfrm>
        </p:spPr>
        <p:txBody>
          <a:bodyPr/>
          <a:lstStyle/>
          <a:p>
            <a:pPr algn="ctr"/>
            <a:r>
              <a:rPr lang="en-US" b="0" i="0" dirty="0">
                <a:solidFill>
                  <a:srgbClr val="0D0D0D"/>
                </a:solidFill>
                <a:effectLst/>
                <a:highlight>
                  <a:srgbClr val="FFFFFF"/>
                </a:highlight>
                <a:latin typeface="Söhne"/>
              </a:rPr>
              <a:t>Trust Services Criteria: Privacy</a:t>
            </a:r>
            <a:endParaRPr lang="en-US" dirty="0"/>
          </a:p>
        </p:txBody>
      </p:sp>
      <p:sp>
        <p:nvSpPr>
          <p:cNvPr id="3" name="Content Placeholder 2">
            <a:extLst>
              <a:ext uri="{FF2B5EF4-FFF2-40B4-BE49-F238E27FC236}">
                <a16:creationId xmlns:a16="http://schemas.microsoft.com/office/drawing/2014/main" id="{D07F5638-4BF8-6F83-8C57-4741F2463820}"/>
              </a:ext>
            </a:extLst>
          </p:cNvPr>
          <p:cNvSpPr>
            <a:spLocks noGrp="1"/>
          </p:cNvSpPr>
          <p:nvPr>
            <p:ph idx="1"/>
          </p:nvPr>
        </p:nvSpPr>
        <p:spPr>
          <a:xfrm>
            <a:off x="163437" y="1363690"/>
            <a:ext cx="7662566" cy="5494310"/>
          </a:xfrm>
        </p:spPr>
        <p:txBody>
          <a:bodyPr>
            <a:normAutofit/>
          </a:bodyPr>
          <a:lstStyle/>
          <a:p>
            <a:pPr marL="0" indent="0" algn="l">
              <a:buNone/>
            </a:pPr>
            <a:r>
              <a:rPr lang="en-US" b="1" i="0" dirty="0">
                <a:solidFill>
                  <a:srgbClr val="0D0D0D"/>
                </a:solidFill>
                <a:effectLst/>
                <a:highlight>
                  <a:srgbClr val="FFFFFF"/>
                </a:highlight>
                <a:latin typeface="Söhne"/>
              </a:rPr>
              <a:t>Privacy</a:t>
            </a:r>
            <a:r>
              <a:rPr lang="en-US" b="0" i="0" dirty="0">
                <a:solidFill>
                  <a:srgbClr val="0D0D0D"/>
                </a:solidFill>
                <a:effectLst/>
                <a:highlight>
                  <a:srgbClr val="FFFFFF"/>
                </a:highlight>
                <a:latin typeface="Söhne"/>
              </a:rPr>
              <a:t>: This involves the proper handling of personal information throughout its lifecycle, including how it is collected, used, retained, disclosed, and disposed of, in alignment with the entity’s objectives and privacy policies.</a:t>
            </a:r>
          </a:p>
          <a:p>
            <a:pPr lvl="1"/>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 healthcare provider uses secure systems to manage patient records, ensuring that personal health information is accessible only to authorized medical personnel and is deleted securely when no longer needed.</a:t>
            </a:r>
          </a:p>
          <a:p>
            <a:endParaRPr lang="en-US" dirty="0"/>
          </a:p>
        </p:txBody>
      </p:sp>
      <p:pic>
        <p:nvPicPr>
          <p:cNvPr id="5" name="Picture 4">
            <a:extLst>
              <a:ext uri="{FF2B5EF4-FFF2-40B4-BE49-F238E27FC236}">
                <a16:creationId xmlns:a16="http://schemas.microsoft.com/office/drawing/2014/main" id="{384EFED6-A1EE-E12F-4F62-626E2D4364C4}"/>
              </a:ext>
            </a:extLst>
          </p:cNvPr>
          <p:cNvPicPr>
            <a:picLocks noChangeAspect="1"/>
          </p:cNvPicPr>
          <p:nvPr/>
        </p:nvPicPr>
        <p:blipFill>
          <a:blip r:embed="rId2"/>
          <a:stretch>
            <a:fillRect/>
          </a:stretch>
        </p:blipFill>
        <p:spPr>
          <a:xfrm>
            <a:off x="7948201" y="1626766"/>
            <a:ext cx="4080362" cy="3090275"/>
          </a:xfrm>
          <a:prstGeom prst="rect">
            <a:avLst/>
          </a:prstGeom>
        </p:spPr>
      </p:pic>
      <p:sp>
        <p:nvSpPr>
          <p:cNvPr id="6" name="TextBox 23">
            <a:extLst>
              <a:ext uri="{FF2B5EF4-FFF2-40B4-BE49-F238E27FC236}">
                <a16:creationId xmlns:a16="http://schemas.microsoft.com/office/drawing/2014/main" id="{692DD7A9-B4BF-1F82-F23B-1F8E24C1B8A8}"/>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011ADD6D-B24D-AAA7-6713-10FABE6B868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10164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E2E8-EF2A-31DB-570B-99E448251245}"/>
              </a:ext>
            </a:extLst>
          </p:cNvPr>
          <p:cNvSpPr>
            <a:spLocks noGrp="1"/>
          </p:cNvSpPr>
          <p:nvPr>
            <p:ph type="title"/>
          </p:nvPr>
        </p:nvSpPr>
        <p:spPr>
          <a:xfrm>
            <a:off x="926487" y="-82615"/>
            <a:ext cx="10515600" cy="1325563"/>
          </a:xfrm>
        </p:spPr>
        <p:txBody>
          <a:bodyPr/>
          <a:lstStyle/>
          <a:p>
            <a:pPr algn="ctr"/>
            <a:r>
              <a:rPr lang="en-US" b="0" i="0" dirty="0">
                <a:solidFill>
                  <a:srgbClr val="0D0D0D"/>
                </a:solidFill>
                <a:effectLst/>
                <a:highlight>
                  <a:srgbClr val="FFFFFF"/>
                </a:highlight>
                <a:latin typeface="Söhne"/>
              </a:rPr>
              <a:t>Trust Services Criteria: Security</a:t>
            </a:r>
            <a:endParaRPr lang="en-US" dirty="0"/>
          </a:p>
        </p:txBody>
      </p:sp>
      <p:sp>
        <p:nvSpPr>
          <p:cNvPr id="3" name="Content Placeholder 2">
            <a:extLst>
              <a:ext uri="{FF2B5EF4-FFF2-40B4-BE49-F238E27FC236}">
                <a16:creationId xmlns:a16="http://schemas.microsoft.com/office/drawing/2014/main" id="{D9A93C5A-743C-2D87-94DB-D340AB86C5B3}"/>
              </a:ext>
            </a:extLst>
          </p:cNvPr>
          <p:cNvSpPr>
            <a:spLocks noGrp="1"/>
          </p:cNvSpPr>
          <p:nvPr>
            <p:ph idx="1"/>
          </p:nvPr>
        </p:nvSpPr>
        <p:spPr>
          <a:xfrm>
            <a:off x="251721" y="1403107"/>
            <a:ext cx="8097697" cy="5193185"/>
          </a:xfrm>
        </p:spPr>
        <p:txBody>
          <a:bodyPr>
            <a:normAutofit/>
          </a:bodyPr>
          <a:lstStyle/>
          <a:p>
            <a:pPr marL="0" indent="0" algn="l">
              <a:buNone/>
            </a:pPr>
            <a:r>
              <a:rPr lang="en-US" b="0" i="0" dirty="0">
                <a:solidFill>
                  <a:srgbClr val="0D0D0D"/>
                </a:solidFill>
                <a:effectLst/>
                <a:highlight>
                  <a:srgbClr val="FFFFFF"/>
                </a:highlight>
                <a:latin typeface="Söhne"/>
              </a:rPr>
              <a:t>This category covers the protection of information and systems from unauthorized access, disclosure, and damage. </a:t>
            </a:r>
          </a:p>
          <a:p>
            <a:pPr lvl="1"/>
            <a:r>
              <a:rPr lang="en-US" b="0" i="0" dirty="0">
                <a:solidFill>
                  <a:srgbClr val="0D0D0D"/>
                </a:solidFill>
                <a:effectLst/>
                <a:highlight>
                  <a:srgbClr val="FFFFFF"/>
                </a:highlight>
                <a:latin typeface="Söhne"/>
              </a:rPr>
              <a:t>This is crucial for maintaining the trustworthiness and reliability of systems and data.</a:t>
            </a:r>
          </a:p>
          <a:p>
            <a:pPr lvl="1"/>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 technology company uses multi-factor authentication, firewalls, and intrusion detection systems to prevent unauthorized access to its network and to protect its systems and data from cyber threats.</a:t>
            </a:r>
          </a:p>
          <a:p>
            <a:endParaRPr lang="en-US" dirty="0"/>
          </a:p>
        </p:txBody>
      </p:sp>
      <p:pic>
        <p:nvPicPr>
          <p:cNvPr id="5" name="Picture 4">
            <a:extLst>
              <a:ext uri="{FF2B5EF4-FFF2-40B4-BE49-F238E27FC236}">
                <a16:creationId xmlns:a16="http://schemas.microsoft.com/office/drawing/2014/main" id="{9A628665-BFF9-8EEC-3749-AF6603E01DB5}"/>
              </a:ext>
            </a:extLst>
          </p:cNvPr>
          <p:cNvPicPr>
            <a:picLocks noChangeAspect="1"/>
          </p:cNvPicPr>
          <p:nvPr/>
        </p:nvPicPr>
        <p:blipFill>
          <a:blip r:embed="rId2"/>
          <a:stretch>
            <a:fillRect/>
          </a:stretch>
        </p:blipFill>
        <p:spPr>
          <a:xfrm>
            <a:off x="8232126" y="1312115"/>
            <a:ext cx="3783827" cy="3783827"/>
          </a:xfrm>
          <a:prstGeom prst="rect">
            <a:avLst/>
          </a:prstGeom>
        </p:spPr>
      </p:pic>
      <p:sp>
        <p:nvSpPr>
          <p:cNvPr id="6" name="TextBox 23">
            <a:extLst>
              <a:ext uri="{FF2B5EF4-FFF2-40B4-BE49-F238E27FC236}">
                <a16:creationId xmlns:a16="http://schemas.microsoft.com/office/drawing/2014/main" id="{9B25F0A3-1521-F188-46FE-760EE5E982E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711CE5F-F9A8-4801-3C4E-C419E76F063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08685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0EE41-C7FE-C61E-96FB-CDB1F9DE0860}"/>
              </a:ext>
            </a:extLst>
          </p:cNvPr>
          <p:cNvSpPr>
            <a:spLocks noGrp="1"/>
          </p:cNvSpPr>
          <p:nvPr>
            <p:ph type="title"/>
          </p:nvPr>
        </p:nvSpPr>
        <p:spPr>
          <a:xfrm>
            <a:off x="907312" y="-217967"/>
            <a:ext cx="10515600" cy="1325563"/>
          </a:xfrm>
        </p:spPr>
        <p:txBody>
          <a:bodyPr/>
          <a:lstStyle/>
          <a:p>
            <a:pPr algn="ctr"/>
            <a:r>
              <a:rPr lang="en-US" dirty="0"/>
              <a:t>TSC (Security)</a:t>
            </a:r>
          </a:p>
        </p:txBody>
      </p:sp>
      <p:sp>
        <p:nvSpPr>
          <p:cNvPr id="3" name="Content Placeholder 2">
            <a:extLst>
              <a:ext uri="{FF2B5EF4-FFF2-40B4-BE49-F238E27FC236}">
                <a16:creationId xmlns:a16="http://schemas.microsoft.com/office/drawing/2014/main" id="{5068619A-3691-F74A-2DE1-82B9D1A846E3}"/>
              </a:ext>
            </a:extLst>
          </p:cNvPr>
          <p:cNvSpPr>
            <a:spLocks noGrp="1"/>
          </p:cNvSpPr>
          <p:nvPr>
            <p:ph idx="1"/>
          </p:nvPr>
        </p:nvSpPr>
        <p:spPr>
          <a:xfrm>
            <a:off x="-1" y="806487"/>
            <a:ext cx="8614279" cy="5474495"/>
          </a:xfrm>
        </p:spPr>
        <p:txBody>
          <a:bodyPr>
            <a:normAutofit fontScale="85000" lnSpcReduction="20000"/>
          </a:bodyPr>
          <a:lstStyle/>
          <a:p>
            <a:pPr algn="l"/>
            <a:r>
              <a:rPr lang="en-US" b="0" i="0" dirty="0">
                <a:solidFill>
                  <a:srgbClr val="0D0D0D"/>
                </a:solidFill>
                <a:effectLst/>
                <a:highlight>
                  <a:srgbClr val="FFFFFF"/>
                </a:highlight>
                <a:latin typeface="Söhne"/>
              </a:rPr>
              <a:t>The security category is typically a central focus in most trust services engagements because both organizations and their external stakeholders (such as customers and business partners) heavily rely on technology. </a:t>
            </a:r>
          </a:p>
          <a:p>
            <a:pPr algn="l"/>
            <a:r>
              <a:rPr lang="en-US" b="0" i="0" dirty="0">
                <a:solidFill>
                  <a:srgbClr val="0D0D0D"/>
                </a:solidFill>
                <a:effectLst/>
                <a:highlight>
                  <a:srgbClr val="FFFFFF"/>
                </a:highlight>
                <a:latin typeface="Söhne"/>
              </a:rPr>
              <a:t>This reliance brings increased concerns about cybersecurity risks and their potential impact on operational processes. </a:t>
            </a:r>
          </a:p>
          <a:p>
            <a:pPr algn="l"/>
            <a:r>
              <a:rPr lang="en-US" b="0" i="0" dirty="0">
                <a:solidFill>
                  <a:srgbClr val="0D0D0D"/>
                </a:solidFill>
                <a:effectLst/>
                <a:highlight>
                  <a:srgbClr val="FFFFFF"/>
                </a:highlight>
                <a:latin typeface="Söhne"/>
              </a:rPr>
              <a:t>Given the critical importance of safeguarding data and systems, security controls are usually prioritized in evaluations of system controls.</a:t>
            </a:r>
          </a:p>
          <a:p>
            <a:pPr algn="l"/>
            <a:r>
              <a:rPr lang="en-US" b="0" i="0" dirty="0">
                <a:solidFill>
                  <a:srgbClr val="0D0D0D"/>
                </a:solidFill>
                <a:effectLst/>
                <a:highlight>
                  <a:srgbClr val="FFFFFF"/>
                </a:highlight>
                <a:latin typeface="Söhne"/>
              </a:rPr>
              <a:t>However, there are rare instances where the security category might not be explicitly addressed in a trust services engagement. </a:t>
            </a:r>
          </a:p>
          <a:p>
            <a:pPr algn="l"/>
            <a:r>
              <a:rPr lang="en-US" b="0" i="0" dirty="0">
                <a:solidFill>
                  <a:srgbClr val="0D0D0D"/>
                </a:solidFill>
                <a:effectLst/>
                <a:highlight>
                  <a:srgbClr val="FFFFFF"/>
                </a:highlight>
                <a:latin typeface="Söhne"/>
              </a:rPr>
              <a:t>This could occur if the specific scope of the engagement is focused on other aspects such as availability, processing integrity, confidentiality, or privacy, depending on the particular needs and risk profile of the organization. </a:t>
            </a:r>
          </a:p>
          <a:p>
            <a:pPr lvl="1"/>
            <a:r>
              <a:rPr lang="en-US" b="0" i="0" dirty="0">
                <a:solidFill>
                  <a:srgbClr val="0D0D0D"/>
                </a:solidFill>
                <a:effectLst/>
                <a:highlight>
                  <a:srgbClr val="FFFFFF"/>
                </a:highlight>
                <a:latin typeface="Söhne"/>
              </a:rPr>
              <a:t>In such cases, while security may not be the main focus, it is generally still considered to some extent, given its foundational role in protecting information systems.</a:t>
            </a:r>
          </a:p>
          <a:p>
            <a:endParaRPr lang="en-US" dirty="0"/>
          </a:p>
        </p:txBody>
      </p:sp>
      <p:pic>
        <p:nvPicPr>
          <p:cNvPr id="4" name="Picture 3">
            <a:extLst>
              <a:ext uri="{FF2B5EF4-FFF2-40B4-BE49-F238E27FC236}">
                <a16:creationId xmlns:a16="http://schemas.microsoft.com/office/drawing/2014/main" id="{34EE2921-ACBF-B6C0-B570-8B99062D9A67}"/>
              </a:ext>
            </a:extLst>
          </p:cNvPr>
          <p:cNvPicPr>
            <a:picLocks noChangeAspect="1"/>
          </p:cNvPicPr>
          <p:nvPr/>
        </p:nvPicPr>
        <p:blipFill>
          <a:blip r:embed="rId2"/>
          <a:stretch>
            <a:fillRect/>
          </a:stretch>
        </p:blipFill>
        <p:spPr>
          <a:xfrm>
            <a:off x="8408173" y="1107596"/>
            <a:ext cx="3783827" cy="3783827"/>
          </a:xfrm>
          <a:prstGeom prst="rect">
            <a:avLst/>
          </a:prstGeom>
        </p:spPr>
      </p:pic>
      <p:sp>
        <p:nvSpPr>
          <p:cNvPr id="5" name="TextBox 23">
            <a:extLst>
              <a:ext uri="{FF2B5EF4-FFF2-40B4-BE49-F238E27FC236}">
                <a16:creationId xmlns:a16="http://schemas.microsoft.com/office/drawing/2014/main" id="{B1C09FE0-33B9-F70F-BAB3-7FFC9800C99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92DE31DA-FBC6-3BA6-0223-A957417F72D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6973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1BBE-1EC1-EDC9-E49F-F30A0D2E0E47}"/>
              </a:ext>
            </a:extLst>
          </p:cNvPr>
          <p:cNvSpPr>
            <a:spLocks noGrp="1"/>
          </p:cNvSpPr>
          <p:nvPr>
            <p:ph type="title"/>
          </p:nvPr>
        </p:nvSpPr>
        <p:spPr>
          <a:xfrm>
            <a:off x="915977" y="-278108"/>
            <a:ext cx="10515600" cy="1325563"/>
          </a:xfrm>
        </p:spPr>
        <p:txBody>
          <a:bodyPr/>
          <a:lstStyle/>
          <a:p>
            <a:pPr algn="ctr"/>
            <a:r>
              <a:rPr lang="en-US" dirty="0"/>
              <a:t>SOC Cybersecurity</a:t>
            </a:r>
          </a:p>
        </p:txBody>
      </p:sp>
      <p:sp>
        <p:nvSpPr>
          <p:cNvPr id="3" name="Content Placeholder 2">
            <a:extLst>
              <a:ext uri="{FF2B5EF4-FFF2-40B4-BE49-F238E27FC236}">
                <a16:creationId xmlns:a16="http://schemas.microsoft.com/office/drawing/2014/main" id="{3E9D9D76-AAC0-AB5B-E494-B6D7B95C25D1}"/>
              </a:ext>
            </a:extLst>
          </p:cNvPr>
          <p:cNvSpPr>
            <a:spLocks noGrp="1"/>
          </p:cNvSpPr>
          <p:nvPr>
            <p:ph idx="1"/>
          </p:nvPr>
        </p:nvSpPr>
        <p:spPr>
          <a:xfrm>
            <a:off x="194966" y="800888"/>
            <a:ext cx="7801304" cy="5499013"/>
          </a:xfrm>
        </p:spPr>
        <p:txBody>
          <a:bodyPr>
            <a:normAutofit/>
          </a:bodyPr>
          <a:lstStyle/>
          <a:p>
            <a:pPr algn="l"/>
            <a:r>
              <a:rPr lang="en-US" b="0" i="0" dirty="0">
                <a:solidFill>
                  <a:srgbClr val="0D0D0D"/>
                </a:solidFill>
                <a:effectLst/>
                <a:highlight>
                  <a:srgbClr val="FFFFFF"/>
                </a:highlight>
                <a:latin typeface="Söhne"/>
              </a:rPr>
              <a:t>The Trust Services Criteria offer a flexible framework that can be applied to a variety of different audits or evaluations. </a:t>
            </a:r>
          </a:p>
          <a:p>
            <a:pPr algn="l"/>
            <a:r>
              <a:rPr lang="en-US" b="0" i="0" dirty="0">
                <a:solidFill>
                  <a:srgbClr val="0D0D0D"/>
                </a:solidFill>
                <a:effectLst/>
                <a:highlight>
                  <a:srgbClr val="FFFFFF"/>
                </a:highlight>
                <a:latin typeface="Söhne"/>
              </a:rPr>
              <a:t>This flexibility allows practitioners to tailor their reports to specific </a:t>
            </a:r>
            <a:r>
              <a:rPr lang="en-US" b="0" i="0" dirty="0">
                <a:solidFill>
                  <a:srgbClr val="0D0D0D"/>
                </a:solidFill>
                <a:effectLst/>
                <a:highlight>
                  <a:srgbClr val="FFFF00"/>
                </a:highlight>
                <a:latin typeface="Söhne"/>
              </a:rPr>
              <a:t>subject matters </a:t>
            </a:r>
            <a:r>
              <a:rPr lang="en-US" b="0" i="0" dirty="0">
                <a:solidFill>
                  <a:srgbClr val="0D0D0D"/>
                </a:solidFill>
                <a:effectLst/>
                <a:highlight>
                  <a:srgbClr val="FFFFFF"/>
                </a:highlight>
                <a:latin typeface="Söhne"/>
              </a:rPr>
              <a:t>depending on the needs of the entity. </a:t>
            </a:r>
          </a:p>
          <a:p>
            <a:pPr algn="l"/>
            <a:r>
              <a:rPr lang="en-US" b="0" i="0" dirty="0">
                <a:solidFill>
                  <a:srgbClr val="0D0D0D"/>
                </a:solidFill>
                <a:effectLst/>
                <a:highlight>
                  <a:srgbClr val="FFFFFF"/>
                </a:highlight>
                <a:latin typeface="Söhne"/>
              </a:rPr>
              <a:t>One key application of these criteria is in a SOC for Cybersecurity engagement. </a:t>
            </a:r>
          </a:p>
          <a:p>
            <a:pPr algn="l"/>
            <a:r>
              <a:rPr lang="en-US" b="0" i="0" dirty="0">
                <a:solidFill>
                  <a:srgbClr val="0D0D0D"/>
                </a:solidFill>
                <a:effectLst/>
                <a:highlight>
                  <a:srgbClr val="FFFFFF"/>
                </a:highlight>
                <a:latin typeface="Söhne"/>
              </a:rPr>
              <a:t>In such an engagement, a practitioner evaluates the effectiveness of an entity's cybersecurity risk management program. </a:t>
            </a:r>
          </a:p>
          <a:p>
            <a:pPr lvl="1"/>
            <a:r>
              <a:rPr lang="en-US" b="0" i="0" dirty="0">
                <a:solidFill>
                  <a:srgbClr val="0D0D0D"/>
                </a:solidFill>
                <a:effectLst/>
                <a:highlight>
                  <a:srgbClr val="FFFFFF"/>
                </a:highlight>
                <a:latin typeface="Söhne"/>
              </a:rPr>
              <a:t>The goal is to determine whether the controls in place effectively support the entity's cybersecurity objectives.</a:t>
            </a:r>
          </a:p>
          <a:p>
            <a:endParaRPr lang="en-US" dirty="0"/>
          </a:p>
        </p:txBody>
      </p:sp>
      <p:pic>
        <p:nvPicPr>
          <p:cNvPr id="5" name="Picture 4">
            <a:extLst>
              <a:ext uri="{FF2B5EF4-FFF2-40B4-BE49-F238E27FC236}">
                <a16:creationId xmlns:a16="http://schemas.microsoft.com/office/drawing/2014/main" id="{1B8242B1-0F5E-B7D6-E729-5E18CC212C82}"/>
              </a:ext>
            </a:extLst>
          </p:cNvPr>
          <p:cNvPicPr>
            <a:picLocks noChangeAspect="1"/>
          </p:cNvPicPr>
          <p:nvPr/>
        </p:nvPicPr>
        <p:blipFill>
          <a:blip r:embed="rId2"/>
          <a:stretch>
            <a:fillRect/>
          </a:stretch>
        </p:blipFill>
        <p:spPr>
          <a:xfrm>
            <a:off x="8251668" y="1448650"/>
            <a:ext cx="3745366" cy="3410957"/>
          </a:xfrm>
          <a:prstGeom prst="rect">
            <a:avLst/>
          </a:prstGeom>
        </p:spPr>
      </p:pic>
      <p:sp>
        <p:nvSpPr>
          <p:cNvPr id="6" name="TextBox 23">
            <a:extLst>
              <a:ext uri="{FF2B5EF4-FFF2-40B4-BE49-F238E27FC236}">
                <a16:creationId xmlns:a16="http://schemas.microsoft.com/office/drawing/2014/main" id="{247889DB-385A-4B0F-FB51-EE7BE2C6289E}"/>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4555B3A9-6B2E-72DD-296C-01CCF83C242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43355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9F58B-7033-DFED-C22F-278DDDC41E13}"/>
              </a:ext>
            </a:extLst>
          </p:cNvPr>
          <p:cNvSpPr>
            <a:spLocks noGrp="1"/>
          </p:cNvSpPr>
          <p:nvPr>
            <p:ph type="title"/>
          </p:nvPr>
        </p:nvSpPr>
        <p:spPr>
          <a:xfrm>
            <a:off x="926487" y="-57391"/>
            <a:ext cx="10515600" cy="1325563"/>
          </a:xfrm>
        </p:spPr>
        <p:txBody>
          <a:bodyPr/>
          <a:lstStyle/>
          <a:p>
            <a:pPr algn="ctr"/>
            <a:r>
              <a:rPr lang="en-US" dirty="0"/>
              <a:t>SOC Cybersecurity</a:t>
            </a:r>
          </a:p>
        </p:txBody>
      </p:sp>
      <p:sp>
        <p:nvSpPr>
          <p:cNvPr id="3" name="Content Placeholder 2">
            <a:extLst>
              <a:ext uri="{FF2B5EF4-FFF2-40B4-BE49-F238E27FC236}">
                <a16:creationId xmlns:a16="http://schemas.microsoft.com/office/drawing/2014/main" id="{7F307F6B-1623-3DEC-0894-205DC36F8ADF}"/>
              </a:ext>
            </a:extLst>
          </p:cNvPr>
          <p:cNvSpPr>
            <a:spLocks noGrp="1"/>
          </p:cNvSpPr>
          <p:nvPr>
            <p:ph idx="1"/>
          </p:nvPr>
        </p:nvSpPr>
        <p:spPr>
          <a:xfrm>
            <a:off x="123240" y="1369071"/>
            <a:ext cx="7634185" cy="4351338"/>
          </a:xfrm>
        </p:spPr>
        <p:txBody>
          <a:bodyPr>
            <a:normAutofit lnSpcReduction="10000"/>
          </a:bodyPr>
          <a:lstStyle/>
          <a:p>
            <a:pPr algn="l"/>
            <a:r>
              <a:rPr lang="en-US" b="0" i="0" dirty="0">
                <a:solidFill>
                  <a:srgbClr val="0D0D0D"/>
                </a:solidFill>
                <a:effectLst/>
                <a:highlight>
                  <a:srgbClr val="FFFFFF"/>
                </a:highlight>
                <a:latin typeface="Söhne"/>
              </a:rPr>
              <a:t>To do this, the practitioner uses relevant Trust Services Criteria, particularly those focused on:</a:t>
            </a:r>
          </a:p>
          <a:p>
            <a:pPr lvl="1"/>
            <a:r>
              <a:rPr lang="en-US" b="0" i="0" dirty="0">
                <a:solidFill>
                  <a:srgbClr val="0D0D0D"/>
                </a:solidFill>
                <a:effectLst/>
                <a:highlight>
                  <a:srgbClr val="FFFFFF"/>
                </a:highlight>
                <a:latin typeface="Söhne"/>
              </a:rPr>
              <a:t>security, </a:t>
            </a:r>
          </a:p>
          <a:p>
            <a:pPr lvl="1"/>
            <a:r>
              <a:rPr lang="en-US" b="0" i="0" dirty="0">
                <a:solidFill>
                  <a:srgbClr val="0D0D0D"/>
                </a:solidFill>
                <a:effectLst/>
                <a:highlight>
                  <a:srgbClr val="FFFFFF"/>
                </a:highlight>
                <a:latin typeface="Söhne"/>
              </a:rPr>
              <a:t>availability, and </a:t>
            </a:r>
          </a:p>
          <a:p>
            <a:pPr lvl="1"/>
            <a:r>
              <a:rPr lang="en-US" b="0" i="0" dirty="0">
                <a:solidFill>
                  <a:srgbClr val="0D0D0D"/>
                </a:solidFill>
                <a:effectLst/>
                <a:highlight>
                  <a:srgbClr val="FFFFFF"/>
                </a:highlight>
                <a:latin typeface="Söhne"/>
              </a:rPr>
              <a:t>confidentiality. </a:t>
            </a:r>
          </a:p>
          <a:p>
            <a:pPr algn="l"/>
            <a:r>
              <a:rPr lang="en-US" b="0" i="0" dirty="0">
                <a:solidFill>
                  <a:srgbClr val="0D0D0D"/>
                </a:solidFill>
                <a:effectLst/>
                <a:highlight>
                  <a:srgbClr val="FFFFFF"/>
                </a:highlight>
                <a:latin typeface="Söhne"/>
              </a:rPr>
              <a:t>These criteria serve as the basis for assessing how well the entity protects its systems and information from unauthorized access, ensures system and data availability for operation and use, and maintains the confidentiality of sensitive information.</a:t>
            </a:r>
          </a:p>
          <a:p>
            <a:endParaRPr lang="en-US" dirty="0"/>
          </a:p>
        </p:txBody>
      </p:sp>
      <p:pic>
        <p:nvPicPr>
          <p:cNvPr id="4" name="Picture 3">
            <a:extLst>
              <a:ext uri="{FF2B5EF4-FFF2-40B4-BE49-F238E27FC236}">
                <a16:creationId xmlns:a16="http://schemas.microsoft.com/office/drawing/2014/main" id="{5ACE7C56-7EF4-8A6E-4FBB-8B4A4D51CD95}"/>
              </a:ext>
            </a:extLst>
          </p:cNvPr>
          <p:cNvPicPr>
            <a:picLocks noChangeAspect="1"/>
          </p:cNvPicPr>
          <p:nvPr/>
        </p:nvPicPr>
        <p:blipFill>
          <a:blip r:embed="rId2"/>
          <a:stretch>
            <a:fillRect/>
          </a:stretch>
        </p:blipFill>
        <p:spPr>
          <a:xfrm>
            <a:off x="8097170" y="1448650"/>
            <a:ext cx="3899864" cy="3551660"/>
          </a:xfrm>
          <a:prstGeom prst="rect">
            <a:avLst/>
          </a:prstGeom>
        </p:spPr>
      </p:pic>
      <p:sp>
        <p:nvSpPr>
          <p:cNvPr id="5" name="TextBox 23">
            <a:extLst>
              <a:ext uri="{FF2B5EF4-FFF2-40B4-BE49-F238E27FC236}">
                <a16:creationId xmlns:a16="http://schemas.microsoft.com/office/drawing/2014/main" id="{D4BB64E7-6EBF-A6B4-A9A4-1840A7FAE20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90B53AD9-B973-6656-2950-829F821B45CF}"/>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87667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9639-98B7-1213-EF01-F40535CA2371}"/>
              </a:ext>
            </a:extLst>
          </p:cNvPr>
          <p:cNvSpPr>
            <a:spLocks noGrp="1"/>
          </p:cNvSpPr>
          <p:nvPr>
            <p:ph type="title"/>
          </p:nvPr>
        </p:nvSpPr>
        <p:spPr>
          <a:xfrm>
            <a:off x="838200" y="-235615"/>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CF0B42D0-37CB-AFD8-1813-6030935200E0}"/>
              </a:ext>
            </a:extLst>
          </p:cNvPr>
          <p:cNvSpPr>
            <a:spLocks noGrp="1"/>
          </p:cNvSpPr>
          <p:nvPr>
            <p:ph idx="1"/>
          </p:nvPr>
        </p:nvSpPr>
        <p:spPr>
          <a:xfrm>
            <a:off x="370367" y="852746"/>
            <a:ext cx="7997970" cy="5654380"/>
          </a:xfrm>
        </p:spPr>
        <p:txBody>
          <a:bodyPr/>
          <a:lstStyle/>
          <a:p>
            <a:r>
              <a:rPr lang="en-US" b="0" i="0" dirty="0">
                <a:solidFill>
                  <a:srgbClr val="0D0D0D"/>
                </a:solidFill>
                <a:effectLst/>
                <a:highlight>
                  <a:srgbClr val="FFFFFF"/>
                </a:highlight>
                <a:latin typeface="Söhne"/>
              </a:rPr>
              <a:t>For example, a practitioner might evaluate a financial institution's cybersecurity program by reviewing its:</a:t>
            </a:r>
          </a:p>
          <a:p>
            <a:pPr lvl="1"/>
            <a:r>
              <a:rPr lang="en-US" b="0" i="0" dirty="0">
                <a:solidFill>
                  <a:srgbClr val="0D0D0D"/>
                </a:solidFill>
                <a:effectLst/>
                <a:highlight>
                  <a:srgbClr val="FFFFFF"/>
                </a:highlight>
                <a:latin typeface="Söhne"/>
              </a:rPr>
              <a:t> firewall and intrusion detection systems (security), </a:t>
            </a:r>
          </a:p>
          <a:p>
            <a:pPr lvl="1"/>
            <a:r>
              <a:rPr lang="en-US" b="0" i="0" dirty="0">
                <a:solidFill>
                  <a:srgbClr val="0D0D0D"/>
                </a:solidFill>
                <a:effectLst/>
                <a:highlight>
                  <a:srgbClr val="FFFFFF"/>
                </a:highlight>
                <a:latin typeface="Söhne"/>
              </a:rPr>
              <a:t>its data backup and disaster recovery processes (availability), and </a:t>
            </a:r>
          </a:p>
          <a:p>
            <a:pPr lvl="1"/>
            <a:r>
              <a:rPr lang="en-US" b="0" i="0" dirty="0">
                <a:solidFill>
                  <a:srgbClr val="0D0D0D"/>
                </a:solidFill>
                <a:effectLst/>
                <a:highlight>
                  <a:srgbClr val="FFFFFF"/>
                </a:highlight>
                <a:latin typeface="Söhne"/>
              </a:rPr>
              <a:t>its data encryption practices (confidentiality). </a:t>
            </a:r>
          </a:p>
          <a:p>
            <a:r>
              <a:rPr lang="en-US" b="0" i="0" dirty="0">
                <a:solidFill>
                  <a:srgbClr val="0D0D0D"/>
                </a:solidFill>
                <a:effectLst/>
                <a:highlight>
                  <a:srgbClr val="FFFFFF"/>
                </a:highlight>
                <a:latin typeface="Söhne"/>
              </a:rPr>
              <a:t>This comprehensive evaluation helps ensure that the institution's cybersecurity measures align with its overall objectives and adequately protect its stakeholders.</a:t>
            </a:r>
          </a:p>
          <a:p>
            <a:endParaRPr lang="en-US" dirty="0"/>
          </a:p>
        </p:txBody>
      </p:sp>
      <p:pic>
        <p:nvPicPr>
          <p:cNvPr id="4" name="Picture 3">
            <a:extLst>
              <a:ext uri="{FF2B5EF4-FFF2-40B4-BE49-F238E27FC236}">
                <a16:creationId xmlns:a16="http://schemas.microsoft.com/office/drawing/2014/main" id="{B592162F-C532-BCD4-FD85-18147E70124C}"/>
              </a:ext>
            </a:extLst>
          </p:cNvPr>
          <p:cNvPicPr>
            <a:picLocks noChangeAspect="1"/>
          </p:cNvPicPr>
          <p:nvPr/>
        </p:nvPicPr>
        <p:blipFill>
          <a:blip r:embed="rId2"/>
          <a:stretch>
            <a:fillRect/>
          </a:stretch>
        </p:blipFill>
        <p:spPr>
          <a:xfrm>
            <a:off x="8251668" y="1448650"/>
            <a:ext cx="3745366" cy="3410957"/>
          </a:xfrm>
          <a:prstGeom prst="rect">
            <a:avLst/>
          </a:prstGeom>
        </p:spPr>
      </p:pic>
      <p:sp>
        <p:nvSpPr>
          <p:cNvPr id="5" name="TextBox 23">
            <a:extLst>
              <a:ext uri="{FF2B5EF4-FFF2-40B4-BE49-F238E27FC236}">
                <a16:creationId xmlns:a16="http://schemas.microsoft.com/office/drawing/2014/main" id="{EFA1AE5B-BEEB-F4B7-B3CD-0443B4F6588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204FF699-E42F-6F9F-7B09-EF555555DF6B}"/>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776653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A1B9-CBA5-6D1E-67B3-9F5EA4BE3F4F}"/>
              </a:ext>
            </a:extLst>
          </p:cNvPr>
          <p:cNvSpPr>
            <a:spLocks noGrp="1"/>
          </p:cNvSpPr>
          <p:nvPr>
            <p:ph type="title"/>
          </p:nvPr>
        </p:nvSpPr>
        <p:spPr>
          <a:xfrm>
            <a:off x="888650" y="-76309"/>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DF039A9E-4F29-1C33-5BFC-F1B4F09C508A}"/>
              </a:ext>
            </a:extLst>
          </p:cNvPr>
          <p:cNvSpPr>
            <a:spLocks noGrp="1"/>
          </p:cNvSpPr>
          <p:nvPr>
            <p:ph idx="1"/>
          </p:nvPr>
        </p:nvSpPr>
        <p:spPr>
          <a:xfrm>
            <a:off x="497665" y="800889"/>
            <a:ext cx="11162512" cy="5751260"/>
          </a:xfrm>
        </p:spPr>
        <p:txBody>
          <a:bodyPr>
            <a:normAutofit fontScale="92500" lnSpcReduction="20000"/>
          </a:bodyPr>
          <a:lstStyle/>
          <a:p>
            <a:pPr marL="0" indent="0" algn="l">
              <a:buNone/>
            </a:pPr>
            <a:r>
              <a:rPr lang="en-US" b="1" i="0" dirty="0">
                <a:solidFill>
                  <a:srgbClr val="0D0D0D"/>
                </a:solidFill>
                <a:effectLst/>
                <a:highlight>
                  <a:srgbClr val="FFFFFF"/>
                </a:highlight>
                <a:latin typeface="Söhne"/>
              </a:rPr>
              <a:t>In a SOC for Cybersecurity engagement, which Trust Services Criteria might be most relevant?</a:t>
            </a:r>
            <a:r>
              <a:rPr lang="en-US" b="0" i="0" dirty="0">
                <a:solidFill>
                  <a:srgbClr val="0D0D0D"/>
                </a:solidFill>
                <a:effectLst/>
                <a:highlight>
                  <a:srgbClr val="FFFFFF"/>
                </a:highlight>
                <a:latin typeface="Söhne"/>
              </a:rPr>
              <a:t> </a:t>
            </a:r>
          </a:p>
          <a:p>
            <a:pPr marL="514350" indent="-514350" algn="l">
              <a:buAutoNum type="alphaLcParenR"/>
            </a:pPr>
            <a:r>
              <a:rPr lang="en-US" b="0" i="0" dirty="0">
                <a:solidFill>
                  <a:srgbClr val="0D0D0D"/>
                </a:solidFill>
                <a:effectLst/>
                <a:highlight>
                  <a:srgbClr val="FFFFFF"/>
                </a:highlight>
                <a:latin typeface="Söhne"/>
              </a:rPr>
              <a:t>Security and availability </a:t>
            </a:r>
          </a:p>
          <a:p>
            <a:pPr marL="514350" indent="-514350" algn="l">
              <a:buAutoNum type="alphaLcParenR"/>
            </a:pPr>
            <a:r>
              <a:rPr lang="en-US" b="0" i="0" dirty="0">
                <a:solidFill>
                  <a:srgbClr val="0D0D0D"/>
                </a:solidFill>
                <a:effectLst/>
                <a:highlight>
                  <a:srgbClr val="FFFFFF"/>
                </a:highlight>
                <a:latin typeface="Söhne"/>
              </a:rPr>
              <a:t>Confidentiality and privacy </a:t>
            </a:r>
          </a:p>
          <a:p>
            <a:pPr marL="514350" indent="-514350" algn="l">
              <a:buAutoNum type="alphaLcParenR"/>
            </a:pPr>
            <a:r>
              <a:rPr lang="en-US" b="0" i="0" dirty="0">
                <a:solidFill>
                  <a:srgbClr val="0D0D0D"/>
                </a:solidFill>
                <a:effectLst/>
                <a:highlight>
                  <a:srgbClr val="FFFFFF"/>
                </a:highlight>
                <a:latin typeface="Söhne"/>
              </a:rPr>
              <a:t>Processing integrity and economic efficiency </a:t>
            </a:r>
          </a:p>
          <a:p>
            <a:pPr marL="514350" indent="-514350" algn="l">
              <a:buAutoNum type="alphaLcParenR"/>
            </a:pPr>
            <a:r>
              <a:rPr lang="en-US" b="0" i="0" dirty="0">
                <a:solidFill>
                  <a:srgbClr val="0D0D0D"/>
                </a:solidFill>
                <a:effectLst/>
                <a:highlight>
                  <a:srgbClr val="FFFFFF"/>
                </a:highlight>
                <a:latin typeface="Söhne"/>
              </a:rPr>
              <a:t>Compliance with international trade laws and financial reporting</a:t>
            </a:r>
          </a:p>
          <a:p>
            <a:pPr algn="l"/>
            <a:r>
              <a:rPr lang="en-US" b="1" i="0" dirty="0">
                <a:solidFill>
                  <a:srgbClr val="0D0D0D"/>
                </a:solidFill>
                <a:effectLst/>
                <a:highlight>
                  <a:srgbClr val="FFFFFF"/>
                </a:highlight>
                <a:latin typeface="Söhne"/>
              </a:rPr>
              <a:t>Correct Answer:</a:t>
            </a:r>
            <a:r>
              <a:rPr lang="en-US" b="0" i="0" dirty="0">
                <a:solidFill>
                  <a:srgbClr val="0D0D0D"/>
                </a:solidFill>
                <a:effectLst/>
                <a:highlight>
                  <a:srgbClr val="FFFFFF"/>
                </a:highlight>
                <a:latin typeface="Söhne"/>
              </a:rPr>
              <a:t> a) Security and availability</a:t>
            </a:r>
          </a:p>
          <a:p>
            <a:pPr algn="l">
              <a:buFont typeface="Arial" panose="020B0604020202020204" pitchFamily="34" charset="0"/>
              <a:buChar char="•"/>
            </a:pPr>
            <a:r>
              <a:rPr lang="en-US" b="1" i="0" dirty="0">
                <a:solidFill>
                  <a:srgbClr val="0D0D0D"/>
                </a:solidFill>
                <a:effectLst/>
                <a:highlight>
                  <a:srgbClr val="FFFFFF"/>
                </a:highlight>
                <a:latin typeface="Söhne"/>
              </a:rPr>
              <a:t>Explanation:</a:t>
            </a:r>
            <a:endParaRPr lang="en-US" b="0" i="0" dirty="0">
              <a:solidFill>
                <a:srgbClr val="0D0D0D"/>
              </a:solidFill>
              <a:effectLst/>
              <a:highlight>
                <a:srgbClr val="FFFFFF"/>
              </a:highlight>
              <a:latin typeface="Söhne"/>
            </a:endParaRPr>
          </a:p>
          <a:p>
            <a:pPr marL="742950" lvl="1" indent="-285750" algn="l">
              <a:buFont typeface="Arial" panose="020B0604020202020204" pitchFamily="34" charset="0"/>
              <a:buChar char="•"/>
            </a:pPr>
            <a:r>
              <a:rPr lang="en-US" b="0" i="0" dirty="0">
                <a:solidFill>
                  <a:srgbClr val="0D0D0D"/>
                </a:solidFill>
                <a:effectLst/>
                <a:highlight>
                  <a:srgbClr val="FFFFFF"/>
                </a:highlight>
                <a:latin typeface="Söhne"/>
              </a:rPr>
              <a:t>Choice a is correct because security and availability are central to evaluating the effectiveness of cybersecurity controls.</a:t>
            </a:r>
          </a:p>
          <a:p>
            <a:pPr marL="742950" lvl="1" indent="-285750" algn="l">
              <a:buFont typeface="Arial" panose="020B0604020202020204" pitchFamily="34" charset="0"/>
              <a:buChar char="•"/>
            </a:pPr>
            <a:r>
              <a:rPr lang="en-US" b="0" i="0" dirty="0">
                <a:solidFill>
                  <a:srgbClr val="0D0D0D"/>
                </a:solidFill>
                <a:effectLst/>
                <a:highlight>
                  <a:srgbClr val="FFFFFF"/>
                </a:highlight>
                <a:latin typeface="Söhne"/>
              </a:rPr>
              <a:t>Choice b is incorrect because while important, confidentiality and privacy are not as central to cybersecurity controls as security and availability.</a:t>
            </a:r>
          </a:p>
          <a:p>
            <a:pPr marL="742950" lvl="1" indent="-285750" algn="l">
              <a:buFont typeface="Arial" panose="020B0604020202020204" pitchFamily="34" charset="0"/>
              <a:buChar char="•"/>
            </a:pPr>
            <a:r>
              <a:rPr lang="en-US" b="0" i="0" dirty="0">
                <a:solidFill>
                  <a:srgbClr val="0D0D0D"/>
                </a:solidFill>
                <a:effectLst/>
                <a:highlight>
                  <a:srgbClr val="FFFFFF"/>
                </a:highlight>
                <a:latin typeface="Söhne"/>
              </a:rPr>
              <a:t>Choice c is incorrect as processing integrity pertains to data accuracy and completeness, and economic efficiency is not a Trust Services Criterion.</a:t>
            </a:r>
          </a:p>
          <a:p>
            <a:pPr marL="742950" lvl="1" indent="-285750" algn="l">
              <a:buFont typeface="Arial" panose="020B0604020202020204" pitchFamily="34" charset="0"/>
              <a:buChar char="•"/>
            </a:pPr>
            <a:r>
              <a:rPr lang="en-US" b="0" i="0" dirty="0">
                <a:solidFill>
                  <a:srgbClr val="0D0D0D"/>
                </a:solidFill>
                <a:effectLst/>
                <a:highlight>
                  <a:srgbClr val="FFFFFF"/>
                </a:highlight>
                <a:latin typeface="Söhne"/>
              </a:rPr>
              <a:t>Choice d is incorrect because compliance with trade laws and financial reporting are not central to cybersecurity engagements.</a:t>
            </a:r>
          </a:p>
          <a:p>
            <a:endParaRPr lang="en-US" dirty="0"/>
          </a:p>
        </p:txBody>
      </p:sp>
      <p:sp>
        <p:nvSpPr>
          <p:cNvPr id="4" name="TextBox 23">
            <a:extLst>
              <a:ext uri="{FF2B5EF4-FFF2-40B4-BE49-F238E27FC236}">
                <a16:creationId xmlns:a16="http://schemas.microsoft.com/office/drawing/2014/main" id="{07A6AC9B-418F-A83B-F507-0550923A7BC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CC601F48-81E6-859C-0F08-CA68D849D6FC}"/>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55065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1266</Words>
  <Application>Microsoft Office PowerPoint</Application>
  <PresentationFormat>Widescreen</PresentationFormat>
  <Paragraphs>85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Trust Services Criteria (TSC)</vt:lpstr>
      <vt:lpstr>Trust Services Criteria (TSC)</vt:lpstr>
      <vt:lpstr>Purpose of Trust Services Criteria (TSC)</vt:lpstr>
      <vt:lpstr>Trust Services Criteria (TSC)</vt:lpstr>
      <vt:lpstr>Trust Services Criteria: Confidentiality</vt:lpstr>
      <vt:lpstr>Trust Services Criteria: Availability</vt:lpstr>
      <vt:lpstr>Trust Services Criteria: Processing Integrity</vt:lpstr>
      <vt:lpstr>Trust Services Criteria: Privacy</vt:lpstr>
      <vt:lpstr>Trust Services Criteria: Security</vt:lpstr>
      <vt:lpstr>TSC (Security)</vt:lpstr>
      <vt:lpstr>SOC Cybersecurity</vt:lpstr>
      <vt:lpstr>SOC Cybersecurity</vt:lpstr>
      <vt:lpstr>Example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2024-04-14T00:10:06Z</dcterms:created>
  <dcterms:modified xsi:type="dcterms:W3CDTF">2024-04-20T07:50:22Z</dcterms:modified>
</cp:coreProperties>
</file>