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69" r:id="rId2"/>
    <p:sldId id="770" r:id="rId3"/>
    <p:sldId id="774" r:id="rId4"/>
    <p:sldId id="772" r:id="rId5"/>
    <p:sldId id="775" r:id="rId6"/>
    <p:sldId id="773" r:id="rId7"/>
    <p:sldId id="77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nsour farhat" initials="mf" lastIdx="1" clrIdx="0">
    <p:extLst>
      <p:ext uri="{19B8F6BF-5375-455C-9EA6-DF929625EA0E}">
        <p15:presenceInfo xmlns:p15="http://schemas.microsoft.com/office/powerpoint/2012/main" userId="bed7c5799dc4571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C234C5-9CA4-4DD4-BD7A-B45ECD2375F9}" v="574" dt="2021-10-01T22:42:09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30" y="249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A09AA-BC30-43AB-A841-998A61140D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4F5D6A-68D7-431B-A8B0-2A9C8D436E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7F7B79-32F9-478B-9895-B68C4E8B8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61863-0842-418E-B3E8-A133AFA48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D83F4B-29AF-42F6-935B-594A2ECCC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714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96939-CF18-4037-AB45-AF87DA3DB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47D45-D241-452D-A5AB-CCC80A097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AF33B-C316-438A-991A-1AD187C81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C3A38-924B-4FDE-8F0E-0A34AD49D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9662E-E2E5-462A-8CDE-1EDCEC266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190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98313-DD01-4019-844A-2CCBB5883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BCB637-02AF-43A0-9437-14753E9E6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BB430-B34B-44ED-913A-55D4949FA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2DBE9-C200-4EA2-8351-345FA2E90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FFCA3-E1F6-488B-83C8-5515ED8B8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33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21D20-3D2F-4C66-9287-3C72260F8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034F5-A802-4D0C-B0D1-9F343131C5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391F5E-6937-4838-A555-9E98F2A624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875315-E78B-4324-A176-BB6DF0086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1C4A1-64A8-408E-BD77-C4AA0AE70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CBCC29-B5D4-4E23-B013-C4C607FAC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956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E795D-F778-462C-8D28-A3D77D013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92E9AF-93F5-4CF0-9A36-8095B34CC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C698A1-4147-464D-BAFC-F76AB5E836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3D4C2F-173C-413A-AFAF-0708CBDCBA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F85D98-53BD-404D-B019-F530532B7F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B57C1E-4D6C-440F-989B-B304C83EB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53EE43-010B-4700-A27D-37E8B0F41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7D792B-A873-4414-BA83-ADCB1C127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24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FCB76-46EA-455B-9F58-BD029C271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0E2F68-F32E-40F4-81DB-CB0A0B065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052298-C506-4C2E-8142-609DD9C7B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276FB1-3144-4A81-882F-5EF82DB96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817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F5FC30-4554-448B-AC5F-79BCA8B55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757927-E4D8-4547-9E65-963EF974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44D66-9906-4AC9-A538-90EFCE688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604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605E4-469C-40F2-ADFB-703207461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24FEE-6DAD-4BEB-8890-BADAEA135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B50C6-29B2-4A47-AFC4-A942140A7B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11550-E58D-4F63-8B0A-1D003F950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668785-6060-4291-BDF4-E01896173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B94AAD-9FD7-41F4-8993-C3F01A3E4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44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974E9-1B69-451F-8334-B2DF5CF7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41874-FE4C-4C23-89C4-DCFE45547B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AF4EB-767D-4F08-B65E-D5BCC5578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CC1C1-22DB-441F-BB90-BB4C6599F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14A69-A72D-42EE-97B4-01EEE34B5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FE7893-087C-4E23-B7A3-D8611F109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71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4F9E6-A6C7-4E83-8898-187A1C0E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EBE2A1-DED0-45AB-B785-9D7EF5F194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E372A9-8CB5-4C5B-8927-F691EF6BE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57CF0-3BD2-4FDA-A1F5-1EBE0DE97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F1453-81DF-46E9-A010-253FEB5B9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24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D211E3-AB42-4B7A-ABC2-9D5D9EBF45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638E33-27C0-46D4-B1CD-8D7C924DB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15C8A-00DB-44EE-9F48-4EAE7C99B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F7A4D-12E9-4445-970C-BDF4EEB9E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385AF-D262-40F5-86B6-6EADA693E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24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BB90A0-2A35-444C-A1AF-7568EC312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AF9046-3869-405B-BA72-35318A462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E4C31-9956-4C06-91AC-09C1BA9D5C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507E6-6A55-4616-8CFF-F362A5FEFD07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B85F6-DD02-4704-800D-328B8496BA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8B983-9B61-45AA-9988-05F570DA80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664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43201-878D-4AFD-9E4E-22C0E6404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GAAP? What is its purpose? Who sets GAAP?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829A5-AC33-408D-A6C6-0E2FBCD58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709" y="1759527"/>
            <a:ext cx="10896600" cy="4798436"/>
          </a:xfrm>
        </p:spPr>
        <p:txBody>
          <a:bodyPr>
            <a:normAutofit/>
          </a:bodyPr>
          <a:lstStyle/>
          <a:p>
            <a:r>
              <a:rPr lang="en-US" u="sng" dirty="0"/>
              <a:t>Remember:</a:t>
            </a:r>
            <a:r>
              <a:rPr lang="en-US" dirty="0"/>
              <a:t> Objective of financial reporting: Provide useful financial information to investors and creditors</a:t>
            </a:r>
          </a:p>
          <a:p>
            <a:pPr lvl="1"/>
            <a:r>
              <a:rPr lang="en-US" dirty="0"/>
              <a:t>Need by investors and creditors to facilitate comparison of financial information to make better decision.</a:t>
            </a:r>
          </a:p>
          <a:p>
            <a:r>
              <a:rPr lang="en-US" dirty="0"/>
              <a:t>Generally Accepted Accounting Principles: GAAP</a:t>
            </a:r>
          </a:p>
          <a:p>
            <a:pPr lvl="1"/>
            <a:r>
              <a:rPr lang="en-US" dirty="0"/>
              <a:t>dynamic set of both </a:t>
            </a:r>
            <a:r>
              <a:rPr lang="en-US" dirty="0">
                <a:highlight>
                  <a:srgbClr val="FFFF00"/>
                </a:highlight>
              </a:rPr>
              <a:t>broad and specific guidelines </a:t>
            </a:r>
            <a:r>
              <a:rPr lang="en-US" dirty="0"/>
              <a:t>that companies should follow when: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 measuring and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reporting the information in their financial statements and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related notes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Who sets GAAP?</a:t>
            </a:r>
          </a:p>
          <a:p>
            <a:pPr marL="914400" lvl="2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6FC3EFE-4C8D-4AB0-886C-CBD3711B2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911F15-5F79-3BB6-8522-786B37D17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0026" y="4817810"/>
            <a:ext cx="2332554" cy="189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2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E027280-92E5-4835-B52E-AE12B095D2F0}"/>
              </a:ext>
            </a:extLst>
          </p:cNvPr>
          <p:cNvSpPr/>
          <p:nvPr/>
        </p:nvSpPr>
        <p:spPr>
          <a:xfrm>
            <a:off x="7584192" y="1376314"/>
            <a:ext cx="2448272" cy="5040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Congress (In theory)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367D14-270B-42FB-A300-F6B505B58FE2}"/>
              </a:ext>
            </a:extLst>
          </p:cNvPr>
          <p:cNvSpPr/>
          <p:nvPr/>
        </p:nvSpPr>
        <p:spPr>
          <a:xfrm>
            <a:off x="7584192" y="2312418"/>
            <a:ext cx="2448272" cy="5040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200" b="1" dirty="0">
                <a:solidFill>
                  <a:schemeClr val="tx1"/>
                </a:solidFill>
              </a:rPr>
              <a:t>SEC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5EFC8E-B7DE-40B2-B974-FD7C585B32E4}"/>
              </a:ext>
            </a:extLst>
          </p:cNvPr>
          <p:cNvSpPr/>
          <p:nvPr/>
        </p:nvSpPr>
        <p:spPr>
          <a:xfrm>
            <a:off x="7584192" y="3250583"/>
            <a:ext cx="2448272" cy="5040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200" b="1" dirty="0">
                <a:solidFill>
                  <a:schemeClr val="tx1"/>
                </a:solidFill>
              </a:rPr>
              <a:t>Private Sector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EDC987D-878F-4E57-A730-8F4B055D2477}"/>
              </a:ext>
            </a:extLst>
          </p:cNvPr>
          <p:cNvGrpSpPr/>
          <p:nvPr/>
        </p:nvGrpSpPr>
        <p:grpSpPr>
          <a:xfrm>
            <a:off x="5596467" y="4491466"/>
            <a:ext cx="6655888" cy="1074912"/>
            <a:chOff x="907590" y="5255670"/>
            <a:chExt cx="6655888" cy="107491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63EA428-374D-46AD-A25A-092C9B408A92}"/>
                </a:ext>
              </a:extLst>
            </p:cNvPr>
            <p:cNvSpPr/>
            <p:nvPr/>
          </p:nvSpPr>
          <p:spPr>
            <a:xfrm>
              <a:off x="930598" y="5255670"/>
              <a:ext cx="6377706" cy="504056"/>
            </a:xfrm>
            <a:prstGeom prst="rect">
              <a:avLst/>
            </a:prstGeom>
            <a:solidFill>
              <a:srgbClr val="FFF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en-US" sz="22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50DA36F-56F7-40D7-A650-CE648C2A87ED}"/>
                </a:ext>
              </a:extLst>
            </p:cNvPr>
            <p:cNvSpPr/>
            <p:nvPr/>
          </p:nvSpPr>
          <p:spPr>
            <a:xfrm>
              <a:off x="1255440" y="5292255"/>
              <a:ext cx="655949" cy="43088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200" b="1" dirty="0">
                  <a:solidFill>
                    <a:prstClr val="black"/>
                  </a:solidFill>
                </a:rPr>
                <a:t>CAP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C0F26F7-50AA-452E-84D2-1890F1C0FA53}"/>
                </a:ext>
              </a:extLst>
            </p:cNvPr>
            <p:cNvSpPr/>
            <p:nvPr/>
          </p:nvSpPr>
          <p:spPr>
            <a:xfrm>
              <a:off x="3838617" y="5292255"/>
              <a:ext cx="665567" cy="43088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200" b="1" dirty="0">
                  <a:solidFill>
                    <a:prstClr val="black"/>
                  </a:solidFill>
                </a:rPr>
                <a:t>APB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FBAC2B-A917-405D-8509-01150B1E4BC0}"/>
                </a:ext>
              </a:extLst>
            </p:cNvPr>
            <p:cNvSpPr/>
            <p:nvPr/>
          </p:nvSpPr>
          <p:spPr>
            <a:xfrm>
              <a:off x="6368568" y="5292255"/>
              <a:ext cx="761812" cy="43088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200" b="1" dirty="0">
                  <a:solidFill>
                    <a:prstClr val="black"/>
                  </a:solidFill>
                </a:rPr>
                <a:t>FASB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FA806F3-7285-47A5-A228-08278894E547}"/>
                </a:ext>
              </a:extLst>
            </p:cNvPr>
            <p:cNvSpPr/>
            <p:nvPr/>
          </p:nvSpPr>
          <p:spPr>
            <a:xfrm>
              <a:off x="907590" y="5930472"/>
              <a:ext cx="1351652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000" dirty="0">
                  <a:solidFill>
                    <a:prstClr val="black"/>
                  </a:solidFill>
                </a:rPr>
                <a:t>1938–1959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FE91FF2-430E-4CB4-9EDA-D921A33D5BFC}"/>
                </a:ext>
              </a:extLst>
            </p:cNvPr>
            <p:cNvSpPr/>
            <p:nvPr/>
          </p:nvSpPr>
          <p:spPr>
            <a:xfrm>
              <a:off x="3495575" y="5930472"/>
              <a:ext cx="1351652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000" dirty="0">
                  <a:solidFill>
                    <a:prstClr val="black"/>
                  </a:solidFill>
                </a:rPr>
                <a:t>1959–1973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5DE84E4-0686-4F41-A950-5476550623EF}"/>
                </a:ext>
              </a:extLst>
            </p:cNvPr>
            <p:cNvSpPr/>
            <p:nvPr/>
          </p:nvSpPr>
          <p:spPr>
            <a:xfrm>
              <a:off x="5935468" y="5930472"/>
              <a:ext cx="1628010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000" dirty="0">
                  <a:solidFill>
                    <a:prstClr val="black"/>
                  </a:solidFill>
                </a:rPr>
                <a:t>1973–Present</a:t>
              </a:r>
            </a:p>
          </p:txBody>
        </p:sp>
      </p:grp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93F7561-5B54-4B7F-BFD7-A44642A303E6}"/>
              </a:ext>
            </a:extLst>
          </p:cNvPr>
          <p:cNvCxnSpPr/>
          <p:nvPr/>
        </p:nvCxnSpPr>
        <p:spPr>
          <a:xfrm>
            <a:off x="8808328" y="2816474"/>
            <a:ext cx="0" cy="432048"/>
          </a:xfrm>
          <a:prstGeom prst="straightConnector1">
            <a:avLst/>
          </a:prstGeom>
          <a:ln w="44450">
            <a:solidFill>
              <a:srgbClr val="A7A9AC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2585B1-8DBE-41AF-907B-1F1A5DCB91CB}"/>
              </a:ext>
            </a:extLst>
          </p:cNvPr>
          <p:cNvCxnSpPr/>
          <p:nvPr/>
        </p:nvCxnSpPr>
        <p:spPr>
          <a:xfrm>
            <a:off x="6225298" y="4202364"/>
            <a:ext cx="5166060" cy="0"/>
          </a:xfrm>
          <a:prstGeom prst="line">
            <a:avLst/>
          </a:prstGeom>
          <a:ln w="44450">
            <a:solidFill>
              <a:srgbClr val="A7A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A3F3BE5-263B-47FF-9E0D-ADADBF6FC1AE}"/>
              </a:ext>
            </a:extLst>
          </p:cNvPr>
          <p:cNvCxnSpPr>
            <a:cxnSpLocks/>
          </p:cNvCxnSpPr>
          <p:nvPr/>
        </p:nvCxnSpPr>
        <p:spPr>
          <a:xfrm>
            <a:off x="11388391" y="4234355"/>
            <a:ext cx="0" cy="244919"/>
          </a:xfrm>
          <a:prstGeom prst="line">
            <a:avLst/>
          </a:prstGeom>
          <a:ln w="44450">
            <a:solidFill>
              <a:srgbClr val="A7A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365D2BF-0BB5-4195-83BA-29B8600DC0C6}"/>
              </a:ext>
            </a:extLst>
          </p:cNvPr>
          <p:cNvCxnSpPr/>
          <p:nvPr/>
        </p:nvCxnSpPr>
        <p:spPr>
          <a:xfrm rot="5400000">
            <a:off x="6504654" y="4419161"/>
            <a:ext cx="2691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2A2D215-D911-4497-9464-33112CCC286F}"/>
              </a:ext>
            </a:extLst>
          </p:cNvPr>
          <p:cNvCxnSpPr/>
          <p:nvPr/>
        </p:nvCxnSpPr>
        <p:spPr>
          <a:xfrm rot="5400000">
            <a:off x="8673756" y="4336938"/>
            <a:ext cx="269145" cy="0"/>
          </a:xfrm>
          <a:prstGeom prst="line">
            <a:avLst/>
          </a:prstGeom>
          <a:ln w="44450">
            <a:solidFill>
              <a:srgbClr val="A7A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13B48BA-F196-4321-B9F3-1EE3A4646610}"/>
              </a:ext>
            </a:extLst>
          </p:cNvPr>
          <p:cNvCxnSpPr/>
          <p:nvPr/>
        </p:nvCxnSpPr>
        <p:spPr>
          <a:xfrm>
            <a:off x="8815404" y="3802307"/>
            <a:ext cx="0" cy="432048"/>
          </a:xfrm>
          <a:prstGeom prst="straightConnector1">
            <a:avLst/>
          </a:prstGeom>
          <a:ln w="44450">
            <a:solidFill>
              <a:srgbClr val="A7A9AC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64E661B-EF21-4878-9950-EDA4D708748B}"/>
              </a:ext>
            </a:extLst>
          </p:cNvPr>
          <p:cNvCxnSpPr/>
          <p:nvPr/>
        </p:nvCxnSpPr>
        <p:spPr>
          <a:xfrm>
            <a:off x="8808328" y="1880370"/>
            <a:ext cx="0" cy="432048"/>
          </a:xfrm>
          <a:prstGeom prst="straightConnector1">
            <a:avLst/>
          </a:prstGeom>
          <a:ln w="44450">
            <a:solidFill>
              <a:srgbClr val="A7A9AC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5F1B931-EA0F-4BBA-A994-FF4E73C3FB23}"/>
              </a:ext>
            </a:extLst>
          </p:cNvPr>
          <p:cNvSpPr txBox="1"/>
          <p:nvPr/>
        </p:nvSpPr>
        <p:spPr>
          <a:xfrm>
            <a:off x="209271" y="1372033"/>
            <a:ext cx="538719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en-US" sz="2000" u="sng" dirty="0"/>
              <a:t>How was the SEC born?</a:t>
            </a:r>
          </a:p>
          <a:p>
            <a:pPr>
              <a:buClr>
                <a:schemeClr val="tx1"/>
              </a:buClr>
            </a:pPr>
            <a:r>
              <a:rPr lang="en-US" sz="2000" dirty="0"/>
              <a:t>Misleading and insufficient Financial statements information contributed to the stock market crash of 1929</a:t>
            </a:r>
          </a:p>
          <a:p>
            <a:pPr>
              <a:buClr>
                <a:schemeClr val="tx1"/>
              </a:buClr>
            </a:pPr>
            <a:r>
              <a:rPr lang="en-US" sz="2000" dirty="0"/>
              <a:t>In response, Congress wanted to restore investor confidence	</a:t>
            </a:r>
          </a:p>
          <a:p>
            <a:pPr>
              <a:buClr>
                <a:schemeClr val="tx1"/>
              </a:buClr>
            </a:pPr>
            <a:r>
              <a:rPr lang="en-US" sz="2000" dirty="0"/>
              <a:t>	Created the Securities and Exchange Commission (SEC).</a:t>
            </a:r>
          </a:p>
          <a:p>
            <a:pPr>
              <a:buClr>
                <a:schemeClr val="tx1"/>
              </a:buClr>
            </a:pPr>
            <a:r>
              <a:rPr lang="en-US" sz="2000" dirty="0"/>
              <a:t>2 Acts were important in restoring confidence</a:t>
            </a:r>
          </a:p>
        </p:txBody>
      </p:sp>
      <p:sp>
        <p:nvSpPr>
          <p:cNvPr id="31" name="TextBox 23">
            <a:extLst>
              <a:ext uri="{FF2B5EF4-FFF2-40B4-BE49-F238E27FC236}">
                <a16:creationId xmlns:a16="http://schemas.microsoft.com/office/drawing/2014/main" id="{C66202B1-DCF3-4B5F-87FF-87C3911D1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CD93EB-0A4D-942B-CFA9-F40F67562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928" y="50628"/>
            <a:ext cx="10515600" cy="1325563"/>
          </a:xfrm>
        </p:spPr>
        <p:txBody>
          <a:bodyPr/>
          <a:lstStyle/>
          <a:p>
            <a:r>
              <a:rPr lang="en-US" dirty="0"/>
              <a:t>Securities and Exchange Commission (SEC)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2CB12E-2486-24AE-D330-84E508A54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995" y="4379079"/>
            <a:ext cx="3076554" cy="189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60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E027280-92E5-4835-B52E-AE12B095D2F0}"/>
              </a:ext>
            </a:extLst>
          </p:cNvPr>
          <p:cNvSpPr/>
          <p:nvPr/>
        </p:nvSpPr>
        <p:spPr>
          <a:xfrm>
            <a:off x="7584192" y="1376314"/>
            <a:ext cx="2448272" cy="5040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Congress (In theory)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367D14-270B-42FB-A300-F6B505B58FE2}"/>
              </a:ext>
            </a:extLst>
          </p:cNvPr>
          <p:cNvSpPr/>
          <p:nvPr/>
        </p:nvSpPr>
        <p:spPr>
          <a:xfrm>
            <a:off x="7584192" y="2312418"/>
            <a:ext cx="2448272" cy="5040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200" b="1" dirty="0">
                <a:solidFill>
                  <a:schemeClr val="tx1"/>
                </a:solidFill>
              </a:rPr>
              <a:t>SEC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5EFC8E-B7DE-40B2-B974-FD7C585B32E4}"/>
              </a:ext>
            </a:extLst>
          </p:cNvPr>
          <p:cNvSpPr/>
          <p:nvPr/>
        </p:nvSpPr>
        <p:spPr>
          <a:xfrm>
            <a:off x="7584192" y="3250583"/>
            <a:ext cx="2448272" cy="5040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200" b="1" dirty="0">
                <a:solidFill>
                  <a:schemeClr val="tx1"/>
                </a:solidFill>
              </a:rPr>
              <a:t>Private Sector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EDC987D-878F-4E57-A730-8F4B055D2477}"/>
              </a:ext>
            </a:extLst>
          </p:cNvPr>
          <p:cNvGrpSpPr/>
          <p:nvPr/>
        </p:nvGrpSpPr>
        <p:grpSpPr>
          <a:xfrm>
            <a:off x="5596467" y="4491466"/>
            <a:ext cx="6655888" cy="1074912"/>
            <a:chOff x="907590" y="5255670"/>
            <a:chExt cx="6655888" cy="107491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63EA428-374D-46AD-A25A-092C9B408A92}"/>
                </a:ext>
              </a:extLst>
            </p:cNvPr>
            <p:cNvSpPr/>
            <p:nvPr/>
          </p:nvSpPr>
          <p:spPr>
            <a:xfrm>
              <a:off x="930598" y="5255670"/>
              <a:ext cx="6377706" cy="504056"/>
            </a:xfrm>
            <a:prstGeom prst="rect">
              <a:avLst/>
            </a:prstGeom>
            <a:solidFill>
              <a:srgbClr val="FFF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en-US" sz="22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50DA36F-56F7-40D7-A650-CE648C2A87ED}"/>
                </a:ext>
              </a:extLst>
            </p:cNvPr>
            <p:cNvSpPr/>
            <p:nvPr/>
          </p:nvSpPr>
          <p:spPr>
            <a:xfrm>
              <a:off x="1255440" y="5292255"/>
              <a:ext cx="655949" cy="43088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200" b="1" dirty="0">
                  <a:solidFill>
                    <a:prstClr val="black"/>
                  </a:solidFill>
                </a:rPr>
                <a:t>CAP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C0F26F7-50AA-452E-84D2-1890F1C0FA53}"/>
                </a:ext>
              </a:extLst>
            </p:cNvPr>
            <p:cNvSpPr/>
            <p:nvPr/>
          </p:nvSpPr>
          <p:spPr>
            <a:xfrm>
              <a:off x="3838617" y="5292255"/>
              <a:ext cx="665567" cy="43088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200" b="1" dirty="0">
                  <a:solidFill>
                    <a:prstClr val="black"/>
                  </a:solidFill>
                </a:rPr>
                <a:t>APB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FBAC2B-A917-405D-8509-01150B1E4BC0}"/>
                </a:ext>
              </a:extLst>
            </p:cNvPr>
            <p:cNvSpPr/>
            <p:nvPr/>
          </p:nvSpPr>
          <p:spPr>
            <a:xfrm>
              <a:off x="6368568" y="5292255"/>
              <a:ext cx="761812" cy="43088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200" b="1" dirty="0">
                  <a:solidFill>
                    <a:prstClr val="black"/>
                  </a:solidFill>
                </a:rPr>
                <a:t>FASB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FA806F3-7285-47A5-A228-08278894E547}"/>
                </a:ext>
              </a:extLst>
            </p:cNvPr>
            <p:cNvSpPr/>
            <p:nvPr/>
          </p:nvSpPr>
          <p:spPr>
            <a:xfrm>
              <a:off x="907590" y="5930472"/>
              <a:ext cx="1351652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000" dirty="0">
                  <a:solidFill>
                    <a:prstClr val="black"/>
                  </a:solidFill>
                </a:rPr>
                <a:t>1938–1959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FE91FF2-430E-4CB4-9EDA-D921A33D5BFC}"/>
                </a:ext>
              </a:extLst>
            </p:cNvPr>
            <p:cNvSpPr/>
            <p:nvPr/>
          </p:nvSpPr>
          <p:spPr>
            <a:xfrm>
              <a:off x="3495575" y="5930472"/>
              <a:ext cx="1351652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000" dirty="0">
                  <a:solidFill>
                    <a:prstClr val="black"/>
                  </a:solidFill>
                </a:rPr>
                <a:t>1959–1973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5DE84E4-0686-4F41-A950-5476550623EF}"/>
                </a:ext>
              </a:extLst>
            </p:cNvPr>
            <p:cNvSpPr/>
            <p:nvPr/>
          </p:nvSpPr>
          <p:spPr>
            <a:xfrm>
              <a:off x="5935468" y="5930472"/>
              <a:ext cx="1628010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000" dirty="0">
                  <a:solidFill>
                    <a:prstClr val="black"/>
                  </a:solidFill>
                </a:rPr>
                <a:t>1973–Present</a:t>
              </a:r>
            </a:p>
          </p:txBody>
        </p:sp>
      </p:grp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93F7561-5B54-4B7F-BFD7-A44642A303E6}"/>
              </a:ext>
            </a:extLst>
          </p:cNvPr>
          <p:cNvCxnSpPr/>
          <p:nvPr/>
        </p:nvCxnSpPr>
        <p:spPr>
          <a:xfrm>
            <a:off x="8808328" y="2816474"/>
            <a:ext cx="0" cy="432048"/>
          </a:xfrm>
          <a:prstGeom prst="straightConnector1">
            <a:avLst/>
          </a:prstGeom>
          <a:ln w="44450">
            <a:solidFill>
              <a:srgbClr val="A7A9AC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2585B1-8DBE-41AF-907B-1F1A5DCB91CB}"/>
              </a:ext>
            </a:extLst>
          </p:cNvPr>
          <p:cNvCxnSpPr/>
          <p:nvPr/>
        </p:nvCxnSpPr>
        <p:spPr>
          <a:xfrm>
            <a:off x="6225298" y="4202364"/>
            <a:ext cx="5166060" cy="0"/>
          </a:xfrm>
          <a:prstGeom prst="line">
            <a:avLst/>
          </a:prstGeom>
          <a:ln w="44450">
            <a:solidFill>
              <a:srgbClr val="A7A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A3F3BE5-263B-47FF-9E0D-ADADBF6FC1AE}"/>
              </a:ext>
            </a:extLst>
          </p:cNvPr>
          <p:cNvCxnSpPr>
            <a:cxnSpLocks/>
          </p:cNvCxnSpPr>
          <p:nvPr/>
        </p:nvCxnSpPr>
        <p:spPr>
          <a:xfrm>
            <a:off x="11388391" y="4234355"/>
            <a:ext cx="0" cy="244919"/>
          </a:xfrm>
          <a:prstGeom prst="line">
            <a:avLst/>
          </a:prstGeom>
          <a:ln w="44450">
            <a:solidFill>
              <a:srgbClr val="A7A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365D2BF-0BB5-4195-83BA-29B8600DC0C6}"/>
              </a:ext>
            </a:extLst>
          </p:cNvPr>
          <p:cNvCxnSpPr/>
          <p:nvPr/>
        </p:nvCxnSpPr>
        <p:spPr>
          <a:xfrm rot="5400000">
            <a:off x="6504654" y="4419161"/>
            <a:ext cx="2691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2A2D215-D911-4497-9464-33112CCC286F}"/>
              </a:ext>
            </a:extLst>
          </p:cNvPr>
          <p:cNvCxnSpPr/>
          <p:nvPr/>
        </p:nvCxnSpPr>
        <p:spPr>
          <a:xfrm rot="5400000">
            <a:off x="8673756" y="4336938"/>
            <a:ext cx="269145" cy="0"/>
          </a:xfrm>
          <a:prstGeom prst="line">
            <a:avLst/>
          </a:prstGeom>
          <a:ln w="44450">
            <a:solidFill>
              <a:srgbClr val="A7A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13B48BA-F196-4321-B9F3-1EE3A4646610}"/>
              </a:ext>
            </a:extLst>
          </p:cNvPr>
          <p:cNvCxnSpPr/>
          <p:nvPr/>
        </p:nvCxnSpPr>
        <p:spPr>
          <a:xfrm>
            <a:off x="9222257" y="3812785"/>
            <a:ext cx="0" cy="432048"/>
          </a:xfrm>
          <a:prstGeom prst="straightConnector1">
            <a:avLst/>
          </a:prstGeom>
          <a:ln w="44450">
            <a:solidFill>
              <a:srgbClr val="A7A9AC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64E661B-EF21-4878-9950-EDA4D708748B}"/>
              </a:ext>
            </a:extLst>
          </p:cNvPr>
          <p:cNvCxnSpPr/>
          <p:nvPr/>
        </p:nvCxnSpPr>
        <p:spPr>
          <a:xfrm>
            <a:off x="8808328" y="1880370"/>
            <a:ext cx="0" cy="432048"/>
          </a:xfrm>
          <a:prstGeom prst="straightConnector1">
            <a:avLst/>
          </a:prstGeom>
          <a:ln w="44450">
            <a:solidFill>
              <a:srgbClr val="A7A9AC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5F1B931-EA0F-4BBA-A994-FF4E73C3FB23}"/>
              </a:ext>
            </a:extLst>
          </p:cNvPr>
          <p:cNvSpPr txBox="1"/>
          <p:nvPr/>
        </p:nvSpPr>
        <p:spPr>
          <a:xfrm>
            <a:off x="209271" y="1077536"/>
            <a:ext cx="538719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</a:pPr>
            <a:r>
              <a:rPr lang="en-US" sz="2000" u="sng" dirty="0"/>
              <a:t>1933 Securities Act:</a:t>
            </a:r>
          </a:p>
          <a:p>
            <a:pPr lvl="1">
              <a:buClr>
                <a:schemeClr val="tx1"/>
              </a:buClr>
            </a:pPr>
            <a:r>
              <a:rPr lang="en-US" sz="2000" dirty="0"/>
              <a:t>Sets accounting and disclosures  guideline for initial public offering (IPO) for stocks and bonds</a:t>
            </a:r>
          </a:p>
          <a:p>
            <a:pPr>
              <a:buClr>
                <a:schemeClr val="tx1"/>
              </a:buClr>
            </a:pPr>
            <a:r>
              <a:rPr lang="en-US" sz="2000" u="sng" dirty="0"/>
              <a:t>1934 Securities Exchange Act:</a:t>
            </a:r>
          </a:p>
          <a:p>
            <a:pPr lvl="1"/>
            <a:r>
              <a:rPr lang="en-US" sz="2000" dirty="0"/>
              <a:t>Overseas the secondary market transactions</a:t>
            </a:r>
          </a:p>
          <a:p>
            <a:pPr lvl="1"/>
            <a:r>
              <a:rPr lang="en-US" sz="2000" dirty="0"/>
              <a:t>Set the rules for  reporting requirements (10 k, 10Q etc.)  for companies whose securities are publicly traded.</a:t>
            </a:r>
          </a:p>
          <a:p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Delegated the task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of setting accounting standards to the private sector.</a:t>
            </a:r>
            <a:endParaRPr lang="en-US" sz="2000" dirty="0"/>
          </a:p>
        </p:txBody>
      </p:sp>
      <p:sp>
        <p:nvSpPr>
          <p:cNvPr id="31" name="TextBox 23">
            <a:extLst>
              <a:ext uri="{FF2B5EF4-FFF2-40B4-BE49-F238E27FC236}">
                <a16:creationId xmlns:a16="http://schemas.microsoft.com/office/drawing/2014/main" id="{C66202B1-DCF3-4B5F-87FF-87C3911D1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2D6366-21A5-0107-FA29-5264E81DA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970" y="-59843"/>
            <a:ext cx="10515600" cy="1325563"/>
          </a:xfrm>
        </p:spPr>
        <p:txBody>
          <a:bodyPr/>
          <a:lstStyle/>
          <a:p>
            <a:pPr algn="ctr"/>
            <a:r>
              <a:rPr lang="en-US" sz="4400" dirty="0"/>
              <a:t>Securities Act of 1933 and 1934</a:t>
            </a:r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E96CEBE-C842-22D1-AEBB-33D66CC24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699" y="4741640"/>
            <a:ext cx="2552719" cy="157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730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E8C61-22E9-FF14-B05D-33C0466A1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171" y="127623"/>
            <a:ext cx="10515600" cy="1325563"/>
          </a:xfrm>
        </p:spPr>
        <p:txBody>
          <a:bodyPr/>
          <a:lstStyle/>
          <a:p>
            <a:pPr algn="ctr"/>
            <a:r>
              <a:rPr lang="en-US" sz="4400" b="1" dirty="0"/>
              <a:t>Committee on Accounting Procedure (CAP)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06BF1-E114-47EF-BBDA-CC6F4933C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9" y="1715192"/>
            <a:ext cx="5657647" cy="4351338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sz="2000" dirty="0"/>
              <a:t>Private sector standard-setting body</a:t>
            </a:r>
          </a:p>
          <a:p>
            <a:pPr lvl="1"/>
            <a:r>
              <a:rPr lang="en-US" sz="2000" dirty="0"/>
              <a:t>Committee of the American Institute of Accountants (AIA)</a:t>
            </a:r>
          </a:p>
          <a:p>
            <a:pPr lvl="2"/>
            <a:r>
              <a:rPr lang="en-US" sz="1600" dirty="0"/>
              <a:t>National professional organization for certified professional public accountants</a:t>
            </a:r>
          </a:p>
          <a:p>
            <a:pPr lvl="1"/>
            <a:r>
              <a:rPr lang="en-US" sz="2000" dirty="0"/>
              <a:t>AIA: Renamed as American Institute of Certified Public Accountants (AICPA) </a:t>
            </a:r>
          </a:p>
          <a:p>
            <a:pPr lvl="1"/>
            <a:r>
              <a:rPr lang="en-US" sz="2000" dirty="0"/>
              <a:t>Issued 51 Accounting </a:t>
            </a:r>
            <a:r>
              <a:rPr lang="en-US" sz="2000" u="sng" dirty="0"/>
              <a:t>Research Bulletins </a:t>
            </a:r>
            <a:r>
              <a:rPr lang="en-US" sz="2000" dirty="0"/>
              <a:t>(ARBs)</a:t>
            </a:r>
          </a:p>
          <a:p>
            <a:pPr lvl="1"/>
            <a:r>
              <a:rPr lang="en-US" sz="2100" dirty="0"/>
              <a:t>No theoretical framework</a:t>
            </a:r>
          </a:p>
          <a:p>
            <a:pPr lvl="1"/>
            <a:r>
              <a:rPr lang="en-US" sz="2100" dirty="0"/>
              <a:t>Piece meal approach</a:t>
            </a:r>
          </a:p>
          <a:p>
            <a:pPr>
              <a:buClr>
                <a:schemeClr val="tx1"/>
              </a:buClr>
            </a:pPr>
            <a:endParaRPr lang="en-US" sz="2550" b="1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D5D13D-05CC-472E-B365-D1A28D055F1C}"/>
              </a:ext>
            </a:extLst>
          </p:cNvPr>
          <p:cNvSpPr/>
          <p:nvPr/>
        </p:nvSpPr>
        <p:spPr>
          <a:xfrm>
            <a:off x="7523837" y="1463164"/>
            <a:ext cx="2448272" cy="5040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Congress (In theory)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15ADFE-11CA-4E0B-A6A5-C1AEE95DC9C7}"/>
              </a:ext>
            </a:extLst>
          </p:cNvPr>
          <p:cNvSpPr/>
          <p:nvPr/>
        </p:nvSpPr>
        <p:spPr>
          <a:xfrm>
            <a:off x="7523837" y="2399268"/>
            <a:ext cx="2448272" cy="5040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200" b="1" dirty="0">
                <a:solidFill>
                  <a:schemeClr val="tx1"/>
                </a:solidFill>
              </a:rPr>
              <a:t>SEC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332520-7785-4160-9496-7293F19659D5}"/>
              </a:ext>
            </a:extLst>
          </p:cNvPr>
          <p:cNvSpPr/>
          <p:nvPr/>
        </p:nvSpPr>
        <p:spPr>
          <a:xfrm>
            <a:off x="7523837" y="3337433"/>
            <a:ext cx="2448272" cy="5040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200" b="1" dirty="0">
                <a:solidFill>
                  <a:schemeClr val="tx1"/>
                </a:solidFill>
              </a:rPr>
              <a:t>Private Sector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04C92F3-0D19-4D0C-9337-14B84FB950B0}"/>
              </a:ext>
            </a:extLst>
          </p:cNvPr>
          <p:cNvGrpSpPr/>
          <p:nvPr/>
        </p:nvGrpSpPr>
        <p:grpSpPr>
          <a:xfrm>
            <a:off x="5536112" y="4578316"/>
            <a:ext cx="6655888" cy="1074912"/>
            <a:chOff x="907590" y="5255670"/>
            <a:chExt cx="6655888" cy="10749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1E0C09-5DE5-44B4-8652-2C54A7AE7B78}"/>
                </a:ext>
              </a:extLst>
            </p:cNvPr>
            <p:cNvSpPr/>
            <p:nvPr/>
          </p:nvSpPr>
          <p:spPr>
            <a:xfrm>
              <a:off x="930598" y="5255670"/>
              <a:ext cx="6377706" cy="504056"/>
            </a:xfrm>
            <a:prstGeom prst="rect">
              <a:avLst/>
            </a:prstGeom>
            <a:solidFill>
              <a:srgbClr val="FFF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en-US" sz="2200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FC0DE4F-E044-44A0-A4BB-13B93DB5AA77}"/>
                </a:ext>
              </a:extLst>
            </p:cNvPr>
            <p:cNvSpPr/>
            <p:nvPr/>
          </p:nvSpPr>
          <p:spPr>
            <a:xfrm>
              <a:off x="1255440" y="5292255"/>
              <a:ext cx="655949" cy="43088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200" b="1" dirty="0">
                  <a:solidFill>
                    <a:prstClr val="black"/>
                  </a:solidFill>
                </a:rPr>
                <a:t>CAP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B96EC6B-9651-466A-80D4-29FF6422ABAD}"/>
                </a:ext>
              </a:extLst>
            </p:cNvPr>
            <p:cNvSpPr/>
            <p:nvPr/>
          </p:nvSpPr>
          <p:spPr>
            <a:xfrm>
              <a:off x="3838617" y="5292255"/>
              <a:ext cx="665567" cy="43088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200" b="1" dirty="0">
                  <a:solidFill>
                    <a:prstClr val="black"/>
                  </a:solidFill>
                </a:rPr>
                <a:t>APB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6AF7E10-2932-4066-950F-1F383F0D0C5B}"/>
                </a:ext>
              </a:extLst>
            </p:cNvPr>
            <p:cNvSpPr/>
            <p:nvPr/>
          </p:nvSpPr>
          <p:spPr>
            <a:xfrm>
              <a:off x="6368568" y="5292255"/>
              <a:ext cx="761812" cy="43088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200" b="1" dirty="0">
                  <a:solidFill>
                    <a:prstClr val="black"/>
                  </a:solidFill>
                </a:rPr>
                <a:t>FASB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4A629E8-4C82-4E08-A713-5E06E0B0BED9}"/>
                </a:ext>
              </a:extLst>
            </p:cNvPr>
            <p:cNvSpPr/>
            <p:nvPr/>
          </p:nvSpPr>
          <p:spPr>
            <a:xfrm>
              <a:off x="907590" y="5930472"/>
              <a:ext cx="1351652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000" dirty="0">
                  <a:solidFill>
                    <a:prstClr val="black"/>
                  </a:solidFill>
                </a:rPr>
                <a:t>1938–1959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9340943-0779-445B-92B1-F12097F4739A}"/>
                </a:ext>
              </a:extLst>
            </p:cNvPr>
            <p:cNvSpPr/>
            <p:nvPr/>
          </p:nvSpPr>
          <p:spPr>
            <a:xfrm>
              <a:off x="3495575" y="5930472"/>
              <a:ext cx="1351652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000" dirty="0">
                  <a:solidFill>
                    <a:prstClr val="black"/>
                  </a:solidFill>
                </a:rPr>
                <a:t>1959–1973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D5CFCC2-FC96-48F3-994B-8FB188E714C5}"/>
                </a:ext>
              </a:extLst>
            </p:cNvPr>
            <p:cNvSpPr/>
            <p:nvPr/>
          </p:nvSpPr>
          <p:spPr>
            <a:xfrm>
              <a:off x="5935468" y="5930472"/>
              <a:ext cx="1628010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000" dirty="0">
                  <a:solidFill>
                    <a:prstClr val="black"/>
                  </a:solidFill>
                </a:rPr>
                <a:t>1973–Present</a:t>
              </a:r>
            </a:p>
          </p:txBody>
        </p: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0404211-BD1C-4AB9-9F69-C9745D592488}"/>
              </a:ext>
            </a:extLst>
          </p:cNvPr>
          <p:cNvCxnSpPr/>
          <p:nvPr/>
        </p:nvCxnSpPr>
        <p:spPr>
          <a:xfrm>
            <a:off x="8747973" y="2903324"/>
            <a:ext cx="0" cy="432048"/>
          </a:xfrm>
          <a:prstGeom prst="straightConnector1">
            <a:avLst/>
          </a:prstGeom>
          <a:ln w="44450">
            <a:solidFill>
              <a:srgbClr val="A7A9AC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4179672-A07A-4BC0-9D72-C0C206C7AA2A}"/>
              </a:ext>
            </a:extLst>
          </p:cNvPr>
          <p:cNvCxnSpPr/>
          <p:nvPr/>
        </p:nvCxnSpPr>
        <p:spPr>
          <a:xfrm>
            <a:off x="6164943" y="4289214"/>
            <a:ext cx="5166060" cy="0"/>
          </a:xfrm>
          <a:prstGeom prst="line">
            <a:avLst/>
          </a:prstGeom>
          <a:ln w="44450">
            <a:solidFill>
              <a:srgbClr val="A7A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46813A6-A072-452C-A2F4-221BB3888A60}"/>
              </a:ext>
            </a:extLst>
          </p:cNvPr>
          <p:cNvCxnSpPr/>
          <p:nvPr/>
        </p:nvCxnSpPr>
        <p:spPr>
          <a:xfrm rot="5400000">
            <a:off x="6053519" y="4423787"/>
            <a:ext cx="269145" cy="0"/>
          </a:xfrm>
          <a:prstGeom prst="line">
            <a:avLst/>
          </a:prstGeom>
          <a:ln w="44450">
            <a:solidFill>
              <a:srgbClr val="A7A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532C0F5-3FA1-45C8-9759-B45659488148}"/>
              </a:ext>
            </a:extLst>
          </p:cNvPr>
          <p:cNvCxnSpPr/>
          <p:nvPr/>
        </p:nvCxnSpPr>
        <p:spPr>
          <a:xfrm rot="5400000">
            <a:off x="11174199" y="4423788"/>
            <a:ext cx="269145" cy="0"/>
          </a:xfrm>
          <a:prstGeom prst="line">
            <a:avLst/>
          </a:prstGeom>
          <a:ln w="44450">
            <a:solidFill>
              <a:srgbClr val="A7A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B0F307E-D193-473F-A55F-3AD6BCB6EE88}"/>
              </a:ext>
            </a:extLst>
          </p:cNvPr>
          <p:cNvCxnSpPr/>
          <p:nvPr/>
        </p:nvCxnSpPr>
        <p:spPr>
          <a:xfrm rot="5400000">
            <a:off x="8613401" y="4423788"/>
            <a:ext cx="269145" cy="0"/>
          </a:xfrm>
          <a:prstGeom prst="line">
            <a:avLst/>
          </a:prstGeom>
          <a:ln w="44450">
            <a:solidFill>
              <a:srgbClr val="A7A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2565CC4-F2E5-4E29-A0F3-6CE57F8A848A}"/>
              </a:ext>
            </a:extLst>
          </p:cNvPr>
          <p:cNvCxnSpPr/>
          <p:nvPr/>
        </p:nvCxnSpPr>
        <p:spPr>
          <a:xfrm>
            <a:off x="8747973" y="1967220"/>
            <a:ext cx="0" cy="432048"/>
          </a:xfrm>
          <a:prstGeom prst="straightConnector1">
            <a:avLst/>
          </a:prstGeom>
          <a:ln w="44450">
            <a:solidFill>
              <a:srgbClr val="A7A9AC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3">
            <a:extLst>
              <a:ext uri="{FF2B5EF4-FFF2-40B4-BE49-F238E27FC236}">
                <a16:creationId xmlns:a16="http://schemas.microsoft.com/office/drawing/2014/main" id="{455A65CA-814C-4D55-AA8B-34EB745CE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63344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6C705-1EFC-6B49-84A7-8395C2C60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789" y="13001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400" b="1" dirty="0"/>
            </a:br>
            <a:r>
              <a:rPr lang="en-US" sz="4400" b="1" dirty="0"/>
              <a:t>Accounting Principles Board  (APB)</a:t>
            </a:r>
            <a:br>
              <a:rPr lang="en-US" sz="4400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06BF1-E114-47EF-BBDA-CC6F4933C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90" y="1563677"/>
            <a:ext cx="5800334" cy="4351338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sz="2000" dirty="0"/>
              <a:t>Issued </a:t>
            </a:r>
          </a:p>
          <a:p>
            <a:pPr lvl="2"/>
            <a:r>
              <a:rPr lang="en-US" sz="1600" dirty="0"/>
              <a:t>31 Accounting Principles Board </a:t>
            </a:r>
            <a:r>
              <a:rPr lang="en-US" sz="1600" u="sng" dirty="0"/>
              <a:t>Opinions</a:t>
            </a:r>
            <a:r>
              <a:rPr lang="en-US" sz="1600" dirty="0"/>
              <a:t> (APBOs), </a:t>
            </a:r>
          </a:p>
          <a:p>
            <a:pPr lvl="1"/>
            <a:r>
              <a:rPr lang="en-US" sz="2000" dirty="0"/>
              <a:t>Members served as volunteers (mostly CPAs) </a:t>
            </a:r>
          </a:p>
          <a:p>
            <a:pPr lvl="1"/>
            <a:r>
              <a:rPr lang="en-US" sz="2000" u="sng" dirty="0"/>
              <a:t>Criticism:</a:t>
            </a:r>
          </a:p>
          <a:p>
            <a:pPr lvl="1"/>
            <a:r>
              <a:rPr lang="en-US" sz="2000" dirty="0"/>
              <a:t>Did not react fast enough to accounting changes</a:t>
            </a:r>
          </a:p>
          <a:p>
            <a:pPr lvl="1"/>
            <a:r>
              <a:rPr lang="en-US" sz="2000" dirty="0"/>
              <a:t>Charged with favoring public accounting interest firm and other interested groups were excluded </a:t>
            </a:r>
          </a:p>
          <a:p>
            <a:pPr lvl="1"/>
            <a:r>
              <a:rPr lang="en-US" sz="2000" dirty="0"/>
              <a:t>No theoretical framework</a:t>
            </a:r>
          </a:p>
          <a:p>
            <a:pPr lvl="1"/>
            <a:r>
              <a:rPr lang="en-US" sz="2000" dirty="0"/>
              <a:t>Replaced by Financial Accounting Standards Board (FASB)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D5D13D-05CC-472E-B365-D1A28D055F1C}"/>
              </a:ext>
            </a:extLst>
          </p:cNvPr>
          <p:cNvSpPr/>
          <p:nvPr/>
        </p:nvSpPr>
        <p:spPr>
          <a:xfrm>
            <a:off x="7523837" y="1463164"/>
            <a:ext cx="2448272" cy="5040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Congress (In theory)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15ADFE-11CA-4E0B-A6A5-C1AEE95DC9C7}"/>
              </a:ext>
            </a:extLst>
          </p:cNvPr>
          <p:cNvSpPr/>
          <p:nvPr/>
        </p:nvSpPr>
        <p:spPr>
          <a:xfrm>
            <a:off x="7523837" y="2399268"/>
            <a:ext cx="2448272" cy="5040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200" b="1" dirty="0">
                <a:solidFill>
                  <a:schemeClr val="tx1"/>
                </a:solidFill>
              </a:rPr>
              <a:t>SEC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332520-7785-4160-9496-7293F19659D5}"/>
              </a:ext>
            </a:extLst>
          </p:cNvPr>
          <p:cNvSpPr/>
          <p:nvPr/>
        </p:nvSpPr>
        <p:spPr>
          <a:xfrm>
            <a:off x="7523837" y="3337433"/>
            <a:ext cx="2448272" cy="5040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200" b="1" dirty="0">
                <a:solidFill>
                  <a:schemeClr val="tx1"/>
                </a:solidFill>
              </a:rPr>
              <a:t>Private Sector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04C92F3-0D19-4D0C-9337-14B84FB950B0}"/>
              </a:ext>
            </a:extLst>
          </p:cNvPr>
          <p:cNvGrpSpPr/>
          <p:nvPr/>
        </p:nvGrpSpPr>
        <p:grpSpPr>
          <a:xfrm>
            <a:off x="5536112" y="4578316"/>
            <a:ext cx="6655888" cy="1074912"/>
            <a:chOff x="907590" y="5255670"/>
            <a:chExt cx="6655888" cy="10749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71E0C09-5DE5-44B4-8652-2C54A7AE7B78}"/>
                </a:ext>
              </a:extLst>
            </p:cNvPr>
            <p:cNvSpPr/>
            <p:nvPr/>
          </p:nvSpPr>
          <p:spPr>
            <a:xfrm>
              <a:off x="930598" y="5255670"/>
              <a:ext cx="6377706" cy="504056"/>
            </a:xfrm>
            <a:prstGeom prst="rect">
              <a:avLst/>
            </a:prstGeom>
            <a:solidFill>
              <a:srgbClr val="FFF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en-US" sz="2200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FC0DE4F-E044-44A0-A4BB-13B93DB5AA77}"/>
                </a:ext>
              </a:extLst>
            </p:cNvPr>
            <p:cNvSpPr/>
            <p:nvPr/>
          </p:nvSpPr>
          <p:spPr>
            <a:xfrm>
              <a:off x="1255440" y="5292255"/>
              <a:ext cx="655949" cy="43088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200" b="1" dirty="0">
                  <a:solidFill>
                    <a:prstClr val="black"/>
                  </a:solidFill>
                </a:rPr>
                <a:t>CAP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B96EC6B-9651-466A-80D4-29FF6422ABAD}"/>
                </a:ext>
              </a:extLst>
            </p:cNvPr>
            <p:cNvSpPr/>
            <p:nvPr/>
          </p:nvSpPr>
          <p:spPr>
            <a:xfrm>
              <a:off x="3838617" y="5292255"/>
              <a:ext cx="665567" cy="43088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200" b="1" dirty="0">
                  <a:solidFill>
                    <a:prstClr val="black"/>
                  </a:solidFill>
                </a:rPr>
                <a:t>APB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6AF7E10-2932-4066-950F-1F383F0D0C5B}"/>
                </a:ext>
              </a:extLst>
            </p:cNvPr>
            <p:cNvSpPr/>
            <p:nvPr/>
          </p:nvSpPr>
          <p:spPr>
            <a:xfrm>
              <a:off x="6368568" y="5292255"/>
              <a:ext cx="761812" cy="43088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200" b="1" dirty="0">
                  <a:solidFill>
                    <a:prstClr val="black"/>
                  </a:solidFill>
                </a:rPr>
                <a:t>FASB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4A629E8-4C82-4E08-A713-5E06E0B0BED9}"/>
                </a:ext>
              </a:extLst>
            </p:cNvPr>
            <p:cNvSpPr/>
            <p:nvPr/>
          </p:nvSpPr>
          <p:spPr>
            <a:xfrm>
              <a:off x="907590" y="5930472"/>
              <a:ext cx="1351652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000" dirty="0">
                  <a:solidFill>
                    <a:prstClr val="black"/>
                  </a:solidFill>
                </a:rPr>
                <a:t>1938–1959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9340943-0779-445B-92B1-F12097F4739A}"/>
                </a:ext>
              </a:extLst>
            </p:cNvPr>
            <p:cNvSpPr/>
            <p:nvPr/>
          </p:nvSpPr>
          <p:spPr>
            <a:xfrm>
              <a:off x="3495575" y="5930472"/>
              <a:ext cx="1351652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000" dirty="0">
                  <a:solidFill>
                    <a:prstClr val="black"/>
                  </a:solidFill>
                </a:rPr>
                <a:t>1959–1973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D5CFCC2-FC96-48F3-994B-8FB188E714C5}"/>
                </a:ext>
              </a:extLst>
            </p:cNvPr>
            <p:cNvSpPr/>
            <p:nvPr/>
          </p:nvSpPr>
          <p:spPr>
            <a:xfrm>
              <a:off x="5935468" y="5930472"/>
              <a:ext cx="1628010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000" dirty="0">
                  <a:solidFill>
                    <a:prstClr val="black"/>
                  </a:solidFill>
                </a:rPr>
                <a:t>1973–Present</a:t>
              </a:r>
            </a:p>
          </p:txBody>
        </p: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0404211-BD1C-4AB9-9F69-C9745D592488}"/>
              </a:ext>
            </a:extLst>
          </p:cNvPr>
          <p:cNvCxnSpPr/>
          <p:nvPr/>
        </p:nvCxnSpPr>
        <p:spPr>
          <a:xfrm>
            <a:off x="8747973" y="2903324"/>
            <a:ext cx="0" cy="432048"/>
          </a:xfrm>
          <a:prstGeom prst="straightConnector1">
            <a:avLst/>
          </a:prstGeom>
          <a:ln w="44450">
            <a:solidFill>
              <a:srgbClr val="A7A9AC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4179672-A07A-4BC0-9D72-C0C206C7AA2A}"/>
              </a:ext>
            </a:extLst>
          </p:cNvPr>
          <p:cNvCxnSpPr/>
          <p:nvPr/>
        </p:nvCxnSpPr>
        <p:spPr>
          <a:xfrm>
            <a:off x="6164943" y="4289214"/>
            <a:ext cx="5166060" cy="0"/>
          </a:xfrm>
          <a:prstGeom prst="line">
            <a:avLst/>
          </a:prstGeom>
          <a:ln w="44450">
            <a:solidFill>
              <a:srgbClr val="A7A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46813A6-A072-452C-A2F4-221BB3888A60}"/>
              </a:ext>
            </a:extLst>
          </p:cNvPr>
          <p:cNvCxnSpPr/>
          <p:nvPr/>
        </p:nvCxnSpPr>
        <p:spPr>
          <a:xfrm rot="5400000">
            <a:off x="6053519" y="4423787"/>
            <a:ext cx="269145" cy="0"/>
          </a:xfrm>
          <a:prstGeom prst="line">
            <a:avLst/>
          </a:prstGeom>
          <a:ln w="44450">
            <a:solidFill>
              <a:srgbClr val="A7A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532C0F5-3FA1-45C8-9759-B45659488148}"/>
              </a:ext>
            </a:extLst>
          </p:cNvPr>
          <p:cNvCxnSpPr/>
          <p:nvPr/>
        </p:nvCxnSpPr>
        <p:spPr>
          <a:xfrm rot="5400000">
            <a:off x="11174199" y="4423788"/>
            <a:ext cx="269145" cy="0"/>
          </a:xfrm>
          <a:prstGeom prst="line">
            <a:avLst/>
          </a:prstGeom>
          <a:ln w="44450">
            <a:solidFill>
              <a:srgbClr val="A7A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B0F307E-D193-473F-A55F-3AD6BCB6EE88}"/>
              </a:ext>
            </a:extLst>
          </p:cNvPr>
          <p:cNvCxnSpPr/>
          <p:nvPr/>
        </p:nvCxnSpPr>
        <p:spPr>
          <a:xfrm rot="5400000">
            <a:off x="8613401" y="4423788"/>
            <a:ext cx="269145" cy="0"/>
          </a:xfrm>
          <a:prstGeom prst="line">
            <a:avLst/>
          </a:prstGeom>
          <a:ln w="44450">
            <a:solidFill>
              <a:srgbClr val="A7A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2565CC4-F2E5-4E29-A0F3-6CE57F8A848A}"/>
              </a:ext>
            </a:extLst>
          </p:cNvPr>
          <p:cNvCxnSpPr/>
          <p:nvPr/>
        </p:nvCxnSpPr>
        <p:spPr>
          <a:xfrm>
            <a:off x="8747973" y="1967220"/>
            <a:ext cx="0" cy="432048"/>
          </a:xfrm>
          <a:prstGeom prst="straightConnector1">
            <a:avLst/>
          </a:prstGeom>
          <a:ln w="44450">
            <a:solidFill>
              <a:srgbClr val="A7A9AC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3">
            <a:extLst>
              <a:ext uri="{FF2B5EF4-FFF2-40B4-BE49-F238E27FC236}">
                <a16:creationId xmlns:a16="http://schemas.microsoft.com/office/drawing/2014/main" id="{455A65CA-814C-4D55-AA8B-34EB745CE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276093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1F5A6-A3BD-603A-FB96-87EE19835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205" y="10292"/>
            <a:ext cx="10515600" cy="1325563"/>
          </a:xfrm>
        </p:spPr>
        <p:txBody>
          <a:bodyPr/>
          <a:lstStyle/>
          <a:p>
            <a:pPr algn="ctr"/>
            <a:r>
              <a:rPr lang="en-US" sz="4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Financial Accounting Standard Board:</a:t>
            </a:r>
            <a:br>
              <a:rPr lang="en-US" sz="4400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FC3A8-D097-4AE4-A2CC-2C2A06B710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-33429" y="1065734"/>
            <a:ext cx="5751812" cy="4351338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</a:pPr>
            <a:r>
              <a:rPr lang="en-US" sz="2000" dirty="0"/>
              <a:t>Represent various constituencies</a:t>
            </a:r>
          </a:p>
          <a:p>
            <a:pPr lvl="1">
              <a:buClr>
                <a:schemeClr val="tx1"/>
              </a:buClr>
            </a:pPr>
            <a:r>
              <a:rPr lang="en-US" sz="2000" dirty="0"/>
              <a:t>Auditing profession, profit-oriented companies, accounting educators, financial analysts, and government</a:t>
            </a:r>
          </a:p>
          <a:p>
            <a:pPr>
              <a:buClr>
                <a:schemeClr val="tx1"/>
              </a:buClr>
            </a:pPr>
            <a:r>
              <a:rPr lang="en-US" sz="2000" dirty="0"/>
              <a:t>Seven full-time members</a:t>
            </a:r>
          </a:p>
          <a:p>
            <a:pPr>
              <a:buClr>
                <a:schemeClr val="tx1"/>
              </a:buClr>
            </a:pPr>
            <a:r>
              <a:rPr lang="en-US" sz="2000" dirty="0"/>
              <a:t>Supported by Financial Accounting Foundation (FAF)</a:t>
            </a:r>
          </a:p>
          <a:p>
            <a:pPr>
              <a:buClr>
                <a:schemeClr val="tx1"/>
              </a:buClr>
            </a:pPr>
            <a:r>
              <a:rPr lang="en-US" sz="2000" dirty="0"/>
              <a:t>1984: established the Emerging Issues Task Force (EITF)</a:t>
            </a:r>
          </a:p>
          <a:p>
            <a:pPr lvl="1">
              <a:buClr>
                <a:schemeClr val="tx1"/>
              </a:buClr>
            </a:pPr>
            <a:r>
              <a:rPr lang="en-US" sz="2000" dirty="0"/>
              <a:t>Identifies financial reporting issues and attempts to  resolve them without involving the FASB</a:t>
            </a:r>
          </a:p>
          <a:p>
            <a:pPr lvl="2">
              <a:buClr>
                <a:schemeClr val="tx1"/>
              </a:buClr>
            </a:pPr>
            <a:r>
              <a:rPr lang="en-US" dirty="0"/>
              <a:t>Primarily addresses implementation issues</a:t>
            </a:r>
          </a:p>
          <a:p>
            <a:pPr lvl="2">
              <a:buClr>
                <a:schemeClr val="tx1"/>
              </a:buClr>
            </a:pPr>
            <a:r>
              <a:rPr lang="en-US" dirty="0"/>
              <a:t>Speeding up the standard-setting process</a:t>
            </a:r>
          </a:p>
          <a:p>
            <a:pPr lvl="2">
              <a:buClr>
                <a:schemeClr val="tx1"/>
              </a:buClr>
            </a:pPr>
            <a:r>
              <a:rPr lang="en-US" dirty="0"/>
              <a:t>Rulings are ratified by the FASB and are considered part of GAAP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7AEC58-60CC-38DF-9D43-85C7DDF92E8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2356F1A-C76C-4117-9641-8EAE7D274FE0}"/>
              </a:ext>
            </a:extLst>
          </p:cNvPr>
          <p:cNvSpPr/>
          <p:nvPr/>
        </p:nvSpPr>
        <p:spPr>
          <a:xfrm>
            <a:off x="7572552" y="813706"/>
            <a:ext cx="2448272" cy="5040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Congress (in theory)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AED753C-CF30-41C5-B229-2489526C003C}"/>
              </a:ext>
            </a:extLst>
          </p:cNvPr>
          <p:cNvSpPr/>
          <p:nvPr/>
        </p:nvSpPr>
        <p:spPr>
          <a:xfrm>
            <a:off x="7572552" y="1749810"/>
            <a:ext cx="2448272" cy="5040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200" b="1" dirty="0">
                <a:solidFill>
                  <a:schemeClr val="tx1"/>
                </a:solidFill>
              </a:rPr>
              <a:t>SEC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103237-1D26-4755-BDDA-81C2A2DFD620}"/>
              </a:ext>
            </a:extLst>
          </p:cNvPr>
          <p:cNvSpPr/>
          <p:nvPr/>
        </p:nvSpPr>
        <p:spPr>
          <a:xfrm>
            <a:off x="7572552" y="2687975"/>
            <a:ext cx="2448272" cy="5040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200" b="1" dirty="0">
                <a:solidFill>
                  <a:schemeClr val="tx1"/>
                </a:solidFill>
              </a:rPr>
              <a:t>Private Sector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5D63404-B953-468A-ABAE-FD22EF7349C2}"/>
              </a:ext>
            </a:extLst>
          </p:cNvPr>
          <p:cNvGrpSpPr/>
          <p:nvPr/>
        </p:nvGrpSpPr>
        <p:grpSpPr>
          <a:xfrm>
            <a:off x="5584827" y="3928858"/>
            <a:ext cx="6655888" cy="1074912"/>
            <a:chOff x="907590" y="5255670"/>
            <a:chExt cx="6655888" cy="1074912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917899E-2AD6-4328-9EFE-C3CDE07A201D}"/>
                </a:ext>
              </a:extLst>
            </p:cNvPr>
            <p:cNvSpPr/>
            <p:nvPr/>
          </p:nvSpPr>
          <p:spPr>
            <a:xfrm>
              <a:off x="930598" y="5255670"/>
              <a:ext cx="6377706" cy="504056"/>
            </a:xfrm>
            <a:prstGeom prst="rect">
              <a:avLst/>
            </a:prstGeom>
            <a:solidFill>
              <a:srgbClr val="FFF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en-US" sz="2200" dirty="0">
                <a:solidFill>
                  <a:schemeClr val="tx1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51973EC-F9F9-4AD2-BAAD-1E5C68E28A5F}"/>
                </a:ext>
              </a:extLst>
            </p:cNvPr>
            <p:cNvSpPr/>
            <p:nvPr/>
          </p:nvSpPr>
          <p:spPr>
            <a:xfrm>
              <a:off x="1255440" y="5292255"/>
              <a:ext cx="655949" cy="43088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200" b="1" dirty="0">
                  <a:solidFill>
                    <a:prstClr val="black"/>
                  </a:solidFill>
                </a:rPr>
                <a:t>CAP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D4AD74-D385-496F-9820-235657CE8872}"/>
                </a:ext>
              </a:extLst>
            </p:cNvPr>
            <p:cNvSpPr/>
            <p:nvPr/>
          </p:nvSpPr>
          <p:spPr>
            <a:xfrm>
              <a:off x="3838617" y="5292255"/>
              <a:ext cx="665567" cy="43088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200" b="1" dirty="0">
                  <a:solidFill>
                    <a:prstClr val="black"/>
                  </a:solidFill>
                </a:rPr>
                <a:t>APB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D441E1A-5771-4AD7-92EC-3CAFCF49D712}"/>
                </a:ext>
              </a:extLst>
            </p:cNvPr>
            <p:cNvSpPr/>
            <p:nvPr/>
          </p:nvSpPr>
          <p:spPr>
            <a:xfrm>
              <a:off x="6368568" y="5292255"/>
              <a:ext cx="761812" cy="43088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200" b="1" dirty="0">
                  <a:solidFill>
                    <a:prstClr val="black"/>
                  </a:solidFill>
                </a:rPr>
                <a:t>FASB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DA6FE51-8A27-4192-A865-5F267AD74C73}"/>
                </a:ext>
              </a:extLst>
            </p:cNvPr>
            <p:cNvSpPr/>
            <p:nvPr/>
          </p:nvSpPr>
          <p:spPr>
            <a:xfrm>
              <a:off x="907590" y="5930472"/>
              <a:ext cx="1351652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000" dirty="0">
                  <a:solidFill>
                    <a:prstClr val="black"/>
                  </a:solidFill>
                </a:rPr>
                <a:t>1938–1959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B62D300-1B99-473D-9DFE-2DB376D54063}"/>
                </a:ext>
              </a:extLst>
            </p:cNvPr>
            <p:cNvSpPr/>
            <p:nvPr/>
          </p:nvSpPr>
          <p:spPr>
            <a:xfrm>
              <a:off x="3495575" y="5930472"/>
              <a:ext cx="1351652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000" dirty="0">
                  <a:solidFill>
                    <a:prstClr val="black"/>
                  </a:solidFill>
                </a:rPr>
                <a:t>1959–1973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EC33D89-C2FA-4C99-AEDD-2EF48FE448AF}"/>
                </a:ext>
              </a:extLst>
            </p:cNvPr>
            <p:cNvSpPr/>
            <p:nvPr/>
          </p:nvSpPr>
          <p:spPr>
            <a:xfrm>
              <a:off x="5935468" y="5930472"/>
              <a:ext cx="1628010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000" dirty="0">
                  <a:solidFill>
                    <a:prstClr val="black"/>
                  </a:solidFill>
                </a:rPr>
                <a:t>1973–Present</a:t>
              </a:r>
            </a:p>
          </p:txBody>
        </p:sp>
      </p:grp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FF62E31-9206-4EAA-BEDC-5C9619BF683A}"/>
              </a:ext>
            </a:extLst>
          </p:cNvPr>
          <p:cNvCxnSpPr/>
          <p:nvPr/>
        </p:nvCxnSpPr>
        <p:spPr>
          <a:xfrm>
            <a:off x="8796688" y="2253866"/>
            <a:ext cx="0" cy="432048"/>
          </a:xfrm>
          <a:prstGeom prst="straightConnector1">
            <a:avLst/>
          </a:prstGeom>
          <a:ln w="44450">
            <a:solidFill>
              <a:srgbClr val="A7A9AC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DB2EC28-4D4F-43B3-A32C-1808DC68AE23}"/>
              </a:ext>
            </a:extLst>
          </p:cNvPr>
          <p:cNvCxnSpPr/>
          <p:nvPr/>
        </p:nvCxnSpPr>
        <p:spPr>
          <a:xfrm>
            <a:off x="6213658" y="3639756"/>
            <a:ext cx="5166060" cy="0"/>
          </a:xfrm>
          <a:prstGeom prst="line">
            <a:avLst/>
          </a:prstGeom>
          <a:ln w="44450">
            <a:solidFill>
              <a:srgbClr val="A7A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0B13545-088A-472E-AEAF-8A2E9043D23F}"/>
              </a:ext>
            </a:extLst>
          </p:cNvPr>
          <p:cNvCxnSpPr/>
          <p:nvPr/>
        </p:nvCxnSpPr>
        <p:spPr>
          <a:xfrm rot="5400000">
            <a:off x="6102234" y="3774329"/>
            <a:ext cx="269145" cy="0"/>
          </a:xfrm>
          <a:prstGeom prst="line">
            <a:avLst/>
          </a:prstGeom>
          <a:ln w="44450">
            <a:solidFill>
              <a:srgbClr val="A7A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9BEB7E1-0F59-4D37-8805-63D8627585AB}"/>
              </a:ext>
            </a:extLst>
          </p:cNvPr>
          <p:cNvCxnSpPr/>
          <p:nvPr/>
        </p:nvCxnSpPr>
        <p:spPr>
          <a:xfrm rot="5400000">
            <a:off x="11222914" y="3774330"/>
            <a:ext cx="269145" cy="0"/>
          </a:xfrm>
          <a:prstGeom prst="line">
            <a:avLst/>
          </a:prstGeom>
          <a:ln w="44450">
            <a:solidFill>
              <a:srgbClr val="A7A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C9E9C2D-E5DF-4CF2-B05F-EFC140ECA3B5}"/>
              </a:ext>
            </a:extLst>
          </p:cNvPr>
          <p:cNvCxnSpPr/>
          <p:nvPr/>
        </p:nvCxnSpPr>
        <p:spPr>
          <a:xfrm rot="5400000">
            <a:off x="8662116" y="3774330"/>
            <a:ext cx="269145" cy="0"/>
          </a:xfrm>
          <a:prstGeom prst="line">
            <a:avLst/>
          </a:prstGeom>
          <a:ln w="44450">
            <a:solidFill>
              <a:srgbClr val="A7A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3810020-0CB2-4C2A-B17D-6AD57623F03C}"/>
              </a:ext>
            </a:extLst>
          </p:cNvPr>
          <p:cNvCxnSpPr/>
          <p:nvPr/>
        </p:nvCxnSpPr>
        <p:spPr>
          <a:xfrm>
            <a:off x="8796688" y="1317762"/>
            <a:ext cx="0" cy="432048"/>
          </a:xfrm>
          <a:prstGeom prst="straightConnector1">
            <a:avLst/>
          </a:prstGeom>
          <a:ln w="44450">
            <a:solidFill>
              <a:srgbClr val="A7A9AC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23">
            <a:extLst>
              <a:ext uri="{FF2B5EF4-FFF2-40B4-BE49-F238E27FC236}">
                <a16:creationId xmlns:a16="http://schemas.microsoft.com/office/drawing/2014/main" id="{35C98E77-C984-41A6-8656-44EC039CD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22230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33183-27A5-0246-232D-FA1335D1B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18" y="20253"/>
            <a:ext cx="10515600" cy="1325563"/>
          </a:xfrm>
        </p:spPr>
        <p:txBody>
          <a:bodyPr/>
          <a:lstStyle/>
          <a:p>
            <a:r>
              <a:rPr lang="en-US" sz="4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Financial Accounting Standard Board (part 2)</a:t>
            </a:r>
            <a:br>
              <a:rPr lang="en-US" sz="4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FC3A8-D097-4AE4-A2CC-2C2A06B710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1882" y="1533785"/>
            <a:ext cx="5181600" cy="4643177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sz="2000" dirty="0"/>
              <a:t>Develop the conceptual framework (Not GAAP)</a:t>
            </a:r>
          </a:p>
          <a:p>
            <a:pPr>
              <a:buClr>
                <a:schemeClr val="tx1"/>
              </a:buClr>
            </a:pPr>
            <a:r>
              <a:rPr lang="en-US" sz="2000" dirty="0"/>
              <a:t>FASB issues Accounting Standards Updates (ASUs)</a:t>
            </a:r>
          </a:p>
          <a:p>
            <a:pPr>
              <a:buClr>
                <a:schemeClr val="tx1"/>
              </a:buClr>
            </a:pPr>
            <a:r>
              <a:rPr lang="en-US" sz="2000" dirty="0"/>
              <a:t>2009:  Accounting Standards Codification. </a:t>
            </a:r>
          </a:p>
          <a:p>
            <a:pPr lvl="1">
              <a:buClr>
                <a:schemeClr val="tx1"/>
              </a:buClr>
            </a:pPr>
            <a:r>
              <a:rPr lang="en-US" sz="2000" dirty="0"/>
              <a:t>integrating and topically organizes all relevant accounting pronouncements comprising GAAP in a searchable, online database.</a:t>
            </a:r>
          </a:p>
          <a:p>
            <a:pPr lvl="2">
              <a:buClr>
                <a:schemeClr val="tx1"/>
              </a:buClr>
            </a:pPr>
            <a:r>
              <a:rPr lang="en-US" dirty="0"/>
              <a:t>includes portions of SEC accounting guidance</a:t>
            </a:r>
          </a:p>
          <a:p>
            <a:pPr marL="0" indent="0">
              <a:buNone/>
            </a:pPr>
            <a:r>
              <a:rPr lang="en-US" sz="2000" dirty="0"/>
              <a:t>The Codification is organized into nine main topics and approximately 90 subtopic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60B931-5B99-8320-1023-8BB9EEC3402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2356F1A-C76C-4117-9641-8EAE7D274FE0}"/>
              </a:ext>
            </a:extLst>
          </p:cNvPr>
          <p:cNvSpPr/>
          <p:nvPr/>
        </p:nvSpPr>
        <p:spPr>
          <a:xfrm>
            <a:off x="7572552" y="813706"/>
            <a:ext cx="2448272" cy="5040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Congress (in theory)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AED753C-CF30-41C5-B229-2489526C003C}"/>
              </a:ext>
            </a:extLst>
          </p:cNvPr>
          <p:cNvSpPr/>
          <p:nvPr/>
        </p:nvSpPr>
        <p:spPr>
          <a:xfrm>
            <a:off x="7572552" y="1749810"/>
            <a:ext cx="2448272" cy="50405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200" b="1" dirty="0">
                <a:solidFill>
                  <a:schemeClr val="tx1"/>
                </a:solidFill>
              </a:rPr>
              <a:t>SEC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103237-1D26-4755-BDDA-81C2A2DFD620}"/>
              </a:ext>
            </a:extLst>
          </p:cNvPr>
          <p:cNvSpPr/>
          <p:nvPr/>
        </p:nvSpPr>
        <p:spPr>
          <a:xfrm>
            <a:off x="7572552" y="2687975"/>
            <a:ext cx="2448272" cy="5040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200" b="1" dirty="0">
                <a:solidFill>
                  <a:schemeClr val="tx1"/>
                </a:solidFill>
              </a:rPr>
              <a:t>Private Sector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5D63404-B953-468A-ABAE-FD22EF7349C2}"/>
              </a:ext>
            </a:extLst>
          </p:cNvPr>
          <p:cNvGrpSpPr/>
          <p:nvPr/>
        </p:nvGrpSpPr>
        <p:grpSpPr>
          <a:xfrm>
            <a:off x="5584827" y="3928858"/>
            <a:ext cx="6655888" cy="1074912"/>
            <a:chOff x="907590" y="5255670"/>
            <a:chExt cx="6655888" cy="1074912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917899E-2AD6-4328-9EFE-C3CDE07A201D}"/>
                </a:ext>
              </a:extLst>
            </p:cNvPr>
            <p:cNvSpPr/>
            <p:nvPr/>
          </p:nvSpPr>
          <p:spPr>
            <a:xfrm>
              <a:off x="930598" y="5255670"/>
              <a:ext cx="6377706" cy="504056"/>
            </a:xfrm>
            <a:prstGeom prst="rect">
              <a:avLst/>
            </a:prstGeom>
            <a:solidFill>
              <a:srgbClr val="FFFA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endParaRPr lang="en-US" sz="2200" dirty="0">
                <a:solidFill>
                  <a:schemeClr val="tx1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51973EC-F9F9-4AD2-BAAD-1E5C68E28A5F}"/>
                </a:ext>
              </a:extLst>
            </p:cNvPr>
            <p:cNvSpPr/>
            <p:nvPr/>
          </p:nvSpPr>
          <p:spPr>
            <a:xfrm>
              <a:off x="1255440" y="5292255"/>
              <a:ext cx="655949" cy="43088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200" b="1" dirty="0">
                  <a:solidFill>
                    <a:prstClr val="black"/>
                  </a:solidFill>
                </a:rPr>
                <a:t>CAP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D4AD74-D385-496F-9820-235657CE8872}"/>
                </a:ext>
              </a:extLst>
            </p:cNvPr>
            <p:cNvSpPr/>
            <p:nvPr/>
          </p:nvSpPr>
          <p:spPr>
            <a:xfrm>
              <a:off x="3838617" y="5292255"/>
              <a:ext cx="665567" cy="43088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200" b="1" dirty="0">
                  <a:solidFill>
                    <a:prstClr val="black"/>
                  </a:solidFill>
                </a:rPr>
                <a:t>APB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D441E1A-5771-4AD7-92EC-3CAFCF49D712}"/>
                </a:ext>
              </a:extLst>
            </p:cNvPr>
            <p:cNvSpPr/>
            <p:nvPr/>
          </p:nvSpPr>
          <p:spPr>
            <a:xfrm>
              <a:off x="6368568" y="5292255"/>
              <a:ext cx="761812" cy="430887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200" b="1" dirty="0">
                  <a:solidFill>
                    <a:prstClr val="black"/>
                  </a:solidFill>
                </a:rPr>
                <a:t>FASB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DA6FE51-8A27-4192-A865-5F267AD74C73}"/>
                </a:ext>
              </a:extLst>
            </p:cNvPr>
            <p:cNvSpPr/>
            <p:nvPr/>
          </p:nvSpPr>
          <p:spPr>
            <a:xfrm>
              <a:off x="907590" y="5930472"/>
              <a:ext cx="1351652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000" dirty="0">
                  <a:solidFill>
                    <a:prstClr val="black"/>
                  </a:solidFill>
                </a:rPr>
                <a:t>1938–1959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B62D300-1B99-473D-9DFE-2DB376D54063}"/>
                </a:ext>
              </a:extLst>
            </p:cNvPr>
            <p:cNvSpPr/>
            <p:nvPr/>
          </p:nvSpPr>
          <p:spPr>
            <a:xfrm>
              <a:off x="3495575" y="5930472"/>
              <a:ext cx="1351652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000" dirty="0">
                  <a:solidFill>
                    <a:prstClr val="black"/>
                  </a:solidFill>
                </a:rPr>
                <a:t>1959–1973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EC33D89-C2FA-4C99-AEDD-2EF48FE448AF}"/>
                </a:ext>
              </a:extLst>
            </p:cNvPr>
            <p:cNvSpPr/>
            <p:nvPr/>
          </p:nvSpPr>
          <p:spPr>
            <a:xfrm>
              <a:off x="5935468" y="5930472"/>
              <a:ext cx="1628010" cy="400110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000" dirty="0">
                  <a:solidFill>
                    <a:prstClr val="black"/>
                  </a:solidFill>
                </a:rPr>
                <a:t>1973–Present</a:t>
              </a:r>
            </a:p>
          </p:txBody>
        </p:sp>
      </p:grp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FF62E31-9206-4EAA-BEDC-5C9619BF683A}"/>
              </a:ext>
            </a:extLst>
          </p:cNvPr>
          <p:cNvCxnSpPr/>
          <p:nvPr/>
        </p:nvCxnSpPr>
        <p:spPr>
          <a:xfrm>
            <a:off x="8796688" y="2253866"/>
            <a:ext cx="0" cy="432048"/>
          </a:xfrm>
          <a:prstGeom prst="straightConnector1">
            <a:avLst/>
          </a:prstGeom>
          <a:ln w="44450">
            <a:solidFill>
              <a:srgbClr val="A7A9AC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DB2EC28-4D4F-43B3-A32C-1808DC68AE23}"/>
              </a:ext>
            </a:extLst>
          </p:cNvPr>
          <p:cNvCxnSpPr/>
          <p:nvPr/>
        </p:nvCxnSpPr>
        <p:spPr>
          <a:xfrm>
            <a:off x="6213658" y="3639756"/>
            <a:ext cx="5166060" cy="0"/>
          </a:xfrm>
          <a:prstGeom prst="line">
            <a:avLst/>
          </a:prstGeom>
          <a:ln w="44450">
            <a:solidFill>
              <a:srgbClr val="A7A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0B13545-088A-472E-AEAF-8A2E9043D23F}"/>
              </a:ext>
            </a:extLst>
          </p:cNvPr>
          <p:cNvCxnSpPr/>
          <p:nvPr/>
        </p:nvCxnSpPr>
        <p:spPr>
          <a:xfrm rot="5400000">
            <a:off x="6102234" y="3774329"/>
            <a:ext cx="269145" cy="0"/>
          </a:xfrm>
          <a:prstGeom prst="line">
            <a:avLst/>
          </a:prstGeom>
          <a:ln w="44450">
            <a:solidFill>
              <a:srgbClr val="A7A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9BEB7E1-0F59-4D37-8805-63D8627585AB}"/>
              </a:ext>
            </a:extLst>
          </p:cNvPr>
          <p:cNvCxnSpPr/>
          <p:nvPr/>
        </p:nvCxnSpPr>
        <p:spPr>
          <a:xfrm rot="5400000">
            <a:off x="11222914" y="3774330"/>
            <a:ext cx="269145" cy="0"/>
          </a:xfrm>
          <a:prstGeom prst="line">
            <a:avLst/>
          </a:prstGeom>
          <a:ln w="44450">
            <a:solidFill>
              <a:srgbClr val="A7A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C9E9C2D-E5DF-4CF2-B05F-EFC140ECA3B5}"/>
              </a:ext>
            </a:extLst>
          </p:cNvPr>
          <p:cNvCxnSpPr/>
          <p:nvPr/>
        </p:nvCxnSpPr>
        <p:spPr>
          <a:xfrm rot="5400000">
            <a:off x="8662116" y="3774330"/>
            <a:ext cx="269145" cy="0"/>
          </a:xfrm>
          <a:prstGeom prst="line">
            <a:avLst/>
          </a:prstGeom>
          <a:ln w="44450">
            <a:solidFill>
              <a:srgbClr val="A7A9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3810020-0CB2-4C2A-B17D-6AD57623F03C}"/>
              </a:ext>
            </a:extLst>
          </p:cNvPr>
          <p:cNvCxnSpPr/>
          <p:nvPr/>
        </p:nvCxnSpPr>
        <p:spPr>
          <a:xfrm>
            <a:off x="8796688" y="1317762"/>
            <a:ext cx="0" cy="432048"/>
          </a:xfrm>
          <a:prstGeom prst="straightConnector1">
            <a:avLst/>
          </a:prstGeom>
          <a:ln w="44450">
            <a:solidFill>
              <a:srgbClr val="A7A9AC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>
            <a:extLst>
              <a:ext uri="{FF2B5EF4-FFF2-40B4-BE49-F238E27FC236}">
                <a16:creationId xmlns:a16="http://schemas.microsoft.com/office/drawing/2014/main" id="{70505F5E-28EB-4163-83CB-310C18061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513" y="2065885"/>
            <a:ext cx="3724997" cy="2988536"/>
          </a:xfrm>
          <a:prstGeom prst="rect">
            <a:avLst/>
          </a:prstGeom>
        </p:spPr>
      </p:pic>
      <p:sp>
        <p:nvSpPr>
          <p:cNvPr id="40" name="TextBox 23">
            <a:extLst>
              <a:ext uri="{FF2B5EF4-FFF2-40B4-BE49-F238E27FC236}">
                <a16:creationId xmlns:a16="http://schemas.microsoft.com/office/drawing/2014/main" id="{35C98E77-C984-41A6-8656-44EC039CD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11145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1119</TotalTime>
  <Words>631</Words>
  <Application>Microsoft Office PowerPoint</Application>
  <PresentationFormat>Widescreen</PresentationFormat>
  <Paragraphs>124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Times New Roman</vt:lpstr>
      <vt:lpstr>Wingdings</vt:lpstr>
      <vt:lpstr>Office Theme</vt:lpstr>
      <vt:lpstr>What is GAAP? What is its purpose? Who sets GAAP?</vt:lpstr>
      <vt:lpstr>Securities and Exchange Commission (SEC)</vt:lpstr>
      <vt:lpstr>Securities Act of 1933 and 1934</vt:lpstr>
      <vt:lpstr>Committee on Accounting Procedure (CAP)</vt:lpstr>
      <vt:lpstr> Accounting Principles Board  (APB) </vt:lpstr>
      <vt:lpstr>Financial Accounting Standard Board: </vt:lpstr>
      <vt:lpstr>Financial Accounting Standard Board (part 2)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</dc:title>
  <dc:creator>mansour farhat</dc:creator>
  <cp:lastModifiedBy>mansour farhat</cp:lastModifiedBy>
  <cp:revision>3</cp:revision>
  <dcterms:created xsi:type="dcterms:W3CDTF">2021-09-06T14:05:44Z</dcterms:created>
  <dcterms:modified xsi:type="dcterms:W3CDTF">2023-04-22T20:03:32Z</dcterms:modified>
</cp:coreProperties>
</file>