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7" r:id="rId3"/>
    <p:sldId id="267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70ED81-1CF4-4520-8C0F-523D44717124}" v="46" dt="2023-09-25T23:40:50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1" d="100"/>
          <a:sy n="71" d="100"/>
        </p:scale>
        <p:origin x="36" y="5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599B9-66DD-8F98-88C8-E68ADDF76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E2D6D4-F57A-BA96-BED7-CAF19AAC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873C2-49B9-9FD8-10B0-53E1EDC09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6CFDC-2AC6-A146-775C-C9E736830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23DE9-FC85-D2C3-7705-B089F3A5B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76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16CDA-65AA-6392-D371-8D4694F68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6D87-9FD6-1FC8-D0DD-0B6EDF81F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59216-8A54-9E68-1F3F-72727DD99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80832-5DDA-6662-DB55-3F384D07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21ED0-87B5-431C-B851-916712C9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0AF1-995C-F2B9-60A2-27A62B486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7A5B4-6029-3029-A2C1-3B53F8648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D8174-09D1-9070-86E1-A957178FF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1EEDC-EC6D-5015-3742-3A432AC7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F5525-3140-C757-3C66-59E9BFCED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3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32610-D358-A0CC-137E-5F70CB24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E16DD-A09E-86CC-D34B-B08575505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53584-B52D-A249-8C2E-09FEB9A5C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2D34B-30C7-2818-7187-8D2A88A4B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B0CD5-A36B-5C41-FC18-58255AD21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850B3-42F6-9CB5-3C76-77DCA3D5A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87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B46CD-5B06-7038-BA79-028BEC8B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3EA2D-3EBB-0B95-32EF-6ED61FB1F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AB30A-3E36-321A-E2F8-737643821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282A69-DA5E-3717-D4A3-89ABD2F25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B7CA49-905A-AAC3-C94D-88AF0B0FA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C1FE75-348B-B046-0892-84FAC3938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3FE8E-B011-B6B6-5C2E-F7D98543D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8B5376-899D-4EFB-6224-DDCC28966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7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5A44C-DE0A-F9C1-2430-E3CC88C7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C167D5-C0D7-35B6-D9C6-33CF4EED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2CAD7-BA44-50E2-0192-C6FED3C2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AACA8-A671-9CE8-DF5B-B09A250A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5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30E84C-163C-005F-8312-81B69AE6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8BEBAB-6ADC-E587-B727-9BF45071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7A2B0-B069-0689-58E0-01B97A2B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3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424D8-2BE9-E1C5-2A57-F8DB1E67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5DA6D-D532-103B-0B53-13BD9BDD5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B915C-7110-E847-9116-887E72ECA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289F1-8DCC-55F5-ACAF-3377ABB6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BE4D2-B561-2B5C-5B85-81AFD34C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B1FE6-679D-FB69-6258-47C959CF4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8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E9CAB-9B3E-3BF3-3DC2-1F92B2344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F035A6-2FD4-827E-EC3E-B2A2D86C92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30BED-F23F-78BF-7ABC-24C43A795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FE9A8-144D-0A46-6150-EF8CE0DBF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9BECD-6CEB-8A5F-14B1-D6CB1DCE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6A58F-92AD-256F-2257-00AB90FE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6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31465-3819-241E-AB5B-D07BDB3E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CC8D9B-918C-1EFF-0FDE-4E4462650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A84CF-9A16-7C02-3ECD-E43E87E1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6762A-8225-1B89-36AB-AD97F4F9A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371BC-CA41-056B-33FB-836BE2A6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5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7F84D6-85EF-783A-C89B-5B503D02B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B341C2-217A-EA44-66B3-C6A49980D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8C4A6-202E-1D3E-E720-760100990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87B2A-A041-C0FF-C085-E54E24BE6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83019-C659-082F-B70D-4D14988C0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05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82737E-F180-EE1E-CDF4-EECD8DA03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9E512-0C44-D811-1F66-E3BB06701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EAD6E-D936-B683-AF19-D98BA4F44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084D3-88F8-4B06-B1C5-2B6AD9B0DF4A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CA897-EE56-1CDF-BDA2-11CB946E4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C07EC-AB21-08AA-FE40-FC9A4E4C6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5EC7D-7982-47A6-BCEA-7722115BF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5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2467F-8412-B4AE-2951-697B9118B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9C54D-396D-0ACD-F304-63EA54084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Area I – Information Systems and Data Management (35–45%)</a:t>
            </a:r>
          </a:p>
          <a:p>
            <a:r>
              <a:rPr lang="en-US" dirty="0"/>
              <a:t>Information systems</a:t>
            </a:r>
          </a:p>
          <a:p>
            <a:r>
              <a:rPr lang="en-US" dirty="0"/>
              <a:t> 1. IT infrastructure</a:t>
            </a:r>
            <a:br>
              <a:rPr lang="en-US" dirty="0"/>
            </a:br>
            <a:r>
              <a:rPr lang="en-US" b="0" i="0" dirty="0">
                <a:solidFill>
                  <a:srgbClr val="343541"/>
                </a:solidFill>
                <a:effectLst/>
                <a:latin typeface="Söhne"/>
              </a:rPr>
              <a:t>Summarize the role and responsibilities of cloud service providers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825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12B6B-5158-7EAC-A3B3-82E94ACC7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78" y="5549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Cloud Service Providers: Role and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53F80-8D6B-83C0-0534-DECE011B4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1543419"/>
            <a:ext cx="8554750" cy="4735864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Söhne"/>
              </a:rPr>
              <a:t>Cloud service providers (CSPs) are companies that offer a range of services related to computing, storage, networking, analytics, and applications on the internet (in the cloud). </a:t>
            </a:r>
          </a:p>
          <a:p>
            <a:pPr lvl="1"/>
            <a:r>
              <a:rPr lang="en-US" b="1" i="0" dirty="0">
                <a:effectLst/>
                <a:latin typeface="Söhne"/>
              </a:rPr>
              <a:t>Amazon Web Services (AWS), Microsoft Azure, Google Cloud Platform (GCP), IBM Cloud, Oracle Cloud, Alibaba Cloud</a:t>
            </a:r>
          </a:p>
          <a:p>
            <a:r>
              <a:rPr lang="en-US" b="0" i="0" dirty="0">
                <a:effectLst/>
                <a:latin typeface="Söhne"/>
              </a:rPr>
              <a:t>Customers can access these resources on a pay-as-you-go basis, typically eliminating the need to own and maintain physical hardware.</a:t>
            </a:r>
          </a:p>
          <a:p>
            <a:pPr marL="457200" lvl="1" indent="0">
              <a:buNone/>
            </a:pPr>
            <a:r>
              <a:rPr lang="en-US" b="1" i="0" dirty="0">
                <a:effectLst/>
                <a:latin typeface="Söhne"/>
              </a:rPr>
              <a:t>Responsibilities of Cloud Service Providers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7299660-73AD-A3AF-27F3-308DD3A95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D1D5F69-3633-4935-3486-2276F2260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C169F6-C7FF-9938-2B44-E09D2F691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479" y="1844762"/>
            <a:ext cx="3413792" cy="272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0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1FAB-124A-E5AD-0B97-9FDA94176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Responsibilities of Cloud Service Providers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64097-039D-D1E7-5E75-69C12C70A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15" y="1457634"/>
            <a:ext cx="7119047" cy="5532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i="0" dirty="0">
                <a:effectLst/>
                <a:latin typeface="Söhne"/>
              </a:rPr>
              <a:t>Cloud service Providers are responsible for the following: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i="0" dirty="0">
                <a:effectLst/>
                <a:latin typeface="Söhne"/>
              </a:rPr>
              <a:t>Infrastructure Maintenance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Data Security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i="0" dirty="0">
                <a:effectLst/>
                <a:latin typeface="Söhne"/>
              </a:rPr>
              <a:t>Service Availability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i="0" dirty="0">
                <a:effectLst/>
                <a:latin typeface="Söhne"/>
              </a:rPr>
              <a:t>Backup and Recovery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i="0" dirty="0">
                <a:effectLst/>
                <a:latin typeface="Söhne"/>
              </a:rPr>
              <a:t>Customer Support and Issue Resolution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i="0" dirty="0">
                <a:effectLst/>
                <a:latin typeface="Söhne"/>
              </a:rPr>
              <a:t>Compliance and Legal Obligations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i="0" dirty="0">
                <a:effectLst/>
                <a:latin typeface="Söhne"/>
              </a:rPr>
              <a:t>Innovation and Updates</a:t>
            </a:r>
            <a:br>
              <a:rPr lang="en-US" sz="3000" b="1" i="0" dirty="0">
                <a:effectLst/>
                <a:latin typeface="Söhne"/>
              </a:rPr>
            </a:br>
            <a:br>
              <a:rPr lang="en-US" b="1" i="0" dirty="0">
                <a:effectLst/>
                <a:latin typeface="Söhne"/>
              </a:rPr>
            </a:b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78FF8BC-F531-ACEC-2EDC-6D34CCF5B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7EF6486-05B6-8381-72E8-4A17803D3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93787E-BFD6-903E-57F6-1AFAED985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104" y="1690688"/>
            <a:ext cx="4244896" cy="404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18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AF7B-B40A-F55E-56E4-EFCA0DFDF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90" y="-214739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Infrastructure Maintenance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6B5DE-1BA0-FA12-5422-7DC6F27B2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574087"/>
            <a:ext cx="11886983" cy="5709825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b="1" i="0" dirty="0">
                <a:effectLst/>
                <a:latin typeface="Söhne"/>
              </a:rPr>
              <a:t>1. Hardware Maintenance: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Regular Inspections:</a:t>
            </a:r>
            <a:r>
              <a:rPr lang="en-US" b="0" i="0" dirty="0">
                <a:effectLst/>
                <a:latin typeface="Söhne"/>
              </a:rPr>
              <a:t> Conducting routine inspections of servers, storage devices, networking equipment, and other hardware components to identify and rectify any anomalies or wear and tear.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Hardware Upgrades and Replacement:</a:t>
            </a:r>
            <a:r>
              <a:rPr lang="en-US" b="0" i="0" dirty="0">
                <a:effectLst/>
                <a:latin typeface="Söhne"/>
              </a:rPr>
              <a:t> Updating hardware components periodically to ensure optimal performance and replacing faulty or outdated hardware to prevent failures.</a:t>
            </a:r>
          </a:p>
          <a:p>
            <a:pPr marL="0" indent="0" algn="l">
              <a:buNone/>
            </a:pPr>
            <a:r>
              <a:rPr lang="en-US" b="1" i="0" dirty="0">
                <a:effectLst/>
                <a:latin typeface="Söhne"/>
              </a:rPr>
              <a:t>2. Software Maintenance: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Patch Management:</a:t>
            </a:r>
            <a:r>
              <a:rPr lang="en-US" b="0" i="0" dirty="0">
                <a:effectLst/>
                <a:latin typeface="Söhne"/>
              </a:rPr>
              <a:t> Regularly updating software, operating systems, and applications with the latest patches to address vulnerabilities and bugs.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Software Upgrades:</a:t>
            </a:r>
            <a:r>
              <a:rPr lang="en-US" b="0" i="0" dirty="0">
                <a:effectLst/>
                <a:latin typeface="Söhne"/>
              </a:rPr>
              <a:t> Implementing new software versions to leverage advanced features and improvements.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Configuration Management:</a:t>
            </a:r>
            <a:r>
              <a:rPr lang="en-US" b="0" i="0" dirty="0">
                <a:effectLst/>
                <a:latin typeface="Söhne"/>
              </a:rPr>
              <a:t> Managing and optimizing software configurations to ensure stability and performance.</a:t>
            </a:r>
          </a:p>
          <a:p>
            <a:pPr marL="0" indent="0" algn="l">
              <a:buNone/>
            </a:pPr>
            <a:r>
              <a:rPr lang="en-US" b="1" i="0" dirty="0">
                <a:effectLst/>
                <a:latin typeface="Söhne"/>
              </a:rPr>
              <a:t>3. Network Maintenance: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Monitoring:</a:t>
            </a:r>
            <a:r>
              <a:rPr lang="en-US" b="0" i="0" dirty="0">
                <a:effectLst/>
                <a:latin typeface="Söhne"/>
              </a:rPr>
              <a:t> Continuously observing network performance and traffic to identify and resolve issues promptly.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Optimization:</a:t>
            </a:r>
            <a:r>
              <a:rPr lang="en-US" b="0" i="0" dirty="0">
                <a:effectLst/>
                <a:latin typeface="Söhne"/>
              </a:rPr>
              <a:t> Regularly refining network configurations and topologies to ensure optimal performance and reliability.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Security:</a:t>
            </a:r>
            <a:r>
              <a:rPr lang="en-US" b="0" i="0" dirty="0">
                <a:effectLst/>
                <a:latin typeface="Söhne"/>
              </a:rPr>
              <a:t> Implementing and maintaining firewalls, intrusion detection/prevention systems, and other security measures to safeguard network infrastructure.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C5C0700-6F03-759F-3D46-4AA472696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82FAD379-21F4-1F93-0375-A59F9CD2D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15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F86DF-7E7B-98BF-B6FB-884AEBE3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318" y="-21387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Data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DF1A2-2CE6-C7AA-FDDB-A59548243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855468"/>
            <a:ext cx="9225322" cy="557878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effectLst/>
                <a:latin typeface="Söhne"/>
              </a:rPr>
              <a:t>Data security is one of the core responsibilities of cloud service providers. It involves the protection of data, applications, and infrastructures from unauthorized access, attacks, and data breaches.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Implementation and Management:</a:t>
            </a:r>
            <a:endParaRPr lang="en-US" b="0" i="0" dirty="0">
              <a:effectLst/>
              <a:latin typeface="Söhne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Encryption</a:t>
            </a:r>
            <a:r>
              <a:rPr lang="en-US" b="0" i="0" dirty="0">
                <a:effectLst/>
                <a:latin typeface="Söhne"/>
              </a:rPr>
              <a:t>: CSPs encrypt data at rest and in transit, employing advanced cryptographic techniques to protect sensitive information.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Access Control</a:t>
            </a:r>
            <a:r>
              <a:rPr lang="en-US" b="0" i="0" dirty="0">
                <a:effectLst/>
                <a:latin typeface="Söhne"/>
              </a:rPr>
              <a:t>: Providers implement stringent access controls, ensuring that only authorized individuals can access sensitive resources and data.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Firewalls and Intrusion Detection Systems</a:t>
            </a:r>
            <a:r>
              <a:rPr lang="en-US" b="0" i="0" dirty="0">
                <a:effectLst/>
                <a:latin typeface="Söhne"/>
              </a:rPr>
              <a:t>: These are used to monitor and block malicious traffic and potential threats.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Security Compliance</a:t>
            </a:r>
            <a:r>
              <a:rPr lang="en-US" b="0" i="0" dirty="0">
                <a:effectLst/>
                <a:latin typeface="Söhne"/>
              </a:rPr>
              <a:t>: Providers adhere to various industry standards and regulations like GDPR, HIPAA, and ISO 27001 to ensure data protection and privacy.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Regular Audits</a:t>
            </a:r>
            <a:r>
              <a:rPr lang="en-US" b="0" i="0" dirty="0">
                <a:effectLst/>
                <a:latin typeface="Söhne"/>
              </a:rPr>
              <a:t>: Security audits are conducted regularly to identify and mitigate vulnerabilities.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A8DF654F-1108-F466-8EC5-4A5AC2128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02BEE001-A8F5-1D95-B42B-B98170F92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D8FF02-CAF7-6C88-B508-4999281D8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7051" y="2165557"/>
            <a:ext cx="2743220" cy="224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7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E3D95-B55C-9290-B255-AA05CD53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Service Availability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AF2AE-E093-253C-BC94-B78507E6B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62780"/>
            <a:ext cx="9839308" cy="561650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effectLst/>
                <a:latin typeface="Söhne"/>
              </a:rPr>
              <a:t>Service availability is crucial for maintaining the continuity of services provided by the CSPs. </a:t>
            </a:r>
          </a:p>
          <a:p>
            <a:pPr algn="l"/>
            <a:r>
              <a:rPr lang="en-US" b="0" i="0" dirty="0">
                <a:effectLst/>
                <a:latin typeface="Söhne"/>
              </a:rPr>
              <a:t>It’s typically governed by Service Level Agreements (SLAs) which outline the expected level of service availability, usually expressed as a percentage (e.g., 99.9%).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Implementation and Management:</a:t>
            </a:r>
            <a:endParaRPr lang="en-US" b="0" i="0" dirty="0">
              <a:effectLst/>
              <a:latin typeface="Söhne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Redundancy</a:t>
            </a:r>
            <a:r>
              <a:rPr lang="en-US" b="0" i="0" dirty="0">
                <a:effectLst/>
                <a:latin typeface="Söhne"/>
              </a:rPr>
              <a:t>: Multiple servers, data centers, and network paths are used to ensure continuous service availability, even if one component fails.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Load Balancing</a:t>
            </a:r>
            <a:r>
              <a:rPr lang="en-US" b="0" i="0" dirty="0">
                <a:effectLst/>
                <a:latin typeface="Söhne"/>
              </a:rPr>
              <a:t>: Distributing incoming network traffic across multiple servers to ensure no single server is overwhelmed.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Monitoring</a:t>
            </a:r>
            <a:r>
              <a:rPr lang="en-US" b="0" i="0" dirty="0">
                <a:effectLst/>
                <a:latin typeface="Söhne"/>
              </a:rPr>
              <a:t>: Continuous monitoring of services and infrastructure to detect and resolve issues promptly.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Incident Response</a:t>
            </a:r>
            <a:r>
              <a:rPr lang="en-US" b="0" i="0" dirty="0">
                <a:effectLst/>
                <a:latin typeface="Söhne"/>
              </a:rPr>
              <a:t>: Having predefined procedures for responding to incidents, minimizing downtime.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Disaster Recovery Planning</a:t>
            </a:r>
            <a:r>
              <a:rPr lang="en-US" b="0" i="0" dirty="0">
                <a:effectLst/>
                <a:latin typeface="Söhne"/>
              </a:rPr>
              <a:t>: Creating and implementing plans to recover services quickly in the event of a disaster.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7879B699-2746-EDD5-E3E6-350541B0B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F64762D3-8658-4ECA-93F7-A74D84832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635EA2-E0AE-C98D-D880-29BE25B57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9308" y="1594053"/>
            <a:ext cx="2352692" cy="33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D755D-B020-DCA9-6C1F-C2456639A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497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Backup and Recovery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7CCA2-C512-941B-4C7B-C1633C418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47132"/>
            <a:ext cx="9071179" cy="5631366"/>
          </a:xfrm>
        </p:spPr>
        <p:txBody>
          <a:bodyPr>
            <a:normAutofit fontScale="92500"/>
          </a:bodyPr>
          <a:lstStyle/>
          <a:p>
            <a:pPr algn="l"/>
            <a:r>
              <a:rPr lang="en-US" b="0" i="0" dirty="0">
                <a:effectLst/>
                <a:latin typeface="Söhne"/>
              </a:rPr>
              <a:t>Backup and recovery are essential for safeguarding data against loss, deletion, corruption, or a security incident. It helps in restoring data to its original state in case of any adversities.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Implementation and Management:</a:t>
            </a:r>
            <a:endParaRPr lang="en-US" b="0" i="0" dirty="0">
              <a:effectLst/>
              <a:latin typeface="Söhne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Regular Backups</a:t>
            </a:r>
            <a:r>
              <a:rPr lang="en-US" b="0" i="0" dirty="0">
                <a:effectLst/>
                <a:latin typeface="Söhne"/>
              </a:rPr>
              <a:t>: Performing regular backups of data, applications, and configurations.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Offsite Storage</a:t>
            </a:r>
            <a:r>
              <a:rPr lang="en-US" b="0" i="0" dirty="0">
                <a:effectLst/>
                <a:latin typeface="Söhne"/>
              </a:rPr>
              <a:t>: Storing backup data in a geographically separate location from the primary data center to protect against local disasters.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Data Retention Policies</a:t>
            </a:r>
            <a:r>
              <a:rPr lang="en-US" b="0" i="0" dirty="0">
                <a:effectLst/>
                <a:latin typeface="Söhne"/>
              </a:rPr>
              <a:t>: Implementing policies governing how long backup data is retained, depending on regulatory requirements and business needs.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Testing</a:t>
            </a:r>
            <a:r>
              <a:rPr lang="en-US" b="0" i="0" dirty="0">
                <a:effectLst/>
                <a:latin typeface="Söhne"/>
              </a:rPr>
              <a:t>: Regularly testing backup and recovery processes to ensure data can be restored accurately and promptly.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User-Driven Backups and Recovery</a:t>
            </a:r>
            <a:r>
              <a:rPr lang="en-US" b="0" i="0" dirty="0">
                <a:effectLst/>
                <a:latin typeface="Söhne"/>
              </a:rPr>
              <a:t>: Providing options for users to initiate backups and recover data as needed, offering more flexibility and control.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282BBCF2-FF4B-E6EC-4F96-D91BDFC65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47517B19-8DE4-5B67-252C-4E5782A28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016C2A-E6DF-3E72-30A3-7171FA3CE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1179" y="1627391"/>
            <a:ext cx="2914671" cy="33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8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1531-CAF0-4815-0C49-94B4216F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Customer Support and Issue Resolution</a:t>
            </a:r>
            <a:br>
              <a:rPr lang="en-US" b="1" i="0" dirty="0"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7D4E3-CFB5-3707-F40E-1B202A9F7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31" y="1468786"/>
            <a:ext cx="7868642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Söhne"/>
              </a:rPr>
              <a:t>Support Services:</a:t>
            </a:r>
            <a:r>
              <a:rPr lang="en-US" b="0" i="0" dirty="0">
                <a:effectLst/>
                <a:latin typeface="Söhne"/>
              </a:rPr>
              <a:t> Providing assistance to customers experiencing issues with the services and resolving their queries.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Söhne"/>
              </a:rPr>
              <a:t>Incident Management:</a:t>
            </a:r>
            <a:r>
              <a:rPr lang="en-US" b="0" i="0" dirty="0">
                <a:effectLst/>
                <a:latin typeface="Söhne"/>
              </a:rPr>
              <a:t> Addressing and resolving incidents affecting service availability or performance promptly.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Söhne"/>
              </a:rPr>
              <a:t>Cost Management</a:t>
            </a:r>
            <a:r>
              <a:rPr lang="en-US" b="0" i="0" dirty="0">
                <a:effectLst/>
                <a:latin typeface="Söhne"/>
              </a:rPr>
              <a:t>: Offering transparent pricing and helping customers to manage and optimize their costs.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7B0C126B-D252-3EBB-349E-26A36AD5A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03A020E9-5EED-3588-085B-74703D80B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4DA094-CE81-BDCC-B591-B98A1A881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373" y="1468786"/>
            <a:ext cx="3895896" cy="355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61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227FD-7A3B-5F67-24E9-8C32B8E0E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0325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Compliance and Legal Obligations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0FB4B-5992-CBA0-2890-084E73D0D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184" y="1053885"/>
            <a:ext cx="8074829" cy="5225397"/>
          </a:xfrm>
        </p:spPr>
        <p:txBody>
          <a:bodyPr>
            <a:normAutofit/>
          </a:bodyPr>
          <a:lstStyle/>
          <a:p>
            <a:r>
              <a:rPr lang="en-US" b="1" i="0" dirty="0">
                <a:effectLst/>
                <a:latin typeface="Söhne"/>
              </a:rPr>
              <a:t>Compliance and Legal Obligations</a:t>
            </a:r>
            <a:r>
              <a:rPr lang="en-US" b="0" i="0" dirty="0">
                <a:effectLst/>
                <a:latin typeface="Söhne"/>
              </a:rPr>
              <a:t>: Adhering to relevant laws, regulations, and industry standards related to data protection and privacy.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Söhne"/>
              </a:rPr>
              <a:t>Compliance Audits:</a:t>
            </a:r>
            <a:r>
              <a:rPr lang="en-US" b="0" i="0" dirty="0">
                <a:effectLst/>
                <a:latin typeface="Söhne"/>
              </a:rPr>
              <a:t> Ensuring the infrastructure adheres to legal and regulatory standards related to data protection, privacy, and other industry-specific requirements (HIPPA, GDRP).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Söhne"/>
              </a:rPr>
              <a:t>Legal Liaisons:</a:t>
            </a:r>
            <a:r>
              <a:rPr lang="en-US" b="0" i="0" dirty="0">
                <a:effectLst/>
                <a:latin typeface="Söhne"/>
              </a:rPr>
              <a:t> Keeping abreast with the changing legal landscape and aligning infrastructure maintenance strategies accordingly.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1F42938A-B4A2-3EA8-A2C1-97711CEB7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0986C0D-47C0-2644-2404-5582C4D89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C2ED2D-62F5-16EF-EAF0-14CC8C79A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014" y="1117575"/>
            <a:ext cx="3869986" cy="462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0223-A899-94C5-240B-A563564E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3879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Innovation and Updates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DE945-C935-FEAF-13A2-594854339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42429"/>
            <a:ext cx="8133369" cy="5423814"/>
          </a:xfrm>
        </p:spPr>
        <p:txBody>
          <a:bodyPr>
            <a:normAutofit fontScale="92500"/>
          </a:bodyPr>
          <a:lstStyle/>
          <a:p>
            <a:r>
              <a:rPr lang="en-US" b="0" i="0" dirty="0">
                <a:effectLst/>
                <a:latin typeface="Söhne"/>
              </a:rPr>
              <a:t>Regularly updating services and introducing new features and technologies to meet evolving customer needs.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1. Research and Development: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Investment:</a:t>
            </a:r>
            <a:r>
              <a:rPr lang="en-US" b="0" i="0" dirty="0">
                <a:effectLst/>
                <a:latin typeface="Söhne"/>
              </a:rPr>
              <a:t> Cloud service providers allocate substantial resources for R&amp;D to create innovative solutions and stay ahead of the competition.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Emerging Technologies:</a:t>
            </a:r>
            <a:r>
              <a:rPr lang="en-US" b="0" i="0" dirty="0">
                <a:effectLst/>
                <a:latin typeface="Söhne"/>
              </a:rPr>
              <a:t> The R&amp;D teams explore emerging technologies such as quantum computing, edge computing, and AI to develop new services and improve existing ones.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2. Service Improvement and Optimization: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Feature Development:</a:t>
            </a:r>
            <a:r>
              <a:rPr lang="en-US" b="0" i="0" dirty="0">
                <a:effectLst/>
                <a:latin typeface="Söhne"/>
              </a:rPr>
              <a:t> New features are developed and introduced to meet evolving customer needs and demands.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User Experience:</a:t>
            </a:r>
            <a:r>
              <a:rPr lang="en-US" b="0" i="0" dirty="0">
                <a:effectLst/>
                <a:latin typeface="Söhne"/>
              </a:rPr>
              <a:t> Innovations are aimed at improving the user interface and overall user experience.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FF6D314-611D-DD62-79D2-F4B3369C2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3E8E8948-B363-AB9D-F577-20358D701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99C140-0529-7C8F-AFE2-3560C6739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369" y="2560282"/>
            <a:ext cx="4324382" cy="304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2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0E5F-EC91-46C8-BA9A-C7E4FA85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Söhne"/>
              </a:rPr>
              <a:t>Innovation and Updates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025E9-7CCD-B214-0F8F-082B15FB5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984" y="1690688"/>
            <a:ext cx="8919510" cy="4351338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i="0" dirty="0">
                <a:effectLst/>
                <a:latin typeface="Söhne"/>
              </a:rPr>
              <a:t>Sustainability Innovations: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Green Computing:</a:t>
            </a:r>
            <a:r>
              <a:rPr lang="en-US" b="0" i="0" dirty="0">
                <a:effectLst/>
                <a:latin typeface="Söhne"/>
              </a:rPr>
              <a:t> The development and adoption of energy-efficient technologies and practices to reduce environmental impact.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Renewable Energy:</a:t>
            </a:r>
            <a:r>
              <a:rPr lang="en-US" b="0" i="0" dirty="0">
                <a:effectLst/>
                <a:latin typeface="Söhne"/>
              </a:rPr>
              <a:t> Implementing and promoting the use of renewable energy sources to power data centers and other infrastructures.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 User-Centric Innovations: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Customization:</a:t>
            </a:r>
            <a:r>
              <a:rPr lang="en-US" b="0" i="0" dirty="0">
                <a:effectLst/>
                <a:latin typeface="Söhne"/>
              </a:rPr>
              <a:t> Developing new ways for users to customize services according to their specific needs.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i="0" dirty="0">
                <a:effectLst/>
                <a:latin typeface="Söhne"/>
              </a:rPr>
              <a:t>Accessibility:</a:t>
            </a:r>
            <a:r>
              <a:rPr lang="en-US" b="0" i="0" dirty="0">
                <a:effectLst/>
                <a:latin typeface="Söhne"/>
              </a:rPr>
              <a:t> Innovating to make services more accessible to people with disabilities, ensuring inclusivity.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D2A118-4381-3A99-E491-944F3C7B0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493" y="2229637"/>
            <a:ext cx="3403192" cy="2398725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CED9C11-8563-3D76-7FC2-B03C7A3F0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402916C-A285-2E22-79C5-F9322DE42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9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8F1BD-889F-6C5B-295D-3DBF21D0E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86524-8D4B-B969-9B5A-895BC3524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91" y="1385668"/>
            <a:ext cx="11598812" cy="47912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An e-commerce company is assessing its data recovery options with a cloud service provider.</a:t>
            </a:r>
          </a:p>
          <a:p>
            <a:pPr marL="0" indent="0">
              <a:buNone/>
            </a:pPr>
            <a:r>
              <a:rPr lang="en-US" dirty="0"/>
              <a:t>Question: What is crucial for safeguarding data against loss and enabling restoration of data to its original state?</a:t>
            </a:r>
          </a:p>
          <a:p>
            <a:pPr marL="0" indent="0">
              <a:buNone/>
            </a:pPr>
            <a:r>
              <a:rPr lang="en-US" dirty="0"/>
              <a:t>a) Data Encryption</a:t>
            </a:r>
            <a:br>
              <a:rPr lang="en-US" dirty="0"/>
            </a:br>
            <a:r>
              <a:rPr lang="en-US" dirty="0"/>
              <a:t>b) Load Balancing</a:t>
            </a:r>
            <a:br>
              <a:rPr lang="en-US" dirty="0"/>
            </a:br>
            <a:r>
              <a:rPr lang="en-US" dirty="0"/>
              <a:t>c) Regular Backups</a:t>
            </a:r>
            <a:br>
              <a:rPr lang="en-US" dirty="0"/>
            </a:br>
            <a:r>
              <a:rPr lang="en-US" dirty="0"/>
              <a:t>d) Network Optimization</a:t>
            </a:r>
          </a:p>
          <a:p>
            <a:pPr marL="0" indent="0">
              <a:buNone/>
            </a:pPr>
            <a:r>
              <a:rPr lang="en-US" dirty="0"/>
              <a:t>Correct: Regular Backups are pivotal for safeguarding data and enabling restoration.</a:t>
            </a:r>
          </a:p>
          <a:p>
            <a:pPr marL="0" indent="0">
              <a:buNone/>
            </a:pPr>
            <a:r>
              <a:rPr lang="en-US" dirty="0"/>
              <a:t>Incorrect:</a:t>
            </a:r>
          </a:p>
          <a:p>
            <a:pPr lvl="1"/>
            <a:r>
              <a:rPr lang="en-US" dirty="0"/>
              <a:t>Data Encryption: It's crucial for protecting data from unauthorized access, not for restoration.</a:t>
            </a:r>
          </a:p>
          <a:p>
            <a:pPr lvl="1"/>
            <a:r>
              <a:rPr lang="en-US" dirty="0"/>
              <a:t>Load Balancing: It is used for distributing network or application traffic across several servers.</a:t>
            </a:r>
          </a:p>
          <a:p>
            <a:pPr lvl="1"/>
            <a:r>
              <a:rPr lang="en-US" dirty="0"/>
              <a:t>Network Optimization: It involves refining network configurations and topologies for optimal performance.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F5BCDAAD-9902-7013-EA89-5403DEFA3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27928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6F167124-F1C7-89A9-C341-C43E59AA7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9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1305</Words>
  <Application>Microsoft Office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Comic Sans MS</vt:lpstr>
      <vt:lpstr>Wingdings</vt:lpstr>
      <vt:lpstr>Calibri Light</vt:lpstr>
      <vt:lpstr>Söhne</vt:lpstr>
      <vt:lpstr>Arial</vt:lpstr>
      <vt:lpstr>Calibri</vt:lpstr>
      <vt:lpstr>Office Theme</vt:lpstr>
      <vt:lpstr>PowerPoint Presentation</vt:lpstr>
      <vt:lpstr>Cloud Service Providers: Role and Responsibilities</vt:lpstr>
      <vt:lpstr>Responsibilities of Cloud Service Providers </vt:lpstr>
      <vt:lpstr>Infrastructure Maintenance</vt:lpstr>
      <vt:lpstr>Data Security</vt:lpstr>
      <vt:lpstr>Service Availability </vt:lpstr>
      <vt:lpstr>Backup and Recovery </vt:lpstr>
      <vt:lpstr>Customer Support and Issue Resolution </vt:lpstr>
      <vt:lpstr>Compliance and Legal Obligations</vt:lpstr>
      <vt:lpstr>Innovation and Updates</vt:lpstr>
      <vt:lpstr>Innovation and Updates</vt:lpstr>
      <vt:lpstr>MCQ from Farhat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3</cp:revision>
  <dcterms:created xsi:type="dcterms:W3CDTF">2023-09-25T21:18:27Z</dcterms:created>
  <dcterms:modified xsi:type="dcterms:W3CDTF">2023-09-25T23:41:01Z</dcterms:modified>
</cp:coreProperties>
</file>