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60" r:id="rId4"/>
    <p:sldId id="261" r:id="rId5"/>
    <p:sldId id="262" r:id="rId6"/>
    <p:sldId id="263" r:id="rId7"/>
    <p:sldId id="264" r:id="rId8"/>
    <p:sldId id="266"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Comic Sans MS" panose="030F0702030302020204" pitchFamily="66"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C298E6-E26E-4AA1-BD98-F0674E69D5B2}" v="3" dt="2023-09-25T01:14:22.6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1" autoAdjust="0"/>
    <p:restoredTop sz="94660"/>
  </p:normalViewPr>
  <p:slideViewPr>
    <p:cSldViewPr snapToGrid="0">
      <p:cViewPr varScale="1">
        <p:scale>
          <a:sx n="87" d="100"/>
          <a:sy n="87" d="100"/>
        </p:scale>
        <p:origin x="57" y="19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7.fntdata"/><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B49FD-3643-92F4-617E-52E3279D5A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9118B7-BA1C-B4B0-1D0B-2736641899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B58AA6-E891-4D1D-E6B2-5B27BBAF8E89}"/>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E16F3146-A6D0-F07E-8EC9-7CAE757FCB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00C96-536F-EEAE-6AE3-5939B605651B}"/>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4055291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C7B43-A2B2-83EF-893E-DBE997CAB3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60E34C-57EB-79AE-2FD4-54F066D855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3AD75-2C57-4DAE-C152-8FDCC499B30C}"/>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69ABCBCB-CCE7-E7B6-C955-C60AEF383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8B38D4-B41D-D790-E30D-98852AF21E0E}"/>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1096508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6AF1-F703-A4AF-DB61-F8ED53D887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B5A047-CE75-F6C7-17A7-5AD21611ED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BE4AD0-B296-DA7C-8F54-026F3A045A52}"/>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1F74D88B-319B-AAA6-125E-50596946D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D5458B-D999-BCB7-22FA-5AA8F3D23D54}"/>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118726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D450-22EE-334C-3FC8-04BAC2173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258A1-C55A-1D4A-098B-6215CBFA00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924357-30DD-4572-7E3A-7537FB9B0B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FE24DB-D9F0-E1E9-EBFF-065D25747951}"/>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6" name="Footer Placeholder 5">
            <a:extLst>
              <a:ext uri="{FF2B5EF4-FFF2-40B4-BE49-F238E27FC236}">
                <a16:creationId xmlns:a16="http://schemas.microsoft.com/office/drawing/2014/main" id="{FECAD894-BED3-2EA7-985A-BF8226D3C1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97106-F4CE-A953-34F2-E7ABB7EBF780}"/>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2160525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30338-E7A6-47A2-DE85-A6EDEC6B20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451AAB-A87F-2D79-DF2E-66B49C0DED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4A9A22-5F3A-D7E6-D2D8-837AC31CC4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2A9ED4-30F9-AF43-6BAF-DB720F7F05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BAB451-73C5-5A6F-6208-A9BEC12DF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10B056-F33D-B566-AA2C-EE33785F71AF}"/>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8" name="Footer Placeholder 7">
            <a:extLst>
              <a:ext uri="{FF2B5EF4-FFF2-40B4-BE49-F238E27FC236}">
                <a16:creationId xmlns:a16="http://schemas.microsoft.com/office/drawing/2014/main" id="{F85B227A-1472-5D56-7170-491F7DF2F1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81E4F-1C2E-D306-2FB8-12E378897DF2}"/>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3858893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7FC6-B0F4-57BC-8984-A48920DCBA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EDC0F5-495D-26FB-42FB-8EDE489C48F3}"/>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4" name="Footer Placeholder 3">
            <a:extLst>
              <a:ext uri="{FF2B5EF4-FFF2-40B4-BE49-F238E27FC236}">
                <a16:creationId xmlns:a16="http://schemas.microsoft.com/office/drawing/2014/main" id="{9913F213-0319-FD37-C843-E7E38DB257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8473E8-7877-8226-245E-E0E74335D311}"/>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2396363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86D31-85EF-D0D5-B891-50E1A95A7919}"/>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3" name="Footer Placeholder 2">
            <a:extLst>
              <a:ext uri="{FF2B5EF4-FFF2-40B4-BE49-F238E27FC236}">
                <a16:creationId xmlns:a16="http://schemas.microsoft.com/office/drawing/2014/main" id="{EBB17506-4BD9-C2D9-4A62-6475C86FF0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26A09D-1981-49E3-E712-05EBC85CF383}"/>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1645488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447E3-9579-45BE-ABA4-ED21D1CD6A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E06D74-EFEF-2BDD-8FA0-0D7A28E756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D78F99-1D3F-D429-B35B-B47E6993A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B1B979-56A9-55EA-A19B-7B00715EA511}"/>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6" name="Footer Placeholder 5">
            <a:extLst>
              <a:ext uri="{FF2B5EF4-FFF2-40B4-BE49-F238E27FC236}">
                <a16:creationId xmlns:a16="http://schemas.microsoft.com/office/drawing/2014/main" id="{6D86F464-40FF-2A23-D5B8-EA198704F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934703-7276-CA48-4A3A-F496E59BAC0C}"/>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534918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3AE9-B960-A3D1-F500-3EED792BD3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6CB9CA-5C48-13F2-AB99-DCA22AD1B1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32F703-9D69-2742-5B54-75ABDAEC1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2320D8-E1CB-0815-EC19-81046DF7DFFE}"/>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6" name="Footer Placeholder 5">
            <a:extLst>
              <a:ext uri="{FF2B5EF4-FFF2-40B4-BE49-F238E27FC236}">
                <a16:creationId xmlns:a16="http://schemas.microsoft.com/office/drawing/2014/main" id="{FECFCD38-7856-FE54-ADBC-75E62C21E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BB29E6-74CF-0BA6-0B37-EBA2331DC81A}"/>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324949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CECF7-82DD-2ED2-D956-C7477C8B2F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C75A14-A15F-3C02-F71A-4A247CE763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737E7E-C4F8-A852-597B-AC106462CDC7}"/>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850222A0-8D85-10B6-E137-28F659D6A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A9740E-482C-6490-BD25-03529DAB05BF}"/>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100958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D37AA5-98F7-F8FB-A184-DA879466DB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1DB6D4-C62A-EF00-CCBA-E6C462C529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4D529-A45D-2736-674C-20FA1A4741DA}"/>
              </a:ext>
            </a:extLst>
          </p:cNvPr>
          <p:cNvSpPr>
            <a:spLocks noGrp="1"/>
          </p:cNvSpPr>
          <p:nvPr>
            <p:ph type="dt" sz="half" idx="10"/>
          </p:nvPr>
        </p:nvSpPr>
        <p:spPr/>
        <p:txBody>
          <a:body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57C27F8F-2D50-B07B-0121-8625CF6E46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C8871-A7DE-6924-4F5A-91794AC977A6}"/>
              </a:ext>
            </a:extLst>
          </p:cNvPr>
          <p:cNvSpPr>
            <a:spLocks noGrp="1"/>
          </p:cNvSpPr>
          <p:nvPr>
            <p:ph type="sldNum" sz="quarter" idx="12"/>
          </p:nvPr>
        </p:nvSpPr>
        <p:spPr/>
        <p:txBody>
          <a:bodyPr/>
          <a:lstStyle/>
          <a:p>
            <a:fld id="{F489F266-F35F-49EC-9391-78D8BF35ECE5}" type="slidenum">
              <a:rPr lang="en-US" smtClean="0"/>
              <a:t>‹#›</a:t>
            </a:fld>
            <a:endParaRPr lang="en-US"/>
          </a:p>
        </p:txBody>
      </p:sp>
    </p:spTree>
    <p:extLst>
      <p:ext uri="{BB962C8B-B14F-4D97-AF65-F5344CB8AC3E}">
        <p14:creationId xmlns:p14="http://schemas.microsoft.com/office/powerpoint/2010/main" val="160780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95C39B-8671-6EE2-94D8-713B5598F9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A8D253-7542-C533-3211-B74E58DBE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7AEEE-348B-327E-84F0-0C224A6C6D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E5C5BE-AB36-4F3C-BB45-CB1C1119ED3F}" type="datetimeFigureOut">
              <a:rPr lang="en-US" smtClean="0"/>
              <a:t>9/24/2023</a:t>
            </a:fld>
            <a:endParaRPr lang="en-US"/>
          </a:p>
        </p:txBody>
      </p:sp>
      <p:sp>
        <p:nvSpPr>
          <p:cNvPr id="5" name="Footer Placeholder 4">
            <a:extLst>
              <a:ext uri="{FF2B5EF4-FFF2-40B4-BE49-F238E27FC236}">
                <a16:creationId xmlns:a16="http://schemas.microsoft.com/office/drawing/2014/main" id="{DCC793E2-381C-134B-B1B1-D5CFE2ED4C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D8902B-620A-A00A-0BEB-5590F41A16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89F266-F35F-49EC-9391-78D8BF35ECE5}" type="slidenum">
              <a:rPr lang="en-US" smtClean="0"/>
              <a:t>‹#›</a:t>
            </a:fld>
            <a:endParaRPr lang="en-US"/>
          </a:p>
        </p:txBody>
      </p:sp>
    </p:spTree>
    <p:extLst>
      <p:ext uri="{BB962C8B-B14F-4D97-AF65-F5344CB8AC3E}">
        <p14:creationId xmlns:p14="http://schemas.microsoft.com/office/powerpoint/2010/main" val="24303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D5E5-E260-B31C-B868-6C0D40A5DC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1F721A-2171-6B8D-4BBA-944539A1D00F}"/>
              </a:ext>
            </a:extLst>
          </p:cNvPr>
          <p:cNvSpPr>
            <a:spLocks noGrp="1"/>
          </p:cNvSpPr>
          <p:nvPr>
            <p:ph idx="1"/>
          </p:nvPr>
        </p:nvSpPr>
        <p:spPr/>
        <p:txBody>
          <a:bodyPr/>
          <a:lstStyle/>
          <a:p>
            <a:pPr marL="0" indent="0">
              <a:buNone/>
            </a:pPr>
            <a:r>
              <a:rPr lang="en-US" dirty="0"/>
              <a:t>Area I – Information Systems and Data Management</a:t>
            </a:r>
            <a:endParaRPr lang="en-US" dirty="0">
              <a:solidFill>
                <a:srgbClr val="343541"/>
              </a:solidFill>
              <a:latin typeface="Söhne"/>
            </a:endParaRPr>
          </a:p>
          <a:p>
            <a:pPr marL="457200" lvl="1" indent="0">
              <a:buNone/>
            </a:pPr>
            <a:r>
              <a:rPr lang="en-US" dirty="0">
                <a:solidFill>
                  <a:srgbClr val="343541"/>
                </a:solidFill>
                <a:latin typeface="Söhne"/>
              </a:rPr>
              <a:t>A. Information System:</a:t>
            </a:r>
          </a:p>
          <a:p>
            <a:pPr lvl="1"/>
            <a:r>
              <a:rPr lang="en-US" dirty="0">
                <a:solidFill>
                  <a:srgbClr val="343541"/>
                </a:solidFill>
                <a:latin typeface="Söhne"/>
              </a:rPr>
              <a:t>IT Infrastructure</a:t>
            </a:r>
          </a:p>
          <a:p>
            <a:pPr lvl="1"/>
            <a:r>
              <a:rPr lang="en-US" b="0" i="0" dirty="0">
                <a:solidFill>
                  <a:srgbClr val="343541"/>
                </a:solidFill>
                <a:effectLst/>
                <a:latin typeface="Söhne"/>
              </a:rPr>
              <a:t>Explain the purpose and recognize examples of key components of IT architecture (e.g., operating systems, servers, network infrastructure, end-user devices.</a:t>
            </a:r>
          </a:p>
          <a:p>
            <a:endParaRPr lang="en-US" dirty="0"/>
          </a:p>
        </p:txBody>
      </p:sp>
    </p:spTree>
    <p:extLst>
      <p:ext uri="{BB962C8B-B14F-4D97-AF65-F5344CB8AC3E}">
        <p14:creationId xmlns:p14="http://schemas.microsoft.com/office/powerpoint/2010/main" val="2722989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FD7B-20C0-4202-FF38-C57C18CB0AC5}"/>
              </a:ext>
            </a:extLst>
          </p:cNvPr>
          <p:cNvSpPr>
            <a:spLocks noGrp="1"/>
          </p:cNvSpPr>
          <p:nvPr>
            <p:ph type="title"/>
          </p:nvPr>
        </p:nvSpPr>
        <p:spPr>
          <a:xfrm>
            <a:off x="811201" y="0"/>
            <a:ext cx="10515600" cy="1325563"/>
          </a:xfrm>
        </p:spPr>
        <p:txBody>
          <a:bodyPr/>
          <a:lstStyle/>
          <a:p>
            <a:pPr algn="ctr"/>
            <a:r>
              <a:rPr lang="en-US" dirty="0"/>
              <a:t>Purpose of IT Architecture Components</a:t>
            </a:r>
            <a:br>
              <a:rPr lang="en-US" dirty="0"/>
            </a:br>
            <a:endParaRPr lang="en-US" dirty="0"/>
          </a:p>
        </p:txBody>
      </p:sp>
      <p:sp>
        <p:nvSpPr>
          <p:cNvPr id="3" name="Content Placeholder 2">
            <a:extLst>
              <a:ext uri="{FF2B5EF4-FFF2-40B4-BE49-F238E27FC236}">
                <a16:creationId xmlns:a16="http://schemas.microsoft.com/office/drawing/2014/main" id="{41F234FE-6CF6-8B37-5525-808CAB2BD55C}"/>
              </a:ext>
            </a:extLst>
          </p:cNvPr>
          <p:cNvSpPr>
            <a:spLocks noGrp="1"/>
          </p:cNvSpPr>
          <p:nvPr>
            <p:ph idx="1"/>
          </p:nvPr>
        </p:nvSpPr>
        <p:spPr>
          <a:xfrm>
            <a:off x="0" y="826113"/>
            <a:ext cx="11836749" cy="5106854"/>
          </a:xfrm>
        </p:spPr>
        <p:txBody>
          <a:bodyPr>
            <a:normAutofit/>
          </a:bodyPr>
          <a:lstStyle/>
          <a:p>
            <a:r>
              <a:rPr lang="en-US" dirty="0"/>
              <a:t>IT Architecture is crucial for organizing and utilizing technology resources to meet the business objectives and needs of an organization. </a:t>
            </a:r>
          </a:p>
          <a:p>
            <a:r>
              <a:rPr lang="en-US" dirty="0"/>
              <a:t>Some key components of IT Architecture and their purposes:</a:t>
            </a:r>
          </a:p>
          <a:p>
            <a:pPr marL="971550" lvl="1" indent="-514350">
              <a:buFont typeface="+mj-lt"/>
              <a:buAutoNum type="arabicPeriod"/>
            </a:pPr>
            <a:r>
              <a:rPr lang="en-US" dirty="0"/>
              <a:t>Operating System</a:t>
            </a:r>
          </a:p>
          <a:p>
            <a:pPr marL="971550" lvl="1" indent="-514350">
              <a:buFont typeface="+mj-lt"/>
              <a:buAutoNum type="arabicPeriod"/>
            </a:pPr>
            <a:r>
              <a:rPr lang="en-US" i="0" dirty="0">
                <a:effectLst/>
                <a:latin typeface="Söhne"/>
              </a:rPr>
              <a:t>Servers</a:t>
            </a:r>
          </a:p>
          <a:p>
            <a:pPr marL="971550" lvl="1" indent="-514350">
              <a:buFont typeface="+mj-lt"/>
              <a:buAutoNum type="arabicPeriod"/>
            </a:pPr>
            <a:r>
              <a:rPr lang="en-US" i="0" dirty="0">
                <a:effectLst/>
                <a:latin typeface="Söhne"/>
              </a:rPr>
              <a:t>Network Infrastructure</a:t>
            </a:r>
          </a:p>
          <a:p>
            <a:pPr marL="971550" lvl="1" indent="-514350">
              <a:buFont typeface="+mj-lt"/>
              <a:buAutoNum type="arabicPeriod"/>
            </a:pPr>
            <a:r>
              <a:rPr lang="en-US" i="0" dirty="0">
                <a:effectLst/>
                <a:latin typeface="Söhne"/>
              </a:rPr>
              <a:t>End-User Devices</a:t>
            </a:r>
          </a:p>
          <a:p>
            <a:pPr marL="971550" lvl="1" indent="-514350">
              <a:buFont typeface="+mj-lt"/>
              <a:buAutoNum type="arabicPeriod"/>
            </a:pPr>
            <a:r>
              <a:rPr lang="en-US" i="0" dirty="0">
                <a:effectLst/>
                <a:latin typeface="Söhne"/>
              </a:rPr>
              <a:t>Storage</a:t>
            </a:r>
          </a:p>
          <a:p>
            <a:pPr marL="971550" lvl="1" indent="-514350">
              <a:buFont typeface="+mj-lt"/>
              <a:buAutoNum type="arabicPeriod"/>
            </a:pPr>
            <a:r>
              <a:rPr lang="en-US" i="0" dirty="0">
                <a:effectLst/>
                <a:latin typeface="Söhne"/>
              </a:rPr>
              <a:t>Middleware</a:t>
            </a:r>
          </a:p>
          <a:p>
            <a:pPr marL="971550" lvl="1" indent="-514350">
              <a:buFont typeface="+mj-lt"/>
              <a:buAutoNum type="arabicPeriod"/>
            </a:pPr>
            <a:r>
              <a:rPr lang="en-US" i="0" dirty="0">
                <a:effectLst/>
                <a:latin typeface="Söhne"/>
              </a:rPr>
              <a:t>Software Applications</a:t>
            </a:r>
          </a:p>
          <a:p>
            <a:pPr marL="971550" lvl="1" indent="-514350">
              <a:buFont typeface="+mj-lt"/>
              <a:buAutoNum type="arabicPeriod"/>
            </a:pPr>
            <a:r>
              <a:rPr lang="en-US" i="0" dirty="0">
                <a:effectLst/>
                <a:latin typeface="Söhne"/>
              </a:rPr>
              <a:t>Data Architecture</a:t>
            </a:r>
          </a:p>
          <a:p>
            <a:endParaRPr lang="en-US" b="0" i="0" dirty="0">
              <a:effectLst/>
              <a:latin typeface="Söhne"/>
            </a:endParaRPr>
          </a:p>
          <a:p>
            <a:endParaRPr lang="en-US" dirty="0"/>
          </a:p>
        </p:txBody>
      </p:sp>
      <p:pic>
        <p:nvPicPr>
          <p:cNvPr id="7" name="Picture 6">
            <a:extLst>
              <a:ext uri="{FF2B5EF4-FFF2-40B4-BE49-F238E27FC236}">
                <a16:creationId xmlns:a16="http://schemas.microsoft.com/office/drawing/2014/main" id="{FC5D7994-FC88-21FF-C679-6B3FC6EDB6C3}"/>
              </a:ext>
            </a:extLst>
          </p:cNvPr>
          <p:cNvPicPr>
            <a:picLocks noChangeAspect="1"/>
          </p:cNvPicPr>
          <p:nvPr/>
        </p:nvPicPr>
        <p:blipFill>
          <a:blip r:embed="rId2"/>
          <a:stretch>
            <a:fillRect/>
          </a:stretch>
        </p:blipFill>
        <p:spPr>
          <a:xfrm>
            <a:off x="6069001" y="2222030"/>
            <a:ext cx="4320574" cy="4003734"/>
          </a:xfrm>
          <a:prstGeom prst="rect">
            <a:avLst/>
          </a:prstGeom>
        </p:spPr>
      </p:pic>
      <p:pic>
        <p:nvPicPr>
          <p:cNvPr id="8" name="Content Placeholder 5">
            <a:extLst>
              <a:ext uri="{FF2B5EF4-FFF2-40B4-BE49-F238E27FC236}">
                <a16:creationId xmlns:a16="http://schemas.microsoft.com/office/drawing/2014/main" id="{BD49084B-0E3F-D531-9782-79C7F40A687C}"/>
              </a:ext>
            </a:extLst>
          </p:cNvPr>
          <p:cNvPicPr>
            <a:picLocks noChangeAspect="1"/>
          </p:cNvPicPr>
          <p:nvPr/>
        </p:nvPicPr>
        <p:blipFill>
          <a:blip r:embed="rId3"/>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681879E7-6403-0076-4A77-053ECD6B4DB0}"/>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0288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3301-C5BF-B886-27BE-2C761DB1CC46}"/>
              </a:ext>
            </a:extLst>
          </p:cNvPr>
          <p:cNvSpPr>
            <a:spLocks noGrp="1"/>
          </p:cNvSpPr>
          <p:nvPr>
            <p:ph type="title"/>
          </p:nvPr>
        </p:nvSpPr>
        <p:spPr>
          <a:xfrm>
            <a:off x="710609" y="207335"/>
            <a:ext cx="10515600" cy="681037"/>
          </a:xfrm>
        </p:spPr>
        <p:txBody>
          <a:bodyPr>
            <a:normAutofit fontScale="90000"/>
          </a:bodyPr>
          <a:lstStyle/>
          <a:p>
            <a:pPr algn="ctr"/>
            <a:r>
              <a:rPr lang="en-US" b="0" i="0" dirty="0">
                <a:effectLst/>
                <a:latin typeface="Söhne"/>
              </a:rPr>
              <a:t> </a:t>
            </a:r>
            <a:r>
              <a:rPr lang="en-US" b="1" i="0" dirty="0">
                <a:effectLst/>
                <a:latin typeface="Söhne"/>
              </a:rPr>
              <a:t>Operating Systems (1 of 8)</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093097D1-7330-C514-8817-47A6FE742491}"/>
              </a:ext>
            </a:extLst>
          </p:cNvPr>
          <p:cNvSpPr>
            <a:spLocks noGrp="1"/>
          </p:cNvSpPr>
          <p:nvPr>
            <p:ph idx="1"/>
          </p:nvPr>
        </p:nvSpPr>
        <p:spPr>
          <a:xfrm>
            <a:off x="45992" y="620494"/>
            <a:ext cx="7701767" cy="6030171"/>
          </a:xfrm>
        </p:spPr>
        <p:txBody>
          <a:bodyPr>
            <a:normAutofit fontScale="92500" lnSpcReduction="20000"/>
          </a:bodyPr>
          <a:lstStyle/>
          <a:p>
            <a:pPr algn="l"/>
            <a:r>
              <a:rPr lang="en-US" b="0" i="0" dirty="0">
                <a:solidFill>
                  <a:srgbClr val="374151"/>
                </a:solidFill>
                <a:effectLst/>
                <a:latin typeface="Söhne"/>
              </a:rPr>
              <a:t>System software that manages computer hardware, software resources, and provides various services for computer programs. Brain!</a:t>
            </a:r>
          </a:p>
          <a:p>
            <a:pPr algn="l"/>
            <a:r>
              <a:rPr lang="en-US" b="0" i="0" dirty="0">
                <a:solidFill>
                  <a:srgbClr val="374151"/>
                </a:solidFill>
                <a:effectLst/>
                <a:latin typeface="Söhne"/>
              </a:rPr>
              <a:t>It acts as an intermediary between users and the computer hardware.  Chaos!</a:t>
            </a:r>
          </a:p>
          <a:p>
            <a:pPr algn="l"/>
            <a:r>
              <a:rPr lang="en-US" b="0" i="0" dirty="0">
                <a:effectLst/>
                <a:latin typeface="Söhne"/>
              </a:rPr>
              <a:t>Purpose:</a:t>
            </a:r>
          </a:p>
          <a:p>
            <a:pPr lvl="1">
              <a:buFont typeface="+mj-lt"/>
              <a:buAutoNum type="arabicPeriod"/>
            </a:pPr>
            <a:r>
              <a:rPr lang="en-US" b="1" i="0" dirty="0">
                <a:solidFill>
                  <a:srgbClr val="374151"/>
                </a:solidFill>
                <a:effectLst/>
                <a:latin typeface="Söhne"/>
              </a:rPr>
              <a:t>Manage Hardware Resources:</a:t>
            </a:r>
            <a:endParaRPr lang="en-US" b="0" i="0" dirty="0">
              <a:solidFill>
                <a:srgbClr val="374151"/>
              </a:solidFill>
              <a:effectLst/>
              <a:latin typeface="Söhne"/>
            </a:endParaRPr>
          </a:p>
          <a:p>
            <a:pPr marL="1200150" lvl="2" indent="-285750">
              <a:buFont typeface="+mj-lt"/>
              <a:buAutoNum type="arabicPeriod"/>
            </a:pPr>
            <a:r>
              <a:rPr lang="en-US" b="0" i="0" dirty="0">
                <a:solidFill>
                  <a:srgbClr val="374151"/>
                </a:solidFill>
                <a:effectLst/>
                <a:latin typeface="Söhne"/>
              </a:rPr>
              <a:t>Controls and manages hardware such as CPU, memory, storage devices, and input/output devices.</a:t>
            </a:r>
          </a:p>
          <a:p>
            <a:pPr marL="1200150" lvl="2" indent="-285750">
              <a:buFont typeface="+mj-lt"/>
              <a:buAutoNum type="arabicPeriod"/>
            </a:pPr>
            <a:r>
              <a:rPr lang="en-US" b="0" i="0" dirty="0">
                <a:solidFill>
                  <a:srgbClr val="374151"/>
                </a:solidFill>
                <a:effectLst/>
                <a:latin typeface="Söhne"/>
              </a:rPr>
              <a:t>Allocates resources and ensures the efficient execution of tasks.</a:t>
            </a:r>
          </a:p>
          <a:p>
            <a:pPr lvl="1">
              <a:buFont typeface="+mj-lt"/>
              <a:buAutoNum type="arabicPeriod"/>
            </a:pPr>
            <a:r>
              <a:rPr lang="en-US" b="1" i="0" dirty="0">
                <a:solidFill>
                  <a:srgbClr val="374151"/>
                </a:solidFill>
                <a:effectLst/>
                <a:latin typeface="Söhne"/>
              </a:rPr>
              <a:t>Provide Services to Software Applications:</a:t>
            </a:r>
            <a:endParaRPr lang="en-US" b="0" i="0" dirty="0">
              <a:solidFill>
                <a:srgbClr val="374151"/>
              </a:solidFill>
              <a:effectLst/>
              <a:latin typeface="Söhne"/>
            </a:endParaRPr>
          </a:p>
          <a:p>
            <a:pPr marL="1200150" lvl="2" indent="-285750">
              <a:buFont typeface="+mj-lt"/>
              <a:buAutoNum type="arabicPeriod"/>
            </a:pPr>
            <a:r>
              <a:rPr lang="en-US" b="0" i="0" dirty="0">
                <a:solidFill>
                  <a:srgbClr val="374151"/>
                </a:solidFill>
                <a:effectLst/>
                <a:latin typeface="Söhne"/>
              </a:rPr>
              <a:t>Offers services and libraries that are required for the development and execution of software applications.</a:t>
            </a:r>
          </a:p>
          <a:p>
            <a:pPr marL="1200150" lvl="2" indent="-285750">
              <a:buFont typeface="+mj-lt"/>
              <a:buAutoNum type="arabicPeriod"/>
            </a:pPr>
            <a:r>
              <a:rPr lang="en-US" b="0" i="0" dirty="0">
                <a:solidFill>
                  <a:srgbClr val="374151"/>
                </a:solidFill>
                <a:effectLst/>
                <a:latin typeface="Söhne"/>
              </a:rPr>
              <a:t>Handles errors and manages interactions between software and hardware.</a:t>
            </a:r>
          </a:p>
          <a:p>
            <a:pPr lvl="1">
              <a:buFont typeface="+mj-lt"/>
              <a:buAutoNum type="arabicPeriod"/>
            </a:pPr>
            <a:r>
              <a:rPr lang="en-US" b="1" i="0" dirty="0">
                <a:solidFill>
                  <a:srgbClr val="374151"/>
                </a:solidFill>
                <a:effectLst/>
                <a:latin typeface="Söhne"/>
              </a:rPr>
              <a:t>Enable User Interactions:</a:t>
            </a:r>
            <a:endParaRPr lang="en-US" b="0" i="0" dirty="0">
              <a:solidFill>
                <a:srgbClr val="374151"/>
              </a:solidFill>
              <a:effectLst/>
              <a:latin typeface="Söhne"/>
            </a:endParaRPr>
          </a:p>
          <a:p>
            <a:pPr marL="1200150" lvl="2" indent="-285750">
              <a:buFont typeface="+mj-lt"/>
              <a:buAutoNum type="arabicPeriod"/>
            </a:pPr>
            <a:r>
              <a:rPr lang="en-US" b="0" i="0" dirty="0">
                <a:solidFill>
                  <a:srgbClr val="374151"/>
                </a:solidFill>
                <a:effectLst/>
                <a:latin typeface="Söhne"/>
              </a:rPr>
              <a:t>Offers a user interface, either graphical or command-line, allowing users to interact with the computer.</a:t>
            </a:r>
          </a:p>
          <a:p>
            <a:pPr marL="1200150" lvl="2" indent="-285750">
              <a:buFont typeface="+mj-lt"/>
              <a:buAutoNum type="arabicPeriod"/>
            </a:pPr>
            <a:r>
              <a:rPr lang="en-US" b="0" i="0" dirty="0">
                <a:solidFill>
                  <a:srgbClr val="374151"/>
                </a:solidFill>
                <a:effectLst/>
                <a:latin typeface="Söhne"/>
              </a:rPr>
              <a:t>Manages user input and output, translating user actions into machine-level instructions.</a:t>
            </a:r>
          </a:p>
        </p:txBody>
      </p:sp>
      <p:pic>
        <p:nvPicPr>
          <p:cNvPr id="5" name="Picture 4">
            <a:extLst>
              <a:ext uri="{FF2B5EF4-FFF2-40B4-BE49-F238E27FC236}">
                <a16:creationId xmlns:a16="http://schemas.microsoft.com/office/drawing/2014/main" id="{2045FB33-C45B-6FDD-AC82-D2298AAFEE1E}"/>
              </a:ext>
            </a:extLst>
          </p:cNvPr>
          <p:cNvPicPr>
            <a:picLocks noChangeAspect="1"/>
          </p:cNvPicPr>
          <p:nvPr/>
        </p:nvPicPr>
        <p:blipFill>
          <a:blip r:embed="rId2"/>
          <a:stretch>
            <a:fillRect/>
          </a:stretch>
        </p:blipFill>
        <p:spPr>
          <a:xfrm>
            <a:off x="8040607" y="509525"/>
            <a:ext cx="4206148" cy="4838286"/>
          </a:xfrm>
          <a:prstGeom prst="rect">
            <a:avLst/>
          </a:prstGeom>
        </p:spPr>
      </p:pic>
      <p:pic>
        <p:nvPicPr>
          <p:cNvPr id="6" name="Content Placeholder 5">
            <a:extLst>
              <a:ext uri="{FF2B5EF4-FFF2-40B4-BE49-F238E27FC236}">
                <a16:creationId xmlns:a16="http://schemas.microsoft.com/office/drawing/2014/main" id="{678C66D1-AFE1-0BEF-8312-B03C1CF85634}"/>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488A79BD-C884-105E-0618-08BD088695E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00867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37DE-4487-F578-6A0A-991D02AEF86F}"/>
              </a:ext>
            </a:extLst>
          </p:cNvPr>
          <p:cNvSpPr>
            <a:spLocks noGrp="1"/>
          </p:cNvSpPr>
          <p:nvPr>
            <p:ph type="title"/>
          </p:nvPr>
        </p:nvSpPr>
        <p:spPr>
          <a:xfrm>
            <a:off x="838200" y="365125"/>
            <a:ext cx="10515600" cy="427001"/>
          </a:xfrm>
        </p:spPr>
        <p:txBody>
          <a:bodyPr>
            <a:normAutofit fontScale="90000"/>
          </a:bodyPr>
          <a:lstStyle/>
          <a:p>
            <a:pPr algn="ctr"/>
            <a:r>
              <a:rPr lang="en-US" b="0" i="0" dirty="0">
                <a:effectLst/>
                <a:latin typeface="Söhne"/>
              </a:rPr>
              <a:t>Types of Operating Systems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596717A8-21F2-A3B9-9FD8-CAC5BF5A436B}"/>
              </a:ext>
            </a:extLst>
          </p:cNvPr>
          <p:cNvSpPr>
            <a:spLocks noGrp="1"/>
          </p:cNvSpPr>
          <p:nvPr>
            <p:ph idx="1"/>
          </p:nvPr>
        </p:nvSpPr>
        <p:spPr>
          <a:xfrm>
            <a:off x="383280" y="925069"/>
            <a:ext cx="8971905" cy="5167816"/>
          </a:xfrm>
        </p:spPr>
        <p:txBody>
          <a:bodyPr>
            <a:normAutofit fontScale="77500" lnSpcReduction="20000"/>
          </a:bodyPr>
          <a:lstStyle/>
          <a:p>
            <a:pPr algn="l">
              <a:buFont typeface="+mj-lt"/>
              <a:buAutoNum type="arabicPeriod"/>
            </a:pPr>
            <a:r>
              <a:rPr lang="en-US" b="1" i="0" dirty="0">
                <a:solidFill>
                  <a:srgbClr val="374151"/>
                </a:solidFill>
                <a:effectLst/>
                <a:latin typeface="Söhne"/>
              </a:rPr>
              <a:t>Desktop Operating Systems:</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Windows, MacOS, Linux.</a:t>
            </a:r>
          </a:p>
          <a:p>
            <a:pPr marL="742950" lvl="1" indent="-285750" algn="l">
              <a:buFont typeface="+mj-lt"/>
              <a:buAutoNum type="arabicPeriod"/>
            </a:pPr>
            <a:r>
              <a:rPr lang="en-US" b="1" i="0" dirty="0">
                <a:solidFill>
                  <a:srgbClr val="374151"/>
                </a:solidFill>
                <a:effectLst/>
                <a:latin typeface="Söhne"/>
              </a:rPr>
              <a:t>Usage:</a:t>
            </a:r>
            <a:r>
              <a:rPr lang="en-US" b="0" i="0" dirty="0">
                <a:solidFill>
                  <a:srgbClr val="374151"/>
                </a:solidFill>
                <a:effectLst/>
                <a:latin typeface="Söhne"/>
              </a:rPr>
              <a:t> Primarily used on personal computers, laptops, and workstations.</a:t>
            </a:r>
          </a:p>
          <a:p>
            <a:pPr algn="l">
              <a:buFont typeface="+mj-lt"/>
              <a:buAutoNum type="arabicPeriod"/>
            </a:pPr>
            <a:r>
              <a:rPr lang="en-US" b="1" i="0" dirty="0">
                <a:solidFill>
                  <a:srgbClr val="374151"/>
                </a:solidFill>
                <a:effectLst/>
                <a:latin typeface="Söhne"/>
              </a:rPr>
              <a:t>Mobile Operating Systems:</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iOS, Android.</a:t>
            </a:r>
          </a:p>
          <a:p>
            <a:pPr marL="742950" lvl="1" indent="-285750" algn="l">
              <a:buFont typeface="+mj-lt"/>
              <a:buAutoNum type="arabicPeriod"/>
            </a:pPr>
            <a:r>
              <a:rPr lang="en-US" b="1" i="0" dirty="0">
                <a:solidFill>
                  <a:srgbClr val="374151"/>
                </a:solidFill>
                <a:effectLst/>
                <a:latin typeface="Söhne"/>
              </a:rPr>
              <a:t>Usage:</a:t>
            </a:r>
            <a:r>
              <a:rPr lang="en-US" b="0" i="0" dirty="0">
                <a:solidFill>
                  <a:srgbClr val="374151"/>
                </a:solidFill>
                <a:effectLst/>
                <a:latin typeface="Söhne"/>
              </a:rPr>
              <a:t> Developed for mobile devices like smartphones and tablets.</a:t>
            </a:r>
          </a:p>
          <a:p>
            <a:pPr algn="l">
              <a:buFont typeface="+mj-lt"/>
              <a:buAutoNum type="arabicPeriod"/>
            </a:pPr>
            <a:r>
              <a:rPr lang="en-US" b="1" i="0" dirty="0">
                <a:solidFill>
                  <a:srgbClr val="374151"/>
                </a:solidFill>
                <a:effectLst/>
                <a:latin typeface="Söhne"/>
              </a:rPr>
              <a:t>Server Operating Systems:</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Windows Server, Ubuntu Server.</a:t>
            </a:r>
          </a:p>
          <a:p>
            <a:pPr marL="742950" lvl="1" indent="-285750" algn="l">
              <a:buFont typeface="+mj-lt"/>
              <a:buAutoNum type="arabicPeriod"/>
            </a:pPr>
            <a:r>
              <a:rPr lang="en-US" b="1" i="0" dirty="0">
                <a:solidFill>
                  <a:srgbClr val="374151"/>
                </a:solidFill>
                <a:effectLst/>
                <a:latin typeface="Söhne"/>
              </a:rPr>
              <a:t>Usage:</a:t>
            </a:r>
            <a:r>
              <a:rPr lang="en-US" b="0" i="0" dirty="0">
                <a:solidFill>
                  <a:srgbClr val="374151"/>
                </a:solidFill>
                <a:effectLst/>
                <a:latin typeface="Söhne"/>
              </a:rPr>
              <a:t> Designed to run on servers and provide services to networked computers.</a:t>
            </a:r>
          </a:p>
          <a:p>
            <a:pPr algn="l">
              <a:buFont typeface="+mj-lt"/>
              <a:buAutoNum type="arabicPeriod"/>
            </a:pPr>
            <a:r>
              <a:rPr lang="en-US" b="1" i="0" dirty="0">
                <a:solidFill>
                  <a:srgbClr val="374151"/>
                </a:solidFill>
                <a:effectLst/>
                <a:latin typeface="Söhne"/>
              </a:rPr>
              <a:t>Embedded Operating Systems:</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a:t>
            </a:r>
            <a:r>
              <a:rPr lang="en-US" b="0" i="0" dirty="0" err="1">
                <a:solidFill>
                  <a:srgbClr val="374151"/>
                </a:solidFill>
                <a:effectLst/>
                <a:latin typeface="Söhne"/>
              </a:rPr>
              <a:t>FreeRTOS</a:t>
            </a:r>
            <a:r>
              <a:rPr lang="en-US" b="0" i="0" dirty="0">
                <a:solidFill>
                  <a:srgbClr val="374151"/>
                </a:solidFill>
                <a:effectLst/>
                <a:latin typeface="Söhne"/>
              </a:rPr>
              <a:t>, Embedded Linux.</a:t>
            </a:r>
          </a:p>
          <a:p>
            <a:pPr marL="742950" lvl="1" indent="-285750" algn="l">
              <a:buFont typeface="+mj-lt"/>
              <a:buAutoNum type="arabicPeriod"/>
            </a:pPr>
            <a:r>
              <a:rPr lang="en-US" b="1" i="0" dirty="0">
                <a:solidFill>
                  <a:srgbClr val="374151"/>
                </a:solidFill>
                <a:effectLst/>
                <a:latin typeface="Söhne"/>
              </a:rPr>
              <a:t>Usage:</a:t>
            </a:r>
            <a:r>
              <a:rPr lang="en-US" b="0" i="0" dirty="0">
                <a:solidFill>
                  <a:srgbClr val="374151"/>
                </a:solidFill>
                <a:effectLst/>
                <a:latin typeface="Söhne"/>
              </a:rPr>
              <a:t> Tailored for embedded systems like appliances, industrial machines, and automobiles.</a:t>
            </a:r>
          </a:p>
          <a:p>
            <a:pPr algn="l">
              <a:buFont typeface="+mj-lt"/>
              <a:buAutoNum type="arabicPeriod"/>
            </a:pPr>
            <a:r>
              <a:rPr lang="en-US" b="1" i="0" dirty="0">
                <a:solidFill>
                  <a:srgbClr val="374151"/>
                </a:solidFill>
                <a:effectLst/>
                <a:latin typeface="Söhne"/>
              </a:rPr>
              <a:t>Real-Time Operating Systems (RTOS):</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QNX, VxWorks.</a:t>
            </a:r>
          </a:p>
          <a:p>
            <a:pPr marL="742950" lvl="1" indent="-285750" algn="l">
              <a:buFont typeface="+mj-lt"/>
              <a:buAutoNum type="arabicPeriod"/>
            </a:pPr>
            <a:r>
              <a:rPr lang="en-US" b="1" i="0" dirty="0">
                <a:solidFill>
                  <a:srgbClr val="374151"/>
                </a:solidFill>
                <a:effectLst/>
                <a:latin typeface="Söhne"/>
              </a:rPr>
              <a:t>Usage:</a:t>
            </a:r>
            <a:r>
              <a:rPr lang="en-US" b="0" i="0" dirty="0">
                <a:solidFill>
                  <a:srgbClr val="374151"/>
                </a:solidFill>
                <a:effectLst/>
                <a:latin typeface="Söhne"/>
              </a:rPr>
              <a:t> Used where timely and deterministic responses are critical, such as in robotics, aircraft navigation, and medical devices.</a:t>
            </a:r>
          </a:p>
          <a:p>
            <a:endParaRPr lang="en-US" dirty="0"/>
          </a:p>
        </p:txBody>
      </p:sp>
      <p:pic>
        <p:nvPicPr>
          <p:cNvPr id="5" name="Picture 4">
            <a:extLst>
              <a:ext uri="{FF2B5EF4-FFF2-40B4-BE49-F238E27FC236}">
                <a16:creationId xmlns:a16="http://schemas.microsoft.com/office/drawing/2014/main" id="{247D0446-A2A7-431A-CD7F-14A73F8D74D0}"/>
              </a:ext>
            </a:extLst>
          </p:cNvPr>
          <p:cNvPicPr>
            <a:picLocks noChangeAspect="1"/>
          </p:cNvPicPr>
          <p:nvPr/>
        </p:nvPicPr>
        <p:blipFill>
          <a:blip r:embed="rId2"/>
          <a:stretch>
            <a:fillRect/>
          </a:stretch>
        </p:blipFill>
        <p:spPr>
          <a:xfrm>
            <a:off x="9355185" y="632422"/>
            <a:ext cx="2390583" cy="2274375"/>
          </a:xfrm>
          <a:prstGeom prst="rect">
            <a:avLst/>
          </a:prstGeom>
        </p:spPr>
      </p:pic>
      <p:pic>
        <p:nvPicPr>
          <p:cNvPr id="7" name="Picture 6">
            <a:extLst>
              <a:ext uri="{FF2B5EF4-FFF2-40B4-BE49-F238E27FC236}">
                <a16:creationId xmlns:a16="http://schemas.microsoft.com/office/drawing/2014/main" id="{35360228-08F8-4EE8-C209-E5600028FC20}"/>
              </a:ext>
            </a:extLst>
          </p:cNvPr>
          <p:cNvPicPr>
            <a:picLocks noChangeAspect="1"/>
          </p:cNvPicPr>
          <p:nvPr/>
        </p:nvPicPr>
        <p:blipFill>
          <a:blip r:embed="rId3"/>
          <a:stretch>
            <a:fillRect/>
          </a:stretch>
        </p:blipFill>
        <p:spPr>
          <a:xfrm>
            <a:off x="9560598" y="3214748"/>
            <a:ext cx="1979759" cy="2372298"/>
          </a:xfrm>
          <a:prstGeom prst="rect">
            <a:avLst/>
          </a:prstGeom>
        </p:spPr>
      </p:pic>
      <p:pic>
        <p:nvPicPr>
          <p:cNvPr id="8" name="Content Placeholder 5">
            <a:extLst>
              <a:ext uri="{FF2B5EF4-FFF2-40B4-BE49-F238E27FC236}">
                <a16:creationId xmlns:a16="http://schemas.microsoft.com/office/drawing/2014/main" id="{409D547E-7996-7673-34C4-8E006479A52F}"/>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DE4BCF57-66F7-BCA6-D1CE-E2772C15EDA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81474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D10A-6AB2-9C50-4E3B-0E780D794D19}"/>
              </a:ext>
            </a:extLst>
          </p:cNvPr>
          <p:cNvSpPr>
            <a:spLocks noGrp="1"/>
          </p:cNvSpPr>
          <p:nvPr>
            <p:ph type="title"/>
          </p:nvPr>
        </p:nvSpPr>
        <p:spPr>
          <a:xfrm>
            <a:off x="684028" y="-357889"/>
            <a:ext cx="10515600" cy="1325563"/>
          </a:xfrm>
        </p:spPr>
        <p:txBody>
          <a:bodyPr/>
          <a:lstStyle/>
          <a:p>
            <a:pPr algn="ctr"/>
            <a:r>
              <a:rPr lang="en-US" dirty="0"/>
              <a:t>Servers (2 of 8)</a:t>
            </a:r>
          </a:p>
        </p:txBody>
      </p:sp>
      <p:sp>
        <p:nvSpPr>
          <p:cNvPr id="3" name="Content Placeholder 2">
            <a:extLst>
              <a:ext uri="{FF2B5EF4-FFF2-40B4-BE49-F238E27FC236}">
                <a16:creationId xmlns:a16="http://schemas.microsoft.com/office/drawing/2014/main" id="{0A6639BC-256E-B3AE-9F9F-2C8BD2BCC5E4}"/>
              </a:ext>
            </a:extLst>
          </p:cNvPr>
          <p:cNvSpPr>
            <a:spLocks noGrp="1"/>
          </p:cNvSpPr>
          <p:nvPr>
            <p:ph idx="1"/>
          </p:nvPr>
        </p:nvSpPr>
        <p:spPr>
          <a:xfrm>
            <a:off x="0" y="675444"/>
            <a:ext cx="9406822" cy="6535722"/>
          </a:xfrm>
        </p:spPr>
        <p:txBody>
          <a:bodyPr>
            <a:normAutofit/>
          </a:bodyPr>
          <a:lstStyle/>
          <a:p>
            <a:pPr algn="l"/>
            <a:r>
              <a:rPr lang="en-US" b="0" i="0" dirty="0">
                <a:effectLst/>
                <a:latin typeface="Söhne"/>
              </a:rPr>
              <a:t>A server is a software application or a hardware device designed to perform a specific task, or a set of tasks, and respond to requests across a computer network. </a:t>
            </a:r>
          </a:p>
          <a:p>
            <a:pPr algn="l"/>
            <a:r>
              <a:rPr lang="en-US" b="0" i="0" dirty="0">
                <a:effectLst/>
                <a:latin typeface="Söhne"/>
              </a:rPr>
              <a:t>Purpose:</a:t>
            </a:r>
          </a:p>
          <a:p>
            <a:pPr lvl="1">
              <a:buFont typeface="+mj-lt"/>
              <a:buAutoNum type="arabicPeriod"/>
            </a:pPr>
            <a:r>
              <a:rPr lang="en-US" b="1" i="0" dirty="0">
                <a:effectLst/>
                <a:highlight>
                  <a:srgbClr val="FFFF00"/>
                </a:highlight>
                <a:latin typeface="Söhne"/>
              </a:rPr>
              <a:t>Host</a:t>
            </a:r>
            <a:r>
              <a:rPr lang="en-US" b="1" i="0" dirty="0">
                <a:effectLst/>
                <a:latin typeface="Söhne"/>
              </a:rPr>
              <a:t> and Manage Applications, Services, and Databases:</a:t>
            </a:r>
            <a:endParaRPr lang="en-US" b="0" i="0" dirty="0">
              <a:effectLst/>
              <a:latin typeface="Söhne"/>
            </a:endParaRPr>
          </a:p>
          <a:p>
            <a:pPr marL="1200150" lvl="2" indent="-285750">
              <a:buFont typeface="+mj-lt"/>
              <a:buAutoNum type="arabicPeriod"/>
            </a:pPr>
            <a:r>
              <a:rPr lang="en-US" b="0" i="0" dirty="0">
                <a:effectLst/>
                <a:latin typeface="Söhne"/>
              </a:rPr>
              <a:t>Stores, processes, and manages access to information, applications, and services.</a:t>
            </a:r>
          </a:p>
          <a:p>
            <a:pPr marL="1200150" lvl="2" indent="-285750">
              <a:buFont typeface="+mj-lt"/>
              <a:buAutoNum type="arabicPeriod"/>
            </a:pPr>
            <a:r>
              <a:rPr lang="en-US" b="0" i="0" dirty="0">
                <a:effectLst/>
                <a:latin typeface="Söhne"/>
              </a:rPr>
              <a:t>Acts as a centralized location where services are hosted and data is stored and retrieved.</a:t>
            </a:r>
          </a:p>
          <a:p>
            <a:pPr lvl="1">
              <a:buFont typeface="+mj-lt"/>
              <a:buAutoNum type="arabicPeriod"/>
            </a:pPr>
            <a:r>
              <a:rPr lang="en-US" b="1" i="0" dirty="0">
                <a:effectLst/>
                <a:latin typeface="Söhne"/>
              </a:rPr>
              <a:t>Serve Client Requests and Manage Network Resources:</a:t>
            </a:r>
            <a:endParaRPr lang="en-US" b="0" i="0" dirty="0">
              <a:effectLst/>
              <a:latin typeface="Söhne"/>
            </a:endParaRPr>
          </a:p>
          <a:p>
            <a:pPr marL="1200150" lvl="2" indent="-285750">
              <a:buFont typeface="+mj-lt"/>
              <a:buAutoNum type="arabicPeriod"/>
            </a:pPr>
            <a:r>
              <a:rPr lang="en-US" b="0" i="0" dirty="0">
                <a:effectLst/>
                <a:latin typeface="Söhne"/>
              </a:rPr>
              <a:t>Handles requests from clients and serves responses, allowing multiple clients to interact with the same application or database.</a:t>
            </a:r>
          </a:p>
          <a:p>
            <a:pPr marL="1200150" lvl="2" indent="-285750">
              <a:buFont typeface="+mj-lt"/>
              <a:buAutoNum type="arabicPeriod"/>
            </a:pPr>
            <a:r>
              <a:rPr lang="en-US" b="0" i="0" dirty="0">
                <a:effectLst/>
                <a:latin typeface="Söhne"/>
              </a:rPr>
              <a:t>Manages network resources and allocates them to different clients as required.</a:t>
            </a:r>
          </a:p>
          <a:p>
            <a:endParaRPr lang="en-US" dirty="0"/>
          </a:p>
        </p:txBody>
      </p:sp>
      <p:pic>
        <p:nvPicPr>
          <p:cNvPr id="5" name="Picture 4">
            <a:extLst>
              <a:ext uri="{FF2B5EF4-FFF2-40B4-BE49-F238E27FC236}">
                <a16:creationId xmlns:a16="http://schemas.microsoft.com/office/drawing/2014/main" id="{5E9F410E-6BD0-D18D-72AA-A73F5F6C6327}"/>
              </a:ext>
            </a:extLst>
          </p:cNvPr>
          <p:cNvPicPr>
            <a:picLocks noChangeAspect="1"/>
          </p:cNvPicPr>
          <p:nvPr/>
        </p:nvPicPr>
        <p:blipFill>
          <a:blip r:embed="rId2"/>
          <a:stretch>
            <a:fillRect/>
          </a:stretch>
        </p:blipFill>
        <p:spPr>
          <a:xfrm>
            <a:off x="9133680" y="1144802"/>
            <a:ext cx="3178780" cy="3980634"/>
          </a:xfrm>
          <a:prstGeom prst="rect">
            <a:avLst/>
          </a:prstGeom>
        </p:spPr>
      </p:pic>
      <p:pic>
        <p:nvPicPr>
          <p:cNvPr id="6" name="Content Placeholder 5">
            <a:extLst>
              <a:ext uri="{FF2B5EF4-FFF2-40B4-BE49-F238E27FC236}">
                <a16:creationId xmlns:a16="http://schemas.microsoft.com/office/drawing/2014/main" id="{B01D1605-2CF5-9F3F-6206-4F6659ADCD92}"/>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5CB72C6B-FBBF-1E61-81B1-DE19D6F3986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0493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9A0A-7044-7A55-E64F-2498BD76CC3F}"/>
              </a:ext>
            </a:extLst>
          </p:cNvPr>
          <p:cNvSpPr>
            <a:spLocks noGrp="1"/>
          </p:cNvSpPr>
          <p:nvPr>
            <p:ph type="title"/>
          </p:nvPr>
        </p:nvSpPr>
        <p:spPr>
          <a:xfrm>
            <a:off x="737191" y="-325991"/>
            <a:ext cx="10515600" cy="1325563"/>
          </a:xfrm>
        </p:spPr>
        <p:txBody>
          <a:bodyPr/>
          <a:lstStyle/>
          <a:p>
            <a:pPr algn="ctr"/>
            <a:r>
              <a:rPr lang="en-US" dirty="0"/>
              <a:t>Types of Servers</a:t>
            </a:r>
          </a:p>
        </p:txBody>
      </p:sp>
      <p:sp>
        <p:nvSpPr>
          <p:cNvPr id="3" name="Content Placeholder 2">
            <a:extLst>
              <a:ext uri="{FF2B5EF4-FFF2-40B4-BE49-F238E27FC236}">
                <a16:creationId xmlns:a16="http://schemas.microsoft.com/office/drawing/2014/main" id="{F3AE3C28-E596-3C36-1F48-56D73AE51F1E}"/>
              </a:ext>
            </a:extLst>
          </p:cNvPr>
          <p:cNvSpPr>
            <a:spLocks noGrp="1"/>
          </p:cNvSpPr>
          <p:nvPr>
            <p:ph idx="1"/>
          </p:nvPr>
        </p:nvSpPr>
        <p:spPr>
          <a:xfrm>
            <a:off x="194929" y="868692"/>
            <a:ext cx="8791416" cy="5516157"/>
          </a:xfrm>
        </p:spPr>
        <p:txBody>
          <a:bodyPr>
            <a:normAutofit fontScale="92500" lnSpcReduction="10000"/>
          </a:bodyPr>
          <a:lstStyle/>
          <a:p>
            <a:pPr algn="l">
              <a:buFont typeface="+mj-lt"/>
              <a:buAutoNum type="arabicPeriod"/>
            </a:pPr>
            <a:r>
              <a:rPr lang="en-US" b="1" i="0" dirty="0">
                <a:effectLst/>
                <a:latin typeface="Söhne"/>
              </a:rPr>
              <a:t>Web Servers: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Host and serve web pages to users.</a:t>
            </a:r>
          </a:p>
          <a:p>
            <a:pPr lvl="1" algn="l">
              <a:buFont typeface="Wingdings" panose="05000000000000000000" pitchFamily="2" charset="2"/>
              <a:buChar char="ü"/>
            </a:pPr>
            <a:r>
              <a:rPr lang="en-US" b="1" i="0" dirty="0">
                <a:effectLst/>
                <a:latin typeface="Söhne"/>
              </a:rPr>
              <a:t>Examples:</a:t>
            </a:r>
            <a:r>
              <a:rPr lang="en-US" b="0" i="0" dirty="0">
                <a:effectLst/>
                <a:latin typeface="Söhne"/>
              </a:rPr>
              <a:t> Apache HTTP Server, Nginx, Microsoft Internet Information Services (IIS).</a:t>
            </a:r>
          </a:p>
          <a:p>
            <a:pPr algn="l">
              <a:buFont typeface="+mj-lt"/>
              <a:buAutoNum type="arabicPeriod"/>
            </a:pPr>
            <a:r>
              <a:rPr lang="en-US" b="1" i="0" dirty="0">
                <a:effectLst/>
                <a:latin typeface="Söhne"/>
              </a:rPr>
              <a:t>Database Servers: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Provide database services and respond to database queries from client machines.</a:t>
            </a:r>
          </a:p>
          <a:p>
            <a:pPr lvl="1" algn="l">
              <a:buFont typeface="Wingdings" panose="05000000000000000000" pitchFamily="2" charset="2"/>
              <a:buChar char="ü"/>
            </a:pPr>
            <a:r>
              <a:rPr lang="en-US" b="1" i="0" dirty="0">
                <a:effectLst/>
                <a:latin typeface="Söhne"/>
              </a:rPr>
              <a:t>Examples:</a:t>
            </a:r>
            <a:r>
              <a:rPr lang="en-US" b="0" i="0" dirty="0">
                <a:effectLst/>
                <a:latin typeface="Söhne"/>
              </a:rPr>
              <a:t> MySQL, Microsoft SQL Server, Oracle Database.</a:t>
            </a:r>
          </a:p>
          <a:p>
            <a:pPr algn="l">
              <a:buFont typeface="+mj-lt"/>
              <a:buAutoNum type="arabicPeriod"/>
            </a:pPr>
            <a:r>
              <a:rPr lang="en-US" b="1" i="0" dirty="0">
                <a:effectLst/>
                <a:latin typeface="Söhne"/>
              </a:rPr>
              <a:t>Application Servers: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Host and run specific software applications.</a:t>
            </a:r>
          </a:p>
          <a:p>
            <a:pPr lvl="1" algn="l">
              <a:buFont typeface="Wingdings" panose="05000000000000000000" pitchFamily="2" charset="2"/>
              <a:buChar char="ü"/>
            </a:pPr>
            <a:r>
              <a:rPr lang="en-US" b="1" i="0" dirty="0">
                <a:effectLst/>
                <a:latin typeface="Söhne"/>
              </a:rPr>
              <a:t>Examples:</a:t>
            </a:r>
            <a:r>
              <a:rPr lang="en-US" b="0" i="0" dirty="0">
                <a:effectLst/>
                <a:latin typeface="Söhne"/>
              </a:rPr>
              <a:t> Apache Tomcat, JBoss, IBM WebSphere.</a:t>
            </a:r>
          </a:p>
          <a:p>
            <a:pPr algn="l">
              <a:buFont typeface="+mj-lt"/>
              <a:buAutoNum type="arabicPeriod"/>
            </a:pPr>
            <a:r>
              <a:rPr lang="en-US" b="1" i="0" dirty="0">
                <a:effectLst/>
                <a:latin typeface="Söhne"/>
              </a:rPr>
              <a:t>File Servers: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Manage and provide access to files within an internal network.</a:t>
            </a:r>
          </a:p>
          <a:p>
            <a:pPr lvl="1" algn="l">
              <a:buFont typeface="Wingdings" panose="05000000000000000000" pitchFamily="2" charset="2"/>
              <a:buChar char="ü"/>
            </a:pPr>
            <a:r>
              <a:rPr lang="en-US" b="1" i="0" dirty="0">
                <a:effectLst/>
                <a:latin typeface="Söhne"/>
              </a:rPr>
              <a:t>Examples:</a:t>
            </a:r>
            <a:r>
              <a:rPr lang="en-US" b="0" i="0" dirty="0">
                <a:effectLst/>
                <a:latin typeface="Söhne"/>
              </a:rPr>
              <a:t> Windows File Server, Samba Server.</a:t>
            </a:r>
          </a:p>
          <a:p>
            <a:endParaRPr lang="en-US" dirty="0"/>
          </a:p>
        </p:txBody>
      </p:sp>
      <p:pic>
        <p:nvPicPr>
          <p:cNvPr id="5" name="Picture 4">
            <a:extLst>
              <a:ext uri="{FF2B5EF4-FFF2-40B4-BE49-F238E27FC236}">
                <a16:creationId xmlns:a16="http://schemas.microsoft.com/office/drawing/2014/main" id="{E4997098-298E-0079-288F-61DC2B54853C}"/>
              </a:ext>
            </a:extLst>
          </p:cNvPr>
          <p:cNvPicPr>
            <a:picLocks noChangeAspect="1"/>
          </p:cNvPicPr>
          <p:nvPr/>
        </p:nvPicPr>
        <p:blipFill>
          <a:blip r:embed="rId2"/>
          <a:stretch>
            <a:fillRect/>
          </a:stretch>
        </p:blipFill>
        <p:spPr>
          <a:xfrm>
            <a:off x="8873495" y="185442"/>
            <a:ext cx="2997523" cy="2955600"/>
          </a:xfrm>
          <a:prstGeom prst="rect">
            <a:avLst/>
          </a:prstGeom>
        </p:spPr>
      </p:pic>
      <p:pic>
        <p:nvPicPr>
          <p:cNvPr id="7" name="Picture 6">
            <a:extLst>
              <a:ext uri="{FF2B5EF4-FFF2-40B4-BE49-F238E27FC236}">
                <a16:creationId xmlns:a16="http://schemas.microsoft.com/office/drawing/2014/main" id="{A695C6F2-017F-A585-54CA-2F466256406C}"/>
              </a:ext>
            </a:extLst>
          </p:cNvPr>
          <p:cNvPicPr>
            <a:picLocks noChangeAspect="1"/>
          </p:cNvPicPr>
          <p:nvPr/>
        </p:nvPicPr>
        <p:blipFill>
          <a:blip r:embed="rId3"/>
          <a:stretch>
            <a:fillRect/>
          </a:stretch>
        </p:blipFill>
        <p:spPr>
          <a:xfrm>
            <a:off x="8873495" y="3318701"/>
            <a:ext cx="2979906" cy="2609134"/>
          </a:xfrm>
          <a:prstGeom prst="rect">
            <a:avLst/>
          </a:prstGeom>
        </p:spPr>
      </p:pic>
      <p:pic>
        <p:nvPicPr>
          <p:cNvPr id="8" name="Content Placeholder 5">
            <a:extLst>
              <a:ext uri="{FF2B5EF4-FFF2-40B4-BE49-F238E27FC236}">
                <a16:creationId xmlns:a16="http://schemas.microsoft.com/office/drawing/2014/main" id="{94C3E156-AC8D-9659-E756-5ED5BE1D3A03}"/>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C0114E86-E31F-643C-A41E-CC90782DC09B}"/>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52191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F4294-EA0C-975B-DB9D-1FA0CFB300C8}"/>
              </a:ext>
            </a:extLst>
          </p:cNvPr>
          <p:cNvSpPr>
            <a:spLocks noGrp="1"/>
          </p:cNvSpPr>
          <p:nvPr>
            <p:ph type="title"/>
          </p:nvPr>
        </p:nvSpPr>
        <p:spPr>
          <a:xfrm>
            <a:off x="838200" y="-267512"/>
            <a:ext cx="10515600" cy="1325563"/>
          </a:xfrm>
        </p:spPr>
        <p:txBody>
          <a:bodyPr/>
          <a:lstStyle/>
          <a:p>
            <a:pPr algn="ctr"/>
            <a:r>
              <a:rPr lang="en-US" dirty="0"/>
              <a:t>Types of Servers</a:t>
            </a:r>
          </a:p>
        </p:txBody>
      </p:sp>
      <p:sp>
        <p:nvSpPr>
          <p:cNvPr id="3" name="Content Placeholder 2">
            <a:extLst>
              <a:ext uri="{FF2B5EF4-FFF2-40B4-BE49-F238E27FC236}">
                <a16:creationId xmlns:a16="http://schemas.microsoft.com/office/drawing/2014/main" id="{79B74308-9219-D062-EB1A-526584DD0957}"/>
              </a:ext>
            </a:extLst>
          </p:cNvPr>
          <p:cNvSpPr>
            <a:spLocks noGrp="1"/>
          </p:cNvSpPr>
          <p:nvPr>
            <p:ph idx="1"/>
          </p:nvPr>
        </p:nvSpPr>
        <p:spPr>
          <a:xfrm>
            <a:off x="219532" y="786883"/>
            <a:ext cx="8108626" cy="5847247"/>
          </a:xfrm>
        </p:spPr>
        <p:txBody>
          <a:bodyPr>
            <a:normAutofit/>
          </a:bodyPr>
          <a:lstStyle/>
          <a:p>
            <a:pPr marL="0" indent="0" algn="l">
              <a:buNone/>
            </a:pPr>
            <a:r>
              <a:rPr lang="en-US" b="1" i="0" dirty="0">
                <a:solidFill>
                  <a:srgbClr val="374151"/>
                </a:solidFill>
                <a:effectLst/>
                <a:latin typeface="Söhne"/>
              </a:rPr>
              <a:t>5.Mail Servers: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Manage and transfer emails over a network.</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Microsoft Exchange Server, Postfix, </a:t>
            </a:r>
            <a:r>
              <a:rPr lang="en-US" b="0" i="0" dirty="0" err="1">
                <a:solidFill>
                  <a:srgbClr val="374151"/>
                </a:solidFill>
                <a:effectLst/>
                <a:latin typeface="Söhne"/>
              </a:rPr>
              <a:t>Sendmail</a:t>
            </a:r>
            <a:r>
              <a:rPr lang="en-US" b="0" i="0" dirty="0">
                <a:solidFill>
                  <a:srgbClr val="374151"/>
                </a:solidFill>
                <a:effectLst/>
                <a:latin typeface="Söhne"/>
              </a:rPr>
              <a:t>.</a:t>
            </a:r>
          </a:p>
          <a:p>
            <a:pPr marL="0" indent="0" algn="l">
              <a:buNone/>
            </a:pPr>
            <a:r>
              <a:rPr lang="en-US" b="1" i="0" dirty="0">
                <a:solidFill>
                  <a:srgbClr val="374151"/>
                </a:solidFill>
                <a:effectLst/>
                <a:latin typeface="Söhne"/>
              </a:rPr>
              <a:t>6.DNS Servers: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Resolve domain names to IP addresses.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BIND, Microsoft DNS, Unbound.</a:t>
            </a:r>
          </a:p>
          <a:p>
            <a:pPr marL="0" indent="0" algn="l">
              <a:buNone/>
            </a:pPr>
            <a:r>
              <a:rPr lang="en-US" b="1" i="0" dirty="0">
                <a:solidFill>
                  <a:srgbClr val="374151"/>
                </a:solidFill>
                <a:effectLst/>
                <a:latin typeface="Söhne"/>
              </a:rPr>
              <a:t>7.Proxy Servers: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Act as intermediaries between end-users and the websites they visit, providing security, anonymity, and content filtering.</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Squid, Nginx, Apache Traffic Server.</a:t>
            </a:r>
          </a:p>
          <a:p>
            <a:endParaRPr lang="en-US" dirty="0"/>
          </a:p>
        </p:txBody>
      </p:sp>
      <p:pic>
        <p:nvPicPr>
          <p:cNvPr id="5" name="Picture 4">
            <a:extLst>
              <a:ext uri="{FF2B5EF4-FFF2-40B4-BE49-F238E27FC236}">
                <a16:creationId xmlns:a16="http://schemas.microsoft.com/office/drawing/2014/main" id="{16A55EDA-21F8-A6A7-D0CF-2F3D96FA6B71}"/>
              </a:ext>
            </a:extLst>
          </p:cNvPr>
          <p:cNvPicPr>
            <a:picLocks noChangeAspect="1"/>
          </p:cNvPicPr>
          <p:nvPr/>
        </p:nvPicPr>
        <p:blipFill>
          <a:blip r:embed="rId2"/>
          <a:stretch>
            <a:fillRect/>
          </a:stretch>
        </p:blipFill>
        <p:spPr>
          <a:xfrm>
            <a:off x="8527860" y="89956"/>
            <a:ext cx="2905293" cy="2884834"/>
          </a:xfrm>
          <a:prstGeom prst="rect">
            <a:avLst/>
          </a:prstGeom>
        </p:spPr>
      </p:pic>
      <p:pic>
        <p:nvPicPr>
          <p:cNvPr id="7" name="Picture 6">
            <a:extLst>
              <a:ext uri="{FF2B5EF4-FFF2-40B4-BE49-F238E27FC236}">
                <a16:creationId xmlns:a16="http://schemas.microsoft.com/office/drawing/2014/main" id="{A33E02E3-2BA7-6483-41B0-F0481258C98B}"/>
              </a:ext>
            </a:extLst>
          </p:cNvPr>
          <p:cNvPicPr>
            <a:picLocks noChangeAspect="1"/>
          </p:cNvPicPr>
          <p:nvPr/>
        </p:nvPicPr>
        <p:blipFill>
          <a:blip r:embed="rId3"/>
          <a:stretch>
            <a:fillRect/>
          </a:stretch>
        </p:blipFill>
        <p:spPr>
          <a:xfrm>
            <a:off x="8468705" y="3280634"/>
            <a:ext cx="3117665" cy="3225916"/>
          </a:xfrm>
          <a:prstGeom prst="rect">
            <a:avLst/>
          </a:prstGeom>
        </p:spPr>
      </p:pic>
      <p:pic>
        <p:nvPicPr>
          <p:cNvPr id="8" name="Content Placeholder 5">
            <a:extLst>
              <a:ext uri="{FF2B5EF4-FFF2-40B4-BE49-F238E27FC236}">
                <a16:creationId xmlns:a16="http://schemas.microsoft.com/office/drawing/2014/main" id="{E5D61AC3-0140-DD37-5B1D-7A9BB5E9FE1A}"/>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D41F3F74-6CCF-7637-C6C5-C04D57DF227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99073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40CD-C2AE-3C84-B032-D155A2F819DB}"/>
              </a:ext>
            </a:extLst>
          </p:cNvPr>
          <p:cNvSpPr>
            <a:spLocks noGrp="1"/>
          </p:cNvSpPr>
          <p:nvPr>
            <p:ph type="title"/>
          </p:nvPr>
        </p:nvSpPr>
        <p:spPr>
          <a:xfrm>
            <a:off x="838200" y="164806"/>
            <a:ext cx="10515600" cy="1325563"/>
          </a:xfrm>
        </p:spPr>
        <p:txBody>
          <a:bodyPr/>
          <a:lstStyle/>
          <a:p>
            <a:pPr algn="ctr"/>
            <a:r>
              <a:rPr lang="en-US" b="1" i="0" dirty="0">
                <a:effectLst/>
                <a:latin typeface="Söhne"/>
              </a:rPr>
              <a:t>Network Infrastructure (3 of 8)</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224A4CE0-C8EB-D32C-AADB-576EFD6D3C86}"/>
              </a:ext>
            </a:extLst>
          </p:cNvPr>
          <p:cNvSpPr>
            <a:spLocks noGrp="1"/>
          </p:cNvSpPr>
          <p:nvPr>
            <p:ph idx="1"/>
          </p:nvPr>
        </p:nvSpPr>
        <p:spPr>
          <a:xfrm>
            <a:off x="180795" y="855014"/>
            <a:ext cx="7638145" cy="5665289"/>
          </a:xfrm>
        </p:spPr>
        <p:txBody>
          <a:bodyPr>
            <a:normAutofit lnSpcReduction="10000"/>
          </a:bodyPr>
          <a:lstStyle/>
          <a:p>
            <a:r>
              <a:rPr lang="en-US" b="0" i="0" dirty="0">
                <a:solidFill>
                  <a:srgbClr val="374151"/>
                </a:solidFill>
                <a:effectLst/>
                <a:latin typeface="Söhne"/>
              </a:rPr>
              <a:t>Refers to the hardware and software resources of an entire network that enable network connectivity, communication, operations, and management of an enterprise network. </a:t>
            </a:r>
          </a:p>
          <a:p>
            <a:pPr algn="l"/>
            <a:r>
              <a:rPr lang="en-US" b="0" i="0" dirty="0">
                <a:effectLst/>
                <a:latin typeface="Söhne"/>
              </a:rPr>
              <a:t>Purpose:</a:t>
            </a:r>
          </a:p>
          <a:p>
            <a:pPr algn="l">
              <a:buFont typeface="+mj-lt"/>
              <a:buAutoNum type="arabicPeriod"/>
            </a:pPr>
            <a:r>
              <a:rPr lang="en-US" b="1" i="0" dirty="0">
                <a:solidFill>
                  <a:srgbClr val="374151"/>
                </a:solidFill>
                <a:effectLst/>
                <a:latin typeface="Söhne"/>
              </a:rPr>
              <a:t>Provide Connectivity and Communication: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Enable the interconnection of computers and other devices to share resources and information.</a:t>
            </a:r>
          </a:p>
          <a:p>
            <a:pPr lvl="1" algn="l">
              <a:buFont typeface="Wingdings" panose="05000000000000000000" pitchFamily="2" charset="2"/>
              <a:buChar char="ü"/>
            </a:pPr>
            <a:r>
              <a:rPr lang="en-US" b="0" i="0" dirty="0">
                <a:solidFill>
                  <a:srgbClr val="374151"/>
                </a:solidFill>
                <a:effectLst/>
                <a:latin typeface="Söhne"/>
              </a:rPr>
              <a:t>Facilitate communication between users, systems, applications and </a:t>
            </a:r>
            <a:r>
              <a:rPr lang="en-US" b="0" i="0" dirty="0" err="1">
                <a:solidFill>
                  <a:srgbClr val="374151"/>
                </a:solidFill>
                <a:effectLst/>
                <a:latin typeface="Söhne"/>
              </a:rPr>
              <a:t>ex</a:t>
            </a:r>
            <a:r>
              <a:rPr lang="en-US" dirty="0" err="1">
                <a:solidFill>
                  <a:srgbClr val="374151"/>
                </a:solidFill>
                <a:latin typeface="Söhne"/>
              </a:rPr>
              <a:t>tenal</a:t>
            </a:r>
            <a:r>
              <a:rPr lang="en-US" dirty="0">
                <a:solidFill>
                  <a:srgbClr val="374151"/>
                </a:solidFill>
                <a:latin typeface="Söhne"/>
              </a:rPr>
              <a:t> network/internet</a:t>
            </a:r>
            <a:endParaRPr lang="en-US" b="0" i="0" dirty="0">
              <a:solidFill>
                <a:srgbClr val="374151"/>
              </a:solidFill>
              <a:effectLst/>
              <a:latin typeface="Söhne"/>
            </a:endParaRPr>
          </a:p>
          <a:p>
            <a:pPr algn="l">
              <a:buFont typeface="+mj-lt"/>
              <a:buAutoNum type="arabicPeriod"/>
            </a:pPr>
            <a:r>
              <a:rPr lang="en-US" b="1" i="0" dirty="0">
                <a:solidFill>
                  <a:srgbClr val="374151"/>
                </a:solidFill>
                <a:effectLst/>
                <a:latin typeface="Söhne"/>
              </a:rPr>
              <a:t>Ensure Data Integrity, Availability, and Security:</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Protect data from unauthorized access and data corruption throughout its lifecycle.</a:t>
            </a:r>
          </a:p>
          <a:p>
            <a:pPr lvl="1" algn="l">
              <a:buFont typeface="Wingdings" panose="05000000000000000000" pitchFamily="2" charset="2"/>
              <a:buChar char="ü"/>
            </a:pPr>
            <a:r>
              <a:rPr lang="en-US" b="0" i="0" dirty="0">
                <a:solidFill>
                  <a:srgbClr val="374151"/>
                </a:solidFill>
                <a:effectLst/>
                <a:latin typeface="Söhne"/>
              </a:rPr>
              <a:t>Ensure that network services are available when needed.</a:t>
            </a:r>
          </a:p>
          <a:p>
            <a:endParaRPr lang="en-US" dirty="0"/>
          </a:p>
        </p:txBody>
      </p:sp>
      <p:pic>
        <p:nvPicPr>
          <p:cNvPr id="5" name="Picture 4">
            <a:extLst>
              <a:ext uri="{FF2B5EF4-FFF2-40B4-BE49-F238E27FC236}">
                <a16:creationId xmlns:a16="http://schemas.microsoft.com/office/drawing/2014/main" id="{BEC53FE2-C358-9064-C859-E0B2C1E22331}"/>
              </a:ext>
            </a:extLst>
          </p:cNvPr>
          <p:cNvPicPr>
            <a:picLocks noChangeAspect="1"/>
          </p:cNvPicPr>
          <p:nvPr/>
        </p:nvPicPr>
        <p:blipFill>
          <a:blip r:embed="rId2"/>
          <a:stretch>
            <a:fillRect/>
          </a:stretch>
        </p:blipFill>
        <p:spPr>
          <a:xfrm>
            <a:off x="7690581" y="1176908"/>
            <a:ext cx="4441189" cy="4504183"/>
          </a:xfrm>
          <a:prstGeom prst="rect">
            <a:avLst/>
          </a:prstGeom>
        </p:spPr>
      </p:pic>
      <p:pic>
        <p:nvPicPr>
          <p:cNvPr id="6" name="Content Placeholder 5">
            <a:extLst>
              <a:ext uri="{FF2B5EF4-FFF2-40B4-BE49-F238E27FC236}">
                <a16:creationId xmlns:a16="http://schemas.microsoft.com/office/drawing/2014/main" id="{CF5CDBFB-5DA8-5EDD-5769-62ADFFA8203C}"/>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D8634364-67DE-F86F-45E9-F1193F80AE5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74022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7DF5B-C0B5-A754-23B2-2E28B2854B72}"/>
              </a:ext>
            </a:extLst>
          </p:cNvPr>
          <p:cNvSpPr>
            <a:spLocks noGrp="1"/>
          </p:cNvSpPr>
          <p:nvPr>
            <p:ph type="title"/>
          </p:nvPr>
        </p:nvSpPr>
        <p:spPr>
          <a:xfrm>
            <a:off x="838200" y="365126"/>
            <a:ext cx="10515600" cy="421684"/>
          </a:xfrm>
        </p:spPr>
        <p:txBody>
          <a:bodyPr>
            <a:normAutofit fontScale="90000"/>
          </a:bodyPr>
          <a:lstStyle/>
          <a:p>
            <a:pPr algn="ctr"/>
            <a:r>
              <a:rPr lang="en-US" b="0" i="0" dirty="0">
                <a:effectLst/>
                <a:latin typeface="Söhne"/>
              </a:rPr>
              <a:t>Components and Examples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E59562D0-A908-5A2C-B1CD-102EF4CF2D6B}"/>
              </a:ext>
            </a:extLst>
          </p:cNvPr>
          <p:cNvSpPr>
            <a:spLocks noGrp="1"/>
          </p:cNvSpPr>
          <p:nvPr>
            <p:ph idx="1"/>
          </p:nvPr>
        </p:nvSpPr>
        <p:spPr>
          <a:xfrm>
            <a:off x="164805" y="735787"/>
            <a:ext cx="7434174" cy="5909561"/>
          </a:xfrm>
        </p:spPr>
        <p:txBody>
          <a:bodyPr>
            <a:normAutofit fontScale="92500" lnSpcReduction="20000"/>
          </a:bodyPr>
          <a:lstStyle/>
          <a:p>
            <a:pPr algn="l">
              <a:buFont typeface="+mj-lt"/>
              <a:buAutoNum type="arabicPeriod"/>
            </a:pPr>
            <a:r>
              <a:rPr lang="en-US" b="1" i="0" dirty="0">
                <a:solidFill>
                  <a:srgbClr val="374151"/>
                </a:solidFill>
                <a:effectLst/>
                <a:latin typeface="Söhne"/>
              </a:rPr>
              <a:t>Routers: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Direct packets between networks and connect different network segments.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Cisco Routers, Juniper Routers.</a:t>
            </a:r>
          </a:p>
          <a:p>
            <a:pPr algn="l">
              <a:buFont typeface="+mj-lt"/>
              <a:buAutoNum type="arabicPeriod"/>
            </a:pPr>
            <a:r>
              <a:rPr lang="en-US" b="1" i="0" dirty="0">
                <a:solidFill>
                  <a:srgbClr val="374151"/>
                </a:solidFill>
                <a:effectLst/>
                <a:latin typeface="Söhne"/>
              </a:rPr>
              <a:t>Switches: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Connect devices within a network segment and use MAC addresses to forward data to the correct destination.</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Cisco Switches, </a:t>
            </a:r>
            <a:r>
              <a:rPr lang="en-US" b="0" i="0" dirty="0" err="1">
                <a:solidFill>
                  <a:srgbClr val="374151"/>
                </a:solidFill>
                <a:effectLst/>
                <a:latin typeface="Söhne"/>
              </a:rPr>
              <a:t>Netgear</a:t>
            </a:r>
            <a:r>
              <a:rPr lang="en-US" b="0" i="0" dirty="0">
                <a:solidFill>
                  <a:srgbClr val="374151"/>
                </a:solidFill>
                <a:effectLst/>
                <a:latin typeface="Söhne"/>
              </a:rPr>
              <a:t> Switches.</a:t>
            </a:r>
          </a:p>
          <a:p>
            <a:pPr algn="l">
              <a:buFont typeface="+mj-lt"/>
              <a:buAutoNum type="arabicPeriod"/>
            </a:pPr>
            <a:r>
              <a:rPr lang="en-US" b="1" i="0" dirty="0">
                <a:solidFill>
                  <a:srgbClr val="374151"/>
                </a:solidFill>
                <a:effectLst/>
                <a:latin typeface="Söhne"/>
              </a:rPr>
              <a:t>Firewalls: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Protect networks from unauthorized access and cyber threats by controlling incoming and outgoing network traffic.</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Palo Alto Networks Firewalls, Fortinet FortiGate.</a:t>
            </a:r>
          </a:p>
          <a:p>
            <a:pPr algn="l">
              <a:buFont typeface="+mj-lt"/>
              <a:buAutoNum type="arabicPeriod"/>
            </a:pPr>
            <a:r>
              <a:rPr lang="en-US" b="1" i="0" dirty="0">
                <a:solidFill>
                  <a:srgbClr val="374151"/>
                </a:solidFill>
                <a:effectLst/>
                <a:latin typeface="Söhne"/>
              </a:rPr>
              <a:t>Access Points: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Provide wireless connectivity to a wired network.</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Aruba Access Points, Cisco Aironet.</a:t>
            </a:r>
          </a:p>
          <a:p>
            <a:endParaRPr lang="en-US" dirty="0"/>
          </a:p>
        </p:txBody>
      </p:sp>
      <p:pic>
        <p:nvPicPr>
          <p:cNvPr id="5" name="Picture 4">
            <a:extLst>
              <a:ext uri="{FF2B5EF4-FFF2-40B4-BE49-F238E27FC236}">
                <a16:creationId xmlns:a16="http://schemas.microsoft.com/office/drawing/2014/main" id="{8B90DA94-A374-4127-449B-66EC2D5A8EC2}"/>
              </a:ext>
            </a:extLst>
          </p:cNvPr>
          <p:cNvPicPr>
            <a:picLocks noChangeAspect="1"/>
          </p:cNvPicPr>
          <p:nvPr/>
        </p:nvPicPr>
        <p:blipFill>
          <a:blip r:embed="rId2"/>
          <a:stretch>
            <a:fillRect/>
          </a:stretch>
        </p:blipFill>
        <p:spPr>
          <a:xfrm>
            <a:off x="9472607" y="175107"/>
            <a:ext cx="1881193" cy="1732321"/>
          </a:xfrm>
          <a:prstGeom prst="rect">
            <a:avLst/>
          </a:prstGeom>
        </p:spPr>
      </p:pic>
      <p:pic>
        <p:nvPicPr>
          <p:cNvPr id="7" name="Picture 6">
            <a:extLst>
              <a:ext uri="{FF2B5EF4-FFF2-40B4-BE49-F238E27FC236}">
                <a16:creationId xmlns:a16="http://schemas.microsoft.com/office/drawing/2014/main" id="{06E50A6A-689E-5CFD-9E52-4130CC8B252A}"/>
              </a:ext>
            </a:extLst>
          </p:cNvPr>
          <p:cNvPicPr>
            <a:picLocks noChangeAspect="1"/>
          </p:cNvPicPr>
          <p:nvPr/>
        </p:nvPicPr>
        <p:blipFill>
          <a:blip r:embed="rId3"/>
          <a:stretch>
            <a:fillRect/>
          </a:stretch>
        </p:blipFill>
        <p:spPr>
          <a:xfrm>
            <a:off x="9472607" y="2024156"/>
            <a:ext cx="1793727" cy="2011148"/>
          </a:xfrm>
          <a:prstGeom prst="rect">
            <a:avLst/>
          </a:prstGeom>
        </p:spPr>
      </p:pic>
      <p:pic>
        <p:nvPicPr>
          <p:cNvPr id="9" name="Picture 8">
            <a:extLst>
              <a:ext uri="{FF2B5EF4-FFF2-40B4-BE49-F238E27FC236}">
                <a16:creationId xmlns:a16="http://schemas.microsoft.com/office/drawing/2014/main" id="{32ABBE27-5460-D76F-B1FC-58DA101A3E32}"/>
              </a:ext>
            </a:extLst>
          </p:cNvPr>
          <p:cNvPicPr>
            <a:picLocks noChangeAspect="1"/>
          </p:cNvPicPr>
          <p:nvPr/>
        </p:nvPicPr>
        <p:blipFill>
          <a:blip r:embed="rId4"/>
          <a:stretch>
            <a:fillRect/>
          </a:stretch>
        </p:blipFill>
        <p:spPr>
          <a:xfrm>
            <a:off x="9264495" y="4152032"/>
            <a:ext cx="2547030" cy="1991662"/>
          </a:xfrm>
          <a:prstGeom prst="rect">
            <a:avLst/>
          </a:prstGeom>
        </p:spPr>
      </p:pic>
      <p:pic>
        <p:nvPicPr>
          <p:cNvPr id="10" name="Content Placeholder 5">
            <a:extLst>
              <a:ext uri="{FF2B5EF4-FFF2-40B4-BE49-F238E27FC236}">
                <a16:creationId xmlns:a16="http://schemas.microsoft.com/office/drawing/2014/main" id="{73BA8CD5-B3AB-DA9C-4F1A-137306FD0B50}"/>
              </a:ext>
            </a:extLst>
          </p:cNvPr>
          <p:cNvPicPr>
            <a:picLocks noChangeAspect="1"/>
          </p:cNvPicPr>
          <p:nvPr/>
        </p:nvPicPr>
        <p:blipFill>
          <a:blip r:embed="rId5"/>
          <a:stretch>
            <a:fillRect/>
          </a:stretch>
        </p:blipFill>
        <p:spPr>
          <a:xfrm>
            <a:off x="111729" y="6279283"/>
            <a:ext cx="2998817" cy="482040"/>
          </a:xfrm>
          <a:prstGeom prst="rect">
            <a:avLst/>
          </a:prstGeom>
        </p:spPr>
      </p:pic>
      <p:sp>
        <p:nvSpPr>
          <p:cNvPr id="11" name="TextBox 23">
            <a:extLst>
              <a:ext uri="{FF2B5EF4-FFF2-40B4-BE49-F238E27FC236}">
                <a16:creationId xmlns:a16="http://schemas.microsoft.com/office/drawing/2014/main" id="{B224F4A2-7DF7-206F-AC14-C1C9A8EB1BA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41934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CFD18-A50F-107A-4375-4C341E5591CB}"/>
              </a:ext>
            </a:extLst>
          </p:cNvPr>
          <p:cNvSpPr>
            <a:spLocks noGrp="1"/>
          </p:cNvSpPr>
          <p:nvPr>
            <p:ph type="title"/>
          </p:nvPr>
        </p:nvSpPr>
        <p:spPr>
          <a:xfrm>
            <a:off x="886047" y="-278145"/>
            <a:ext cx="10515600" cy="1325563"/>
          </a:xfrm>
        </p:spPr>
        <p:txBody>
          <a:bodyPr/>
          <a:lstStyle/>
          <a:p>
            <a:pPr algn="ctr"/>
            <a:r>
              <a:rPr lang="en-US" b="0" i="0" dirty="0">
                <a:effectLst/>
                <a:latin typeface="Söhne"/>
              </a:rPr>
              <a:t>Components and Examples</a:t>
            </a:r>
            <a:endParaRPr lang="en-US" dirty="0"/>
          </a:p>
        </p:txBody>
      </p:sp>
      <p:sp>
        <p:nvSpPr>
          <p:cNvPr id="3" name="Content Placeholder 2">
            <a:extLst>
              <a:ext uri="{FF2B5EF4-FFF2-40B4-BE49-F238E27FC236}">
                <a16:creationId xmlns:a16="http://schemas.microsoft.com/office/drawing/2014/main" id="{B3FC5B7B-6EA4-6681-28DC-7C0D1CC5FDE7}"/>
              </a:ext>
            </a:extLst>
          </p:cNvPr>
          <p:cNvSpPr>
            <a:spLocks noGrp="1"/>
          </p:cNvSpPr>
          <p:nvPr>
            <p:ph idx="1"/>
          </p:nvPr>
        </p:nvSpPr>
        <p:spPr>
          <a:xfrm>
            <a:off x="253410" y="824135"/>
            <a:ext cx="7407349" cy="5688307"/>
          </a:xfrm>
        </p:spPr>
        <p:txBody>
          <a:bodyPr>
            <a:normAutofit fontScale="85000" lnSpcReduction="20000"/>
          </a:bodyPr>
          <a:lstStyle/>
          <a:p>
            <a:pPr marL="0" indent="0" algn="l">
              <a:buNone/>
            </a:pPr>
            <a:r>
              <a:rPr lang="en-US" b="1" i="0" dirty="0">
                <a:solidFill>
                  <a:srgbClr val="374151"/>
                </a:solidFill>
                <a:effectLst/>
                <a:latin typeface="Söhne"/>
              </a:rPr>
              <a:t>5. Cabling and Connectors: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Facilitate the connection of different network devices and the transmission of data.</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Ethernet cables, Fiber optic cables, RJ45 connectors.</a:t>
            </a:r>
          </a:p>
          <a:p>
            <a:pPr marL="0" indent="0" algn="l">
              <a:buNone/>
            </a:pPr>
            <a:r>
              <a:rPr lang="en-US" b="1" i="0" dirty="0">
                <a:solidFill>
                  <a:srgbClr val="374151"/>
                </a:solidFill>
                <a:effectLst/>
                <a:latin typeface="Söhne"/>
              </a:rPr>
              <a:t>6. Network Interface Cards (NICs):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Provide the interface for computers and other devices to connect to a network.</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Intel Ethernet Adapter, TP-Link Ethernet Adapter.</a:t>
            </a:r>
          </a:p>
          <a:p>
            <a:pPr marL="0" indent="0" algn="l">
              <a:buNone/>
            </a:pPr>
            <a:r>
              <a:rPr lang="en-US" b="1" i="0" dirty="0">
                <a:solidFill>
                  <a:srgbClr val="374151"/>
                </a:solidFill>
                <a:effectLst/>
                <a:latin typeface="Söhne"/>
              </a:rPr>
              <a:t>7. Load Balancers: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Distribute incoming network traffic across multiple servers to ensure no single server is overwhelmed.</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F5 BIG-IP, Citrix ADC.</a:t>
            </a:r>
          </a:p>
          <a:p>
            <a:pPr marL="0" indent="0" algn="l">
              <a:buNone/>
            </a:pPr>
            <a:r>
              <a:rPr lang="en-US" b="1" i="0" dirty="0">
                <a:solidFill>
                  <a:srgbClr val="374151"/>
                </a:solidFill>
                <a:effectLst/>
                <a:latin typeface="Söhne"/>
              </a:rPr>
              <a:t>8. Proxy Servers: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Act as an intermediary for requests from clients seeking resources from other servers.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NGINX, Squid Proxy.</a:t>
            </a:r>
          </a:p>
          <a:p>
            <a:pPr marL="0" indent="0" algn="l">
              <a:buNone/>
            </a:pPr>
            <a:r>
              <a:rPr lang="en-US" b="1" i="0" dirty="0">
                <a:solidFill>
                  <a:srgbClr val="374151"/>
                </a:solidFill>
                <a:effectLst/>
                <a:latin typeface="Söhne"/>
              </a:rPr>
              <a:t>9.DNS Servers: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Translate domain names to IP addresses.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BIND, Microsoft DNS.</a:t>
            </a:r>
          </a:p>
          <a:p>
            <a:endParaRPr lang="en-US" dirty="0"/>
          </a:p>
        </p:txBody>
      </p:sp>
      <p:pic>
        <p:nvPicPr>
          <p:cNvPr id="7" name="Picture 6">
            <a:extLst>
              <a:ext uri="{FF2B5EF4-FFF2-40B4-BE49-F238E27FC236}">
                <a16:creationId xmlns:a16="http://schemas.microsoft.com/office/drawing/2014/main" id="{408E5A73-991D-F841-7A14-8621C6ED62E5}"/>
              </a:ext>
            </a:extLst>
          </p:cNvPr>
          <p:cNvPicPr>
            <a:picLocks noChangeAspect="1"/>
          </p:cNvPicPr>
          <p:nvPr/>
        </p:nvPicPr>
        <p:blipFill>
          <a:blip r:embed="rId2"/>
          <a:stretch>
            <a:fillRect/>
          </a:stretch>
        </p:blipFill>
        <p:spPr>
          <a:xfrm>
            <a:off x="8948994" y="628643"/>
            <a:ext cx="2676340" cy="2649710"/>
          </a:xfrm>
          <a:prstGeom prst="rect">
            <a:avLst/>
          </a:prstGeom>
        </p:spPr>
      </p:pic>
      <p:pic>
        <p:nvPicPr>
          <p:cNvPr id="9" name="Picture 8">
            <a:extLst>
              <a:ext uri="{FF2B5EF4-FFF2-40B4-BE49-F238E27FC236}">
                <a16:creationId xmlns:a16="http://schemas.microsoft.com/office/drawing/2014/main" id="{ABF58BFD-662C-3D6C-31BB-5086138070BB}"/>
              </a:ext>
            </a:extLst>
          </p:cNvPr>
          <p:cNvPicPr>
            <a:picLocks noChangeAspect="1"/>
          </p:cNvPicPr>
          <p:nvPr/>
        </p:nvPicPr>
        <p:blipFill>
          <a:blip r:embed="rId3"/>
          <a:stretch>
            <a:fillRect/>
          </a:stretch>
        </p:blipFill>
        <p:spPr>
          <a:xfrm>
            <a:off x="8948994" y="3429000"/>
            <a:ext cx="2238241" cy="2613598"/>
          </a:xfrm>
          <a:prstGeom prst="rect">
            <a:avLst/>
          </a:prstGeom>
        </p:spPr>
      </p:pic>
      <p:pic>
        <p:nvPicPr>
          <p:cNvPr id="10" name="Content Placeholder 5">
            <a:extLst>
              <a:ext uri="{FF2B5EF4-FFF2-40B4-BE49-F238E27FC236}">
                <a16:creationId xmlns:a16="http://schemas.microsoft.com/office/drawing/2014/main" id="{8F8ACDC0-423F-D898-C9ED-10E0344AA098}"/>
              </a:ext>
            </a:extLst>
          </p:cNvPr>
          <p:cNvPicPr>
            <a:picLocks noChangeAspect="1"/>
          </p:cNvPicPr>
          <p:nvPr/>
        </p:nvPicPr>
        <p:blipFill>
          <a:blip r:embed="rId4"/>
          <a:stretch>
            <a:fillRect/>
          </a:stretch>
        </p:blipFill>
        <p:spPr>
          <a:xfrm>
            <a:off x="111729" y="6279283"/>
            <a:ext cx="2998817" cy="482040"/>
          </a:xfrm>
          <a:prstGeom prst="rect">
            <a:avLst/>
          </a:prstGeom>
        </p:spPr>
      </p:pic>
      <p:sp>
        <p:nvSpPr>
          <p:cNvPr id="11" name="TextBox 23">
            <a:extLst>
              <a:ext uri="{FF2B5EF4-FFF2-40B4-BE49-F238E27FC236}">
                <a16:creationId xmlns:a16="http://schemas.microsoft.com/office/drawing/2014/main" id="{198F2A7C-F164-E2A8-D1AB-F1EB2062B38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22933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1720C-A453-B1B5-9AC2-CDF601F5877F}"/>
              </a:ext>
            </a:extLst>
          </p:cNvPr>
          <p:cNvSpPr>
            <a:spLocks noGrp="1"/>
          </p:cNvSpPr>
          <p:nvPr>
            <p:ph type="title"/>
          </p:nvPr>
        </p:nvSpPr>
        <p:spPr>
          <a:xfrm>
            <a:off x="838200" y="-304726"/>
            <a:ext cx="10515600" cy="1325563"/>
          </a:xfrm>
        </p:spPr>
        <p:txBody>
          <a:bodyPr/>
          <a:lstStyle/>
          <a:p>
            <a:pPr algn="ctr"/>
            <a:r>
              <a:rPr lang="en-US" dirty="0"/>
              <a:t>End-User Devices (4 of 8)</a:t>
            </a:r>
          </a:p>
        </p:txBody>
      </p:sp>
      <p:sp>
        <p:nvSpPr>
          <p:cNvPr id="3" name="Content Placeholder 2">
            <a:extLst>
              <a:ext uri="{FF2B5EF4-FFF2-40B4-BE49-F238E27FC236}">
                <a16:creationId xmlns:a16="http://schemas.microsoft.com/office/drawing/2014/main" id="{8089780E-EA96-FF6D-DBA8-C5CE6212A5F9}"/>
              </a:ext>
            </a:extLst>
          </p:cNvPr>
          <p:cNvSpPr>
            <a:spLocks noGrp="1"/>
          </p:cNvSpPr>
          <p:nvPr>
            <p:ph idx="1"/>
          </p:nvPr>
        </p:nvSpPr>
        <p:spPr>
          <a:xfrm>
            <a:off x="285306" y="783634"/>
            <a:ext cx="7550062" cy="5691593"/>
          </a:xfrm>
        </p:spPr>
        <p:txBody>
          <a:bodyPr>
            <a:normAutofit/>
          </a:bodyPr>
          <a:lstStyle/>
          <a:p>
            <a:pPr algn="l"/>
            <a:r>
              <a:rPr lang="en-US" b="0" i="0" dirty="0">
                <a:effectLst/>
                <a:latin typeface="Söhne"/>
              </a:rPr>
              <a:t>End-user devices refer to the computing devices used by end-users to interact with the organization’s IT environment. </a:t>
            </a:r>
          </a:p>
          <a:p>
            <a:pPr algn="l"/>
            <a:r>
              <a:rPr lang="en-US" b="0" i="0" dirty="0">
                <a:effectLst/>
                <a:latin typeface="Söhne"/>
              </a:rPr>
              <a:t>Purpose:</a:t>
            </a:r>
          </a:p>
          <a:p>
            <a:pPr algn="l">
              <a:buFont typeface="+mj-lt"/>
              <a:buAutoNum type="arabicPeriod"/>
            </a:pPr>
            <a:r>
              <a:rPr lang="en-US" b="1" i="0" dirty="0">
                <a:effectLst/>
                <a:latin typeface="Söhne"/>
              </a:rPr>
              <a:t>Enable User Access and Interaction:</a:t>
            </a:r>
            <a:endParaRPr lang="en-US" b="0" i="0" dirty="0">
              <a:effectLst/>
              <a:latin typeface="Söhne"/>
            </a:endParaRPr>
          </a:p>
          <a:p>
            <a:pPr lvl="1" algn="l">
              <a:buFont typeface="Wingdings" panose="05000000000000000000" pitchFamily="2" charset="2"/>
              <a:buChar char="ü"/>
            </a:pPr>
            <a:r>
              <a:rPr lang="en-US" b="0" i="0" dirty="0">
                <a:effectLst/>
                <a:latin typeface="Söhne"/>
              </a:rPr>
              <a:t>Provide users with access (interface) to applications, services, and network resources.</a:t>
            </a:r>
          </a:p>
          <a:p>
            <a:pPr lvl="1" algn="l">
              <a:buFont typeface="Wingdings" panose="05000000000000000000" pitchFamily="2" charset="2"/>
              <a:buChar char="ü"/>
            </a:pPr>
            <a:r>
              <a:rPr lang="en-US" b="0" i="0" dirty="0">
                <a:effectLst/>
                <a:latin typeface="Söhne"/>
              </a:rPr>
              <a:t>Serve as the user interface for interaction with IT systems, allowing users to create, modify, and consume content.</a:t>
            </a:r>
          </a:p>
          <a:p>
            <a:pPr algn="l">
              <a:buFont typeface="+mj-lt"/>
              <a:buAutoNum type="arabicPeriod"/>
            </a:pPr>
            <a:r>
              <a:rPr lang="en-US" b="1" i="0" dirty="0">
                <a:effectLst/>
                <a:latin typeface="Söhne"/>
              </a:rPr>
              <a:t>Enhance Mobility and Flexibility:</a:t>
            </a:r>
            <a:endParaRPr lang="en-US" b="0" i="0" dirty="0">
              <a:effectLst/>
              <a:latin typeface="Söhne"/>
            </a:endParaRPr>
          </a:p>
          <a:p>
            <a:pPr lvl="1">
              <a:buFont typeface="Wingdings" panose="05000000000000000000" pitchFamily="2" charset="2"/>
              <a:buChar char="ü"/>
            </a:pPr>
            <a:r>
              <a:rPr lang="en-US" b="0" i="0" dirty="0">
                <a:effectLst/>
                <a:latin typeface="Söhne"/>
              </a:rPr>
              <a:t>Enable users to perform tasks and access resources from different locations, facilitating remote work and mobile access.</a:t>
            </a:r>
          </a:p>
          <a:p>
            <a:endParaRPr lang="en-US" dirty="0"/>
          </a:p>
        </p:txBody>
      </p:sp>
      <p:pic>
        <p:nvPicPr>
          <p:cNvPr id="5" name="Picture 4">
            <a:extLst>
              <a:ext uri="{FF2B5EF4-FFF2-40B4-BE49-F238E27FC236}">
                <a16:creationId xmlns:a16="http://schemas.microsoft.com/office/drawing/2014/main" id="{30D6E36E-280F-42D4-704B-3818C9782188}"/>
              </a:ext>
            </a:extLst>
          </p:cNvPr>
          <p:cNvPicPr>
            <a:picLocks noChangeAspect="1"/>
          </p:cNvPicPr>
          <p:nvPr/>
        </p:nvPicPr>
        <p:blipFill>
          <a:blip r:embed="rId2"/>
          <a:stretch>
            <a:fillRect/>
          </a:stretch>
        </p:blipFill>
        <p:spPr>
          <a:xfrm>
            <a:off x="7671006" y="1369577"/>
            <a:ext cx="4586233" cy="3512859"/>
          </a:xfrm>
          <a:prstGeom prst="rect">
            <a:avLst/>
          </a:prstGeom>
        </p:spPr>
      </p:pic>
      <p:pic>
        <p:nvPicPr>
          <p:cNvPr id="6" name="Content Placeholder 5">
            <a:extLst>
              <a:ext uri="{FF2B5EF4-FFF2-40B4-BE49-F238E27FC236}">
                <a16:creationId xmlns:a16="http://schemas.microsoft.com/office/drawing/2014/main" id="{065D1390-91FE-3851-0E4E-F3D5A2B5088C}"/>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47B95095-1EBA-CC62-2E67-6CD5AD503530}"/>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4913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D7BD0-52FA-A0ED-E3BB-69EA53BF7D86}"/>
              </a:ext>
            </a:extLst>
          </p:cNvPr>
          <p:cNvSpPr>
            <a:spLocks noGrp="1"/>
          </p:cNvSpPr>
          <p:nvPr>
            <p:ph type="title"/>
          </p:nvPr>
        </p:nvSpPr>
        <p:spPr>
          <a:xfrm>
            <a:off x="774405" y="0"/>
            <a:ext cx="10515600" cy="1325563"/>
          </a:xfrm>
        </p:spPr>
        <p:txBody>
          <a:bodyPr/>
          <a:lstStyle/>
          <a:p>
            <a:pPr algn="ctr"/>
            <a:r>
              <a:rPr lang="en-US" b="0" i="0" dirty="0">
                <a:effectLst/>
                <a:latin typeface="Söhne"/>
              </a:rPr>
              <a:t>Examples and Types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8F40B3EE-C10F-B0D5-5309-0DB6A745FD27}"/>
              </a:ext>
            </a:extLst>
          </p:cNvPr>
          <p:cNvSpPr>
            <a:spLocks noGrp="1"/>
          </p:cNvSpPr>
          <p:nvPr>
            <p:ph idx="1"/>
          </p:nvPr>
        </p:nvSpPr>
        <p:spPr>
          <a:xfrm>
            <a:off x="205562" y="778318"/>
            <a:ext cx="8303286" cy="5553370"/>
          </a:xfrm>
        </p:spPr>
        <p:txBody>
          <a:bodyPr>
            <a:normAutofit/>
          </a:bodyPr>
          <a:lstStyle/>
          <a:p>
            <a:pPr algn="l">
              <a:buFont typeface="+mj-lt"/>
              <a:buAutoNum type="arabicPeriod"/>
            </a:pPr>
            <a:r>
              <a:rPr lang="en-US" b="1" i="0" dirty="0">
                <a:solidFill>
                  <a:srgbClr val="374151"/>
                </a:solidFill>
                <a:effectLst/>
                <a:latin typeface="Söhne"/>
              </a:rPr>
              <a:t>Desktop Computers: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Used for a wide range of tasks from document editing to software development, primarily in a stationary environment.</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iMac, Dell OptiPlex, HP EliteDesk.</a:t>
            </a:r>
          </a:p>
          <a:p>
            <a:pPr algn="l">
              <a:buFont typeface="+mj-lt"/>
              <a:buAutoNum type="arabicPeriod"/>
            </a:pPr>
            <a:r>
              <a:rPr lang="en-US" b="1" i="0" dirty="0">
                <a:solidFill>
                  <a:srgbClr val="374151"/>
                </a:solidFill>
                <a:effectLst/>
                <a:latin typeface="Söhne"/>
              </a:rPr>
              <a:t>Laptops: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Portable computers that offer mobility and are suitable for a wide range of tasks.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MacBook Pro, Lenovo ThinkPad, Dell XPS.</a:t>
            </a:r>
          </a:p>
          <a:p>
            <a:pPr algn="l">
              <a:buFont typeface="+mj-lt"/>
              <a:buAutoNum type="arabicPeriod"/>
            </a:pPr>
            <a:r>
              <a:rPr lang="en-US" b="1" i="0" dirty="0">
                <a:solidFill>
                  <a:srgbClr val="374151"/>
                </a:solidFill>
                <a:effectLst/>
                <a:latin typeface="Söhne"/>
              </a:rPr>
              <a:t>Tablets: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Highly portable devices suitable for content consumption, note-taking, and other lightweight tasks.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iPad, Samsung Galaxy Tab, Microsoft Surface Pro.</a:t>
            </a:r>
          </a:p>
          <a:p>
            <a:endParaRPr lang="en-US" dirty="0"/>
          </a:p>
        </p:txBody>
      </p:sp>
      <p:pic>
        <p:nvPicPr>
          <p:cNvPr id="5" name="Picture 4">
            <a:extLst>
              <a:ext uri="{FF2B5EF4-FFF2-40B4-BE49-F238E27FC236}">
                <a16:creationId xmlns:a16="http://schemas.microsoft.com/office/drawing/2014/main" id="{B0FE9654-8F72-E697-CE3E-1FAEDB1DEACB}"/>
              </a:ext>
            </a:extLst>
          </p:cNvPr>
          <p:cNvPicPr>
            <a:picLocks noChangeAspect="1"/>
          </p:cNvPicPr>
          <p:nvPr/>
        </p:nvPicPr>
        <p:blipFill>
          <a:blip r:embed="rId2"/>
          <a:stretch>
            <a:fillRect/>
          </a:stretch>
        </p:blipFill>
        <p:spPr>
          <a:xfrm>
            <a:off x="8682622" y="399872"/>
            <a:ext cx="2378464" cy="2099905"/>
          </a:xfrm>
          <a:prstGeom prst="rect">
            <a:avLst/>
          </a:prstGeom>
        </p:spPr>
      </p:pic>
      <p:pic>
        <p:nvPicPr>
          <p:cNvPr id="7" name="Picture 6">
            <a:extLst>
              <a:ext uri="{FF2B5EF4-FFF2-40B4-BE49-F238E27FC236}">
                <a16:creationId xmlns:a16="http://schemas.microsoft.com/office/drawing/2014/main" id="{65655FBD-386C-404E-43BD-D78040AD3A23}"/>
              </a:ext>
            </a:extLst>
          </p:cNvPr>
          <p:cNvPicPr>
            <a:picLocks noChangeAspect="1"/>
          </p:cNvPicPr>
          <p:nvPr/>
        </p:nvPicPr>
        <p:blipFill>
          <a:blip r:embed="rId3"/>
          <a:stretch>
            <a:fillRect/>
          </a:stretch>
        </p:blipFill>
        <p:spPr>
          <a:xfrm>
            <a:off x="8466897" y="2899649"/>
            <a:ext cx="2378463" cy="2331207"/>
          </a:xfrm>
          <a:prstGeom prst="rect">
            <a:avLst/>
          </a:prstGeom>
        </p:spPr>
      </p:pic>
      <p:pic>
        <p:nvPicPr>
          <p:cNvPr id="8" name="Content Placeholder 5">
            <a:extLst>
              <a:ext uri="{FF2B5EF4-FFF2-40B4-BE49-F238E27FC236}">
                <a16:creationId xmlns:a16="http://schemas.microsoft.com/office/drawing/2014/main" id="{AE39FFF9-E907-FF6F-88CE-6437A2595E51}"/>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8D1511DE-AD1B-25F5-A893-B0DFC907D04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9312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384DE-056B-27FC-DF10-B36F46F5ECD0}"/>
              </a:ext>
            </a:extLst>
          </p:cNvPr>
          <p:cNvSpPr>
            <a:spLocks noGrp="1"/>
          </p:cNvSpPr>
          <p:nvPr>
            <p:ph type="title"/>
          </p:nvPr>
        </p:nvSpPr>
        <p:spPr>
          <a:xfrm>
            <a:off x="838200" y="0"/>
            <a:ext cx="10515600" cy="1325563"/>
          </a:xfrm>
        </p:spPr>
        <p:txBody>
          <a:bodyPr/>
          <a:lstStyle/>
          <a:p>
            <a:pPr algn="ctr"/>
            <a:r>
              <a:rPr lang="en-US" b="0" i="0" dirty="0">
                <a:effectLst/>
                <a:latin typeface="Söhne"/>
              </a:rPr>
              <a:t>Examples and Types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8A05E65C-7797-73A4-52E4-94A7B08ABDE2}"/>
              </a:ext>
            </a:extLst>
          </p:cNvPr>
          <p:cNvSpPr>
            <a:spLocks noGrp="1"/>
          </p:cNvSpPr>
          <p:nvPr>
            <p:ph idx="1"/>
          </p:nvPr>
        </p:nvSpPr>
        <p:spPr>
          <a:xfrm>
            <a:off x="85060" y="662780"/>
            <a:ext cx="9360090" cy="5695489"/>
          </a:xfrm>
        </p:spPr>
        <p:txBody>
          <a:bodyPr>
            <a:normAutofit/>
          </a:bodyPr>
          <a:lstStyle/>
          <a:p>
            <a:pPr marL="0" indent="0" algn="l">
              <a:buNone/>
            </a:pPr>
            <a:r>
              <a:rPr lang="en-US" b="1" i="0" dirty="0">
                <a:effectLst/>
                <a:latin typeface="Söhne"/>
              </a:rPr>
              <a:t>4.Smartphones: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Handheld devices offering a range of functionalities including voice communication, internet access, and a variety of apps.</a:t>
            </a:r>
          </a:p>
          <a:p>
            <a:pPr lvl="1" algn="l">
              <a:buFont typeface="Wingdings" panose="05000000000000000000" pitchFamily="2" charset="2"/>
              <a:buChar char="ü"/>
            </a:pPr>
            <a:r>
              <a:rPr lang="en-US" b="1" i="0" dirty="0">
                <a:effectLst/>
                <a:latin typeface="Söhne"/>
              </a:rPr>
              <a:t>Examples:</a:t>
            </a:r>
            <a:r>
              <a:rPr lang="en-US" b="0" i="0" dirty="0">
                <a:effectLst/>
                <a:latin typeface="Söhne"/>
              </a:rPr>
              <a:t> iPhone, Samsung Galaxy, Google Pixel.</a:t>
            </a:r>
          </a:p>
          <a:p>
            <a:pPr marL="0" indent="0" algn="l">
              <a:buNone/>
            </a:pPr>
            <a:r>
              <a:rPr lang="en-US" b="1" i="0" dirty="0">
                <a:effectLst/>
                <a:latin typeface="Söhne"/>
              </a:rPr>
              <a:t>5.Thin Clients: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Lightweight computers that depend primarily on the central server for processing activities, used in centralized computing environments.</a:t>
            </a:r>
          </a:p>
          <a:p>
            <a:pPr lvl="1" algn="l">
              <a:buFont typeface="Wingdings" panose="05000000000000000000" pitchFamily="2" charset="2"/>
              <a:buChar char="ü"/>
            </a:pPr>
            <a:r>
              <a:rPr lang="en-US" b="1" i="0" dirty="0">
                <a:effectLst/>
                <a:latin typeface="Söhne"/>
              </a:rPr>
              <a:t>Examples:</a:t>
            </a:r>
            <a:r>
              <a:rPr lang="en-US" b="0" i="0" dirty="0">
                <a:effectLst/>
                <a:latin typeface="Söhne"/>
              </a:rPr>
              <a:t> Dell Wyse, HP t630.</a:t>
            </a:r>
          </a:p>
          <a:p>
            <a:pPr marL="0" indent="0" algn="l">
              <a:buNone/>
            </a:pPr>
            <a:r>
              <a:rPr lang="en-US" b="1" i="0" dirty="0">
                <a:effectLst/>
                <a:latin typeface="Söhne"/>
              </a:rPr>
              <a:t>6.Wearables:</a:t>
            </a:r>
            <a:endParaRPr lang="en-US" b="0" i="0" dirty="0">
              <a:effectLst/>
              <a:latin typeface="Söhne"/>
            </a:endParaRPr>
          </a:p>
          <a:p>
            <a:pPr lvl="1" algn="l">
              <a:buFont typeface="Wingdings" panose="05000000000000000000" pitchFamily="2" charset="2"/>
              <a:buChar char="ü"/>
            </a:pPr>
            <a:r>
              <a:rPr lang="en-US" b="1" i="0" dirty="0">
                <a:effectLst/>
                <a:latin typeface="Söhne"/>
              </a:rPr>
              <a:t>Purpose:</a:t>
            </a:r>
            <a:r>
              <a:rPr lang="en-US" b="0" i="0" dirty="0">
                <a:effectLst/>
                <a:latin typeface="Söhne"/>
              </a:rPr>
              <a:t> Devices worn on the body that offer functionalities like fitness tracking and health monitoring.</a:t>
            </a:r>
          </a:p>
          <a:p>
            <a:pPr lvl="1" algn="l">
              <a:buFont typeface="Wingdings" panose="05000000000000000000" pitchFamily="2" charset="2"/>
              <a:buChar char="ü"/>
            </a:pPr>
            <a:r>
              <a:rPr lang="en-US" b="1" i="0" dirty="0">
                <a:effectLst/>
                <a:latin typeface="Söhne"/>
              </a:rPr>
              <a:t>Examples:</a:t>
            </a:r>
            <a:r>
              <a:rPr lang="en-US" b="0" i="0" dirty="0">
                <a:effectLst/>
                <a:latin typeface="Söhne"/>
              </a:rPr>
              <a:t> Apple Watch, Fitbit, Garmin </a:t>
            </a:r>
            <a:r>
              <a:rPr lang="en-US" b="0" i="0" dirty="0" err="1">
                <a:effectLst/>
                <a:latin typeface="Söhne"/>
              </a:rPr>
              <a:t>Vivosmart</a:t>
            </a:r>
            <a:r>
              <a:rPr lang="en-US" b="0" i="0" dirty="0">
                <a:effectLst/>
                <a:latin typeface="Söhne"/>
              </a:rPr>
              <a:t>.</a:t>
            </a:r>
          </a:p>
          <a:p>
            <a:endParaRPr lang="en-US" dirty="0"/>
          </a:p>
        </p:txBody>
      </p:sp>
      <p:pic>
        <p:nvPicPr>
          <p:cNvPr id="5" name="Picture 4">
            <a:extLst>
              <a:ext uri="{FF2B5EF4-FFF2-40B4-BE49-F238E27FC236}">
                <a16:creationId xmlns:a16="http://schemas.microsoft.com/office/drawing/2014/main" id="{2B9B6A25-6D89-2F2C-21FA-47BB4532F558}"/>
              </a:ext>
            </a:extLst>
          </p:cNvPr>
          <p:cNvPicPr>
            <a:picLocks noChangeAspect="1"/>
          </p:cNvPicPr>
          <p:nvPr/>
        </p:nvPicPr>
        <p:blipFill>
          <a:blip r:embed="rId2"/>
          <a:stretch>
            <a:fillRect/>
          </a:stretch>
        </p:blipFill>
        <p:spPr>
          <a:xfrm>
            <a:off x="9574827" y="372067"/>
            <a:ext cx="1597572" cy="2875630"/>
          </a:xfrm>
          <a:prstGeom prst="rect">
            <a:avLst/>
          </a:prstGeom>
        </p:spPr>
      </p:pic>
      <p:pic>
        <p:nvPicPr>
          <p:cNvPr id="7" name="Picture 6">
            <a:extLst>
              <a:ext uri="{FF2B5EF4-FFF2-40B4-BE49-F238E27FC236}">
                <a16:creationId xmlns:a16="http://schemas.microsoft.com/office/drawing/2014/main" id="{11A6EBF6-6AEC-B114-B52C-CA03DC8D4751}"/>
              </a:ext>
            </a:extLst>
          </p:cNvPr>
          <p:cNvPicPr>
            <a:picLocks noChangeAspect="1"/>
          </p:cNvPicPr>
          <p:nvPr/>
        </p:nvPicPr>
        <p:blipFill>
          <a:blip r:embed="rId3"/>
          <a:stretch>
            <a:fillRect/>
          </a:stretch>
        </p:blipFill>
        <p:spPr>
          <a:xfrm>
            <a:off x="9328885" y="3695301"/>
            <a:ext cx="1597572" cy="1986896"/>
          </a:xfrm>
          <a:prstGeom prst="rect">
            <a:avLst/>
          </a:prstGeom>
        </p:spPr>
      </p:pic>
      <p:pic>
        <p:nvPicPr>
          <p:cNvPr id="8" name="Content Placeholder 5">
            <a:extLst>
              <a:ext uri="{FF2B5EF4-FFF2-40B4-BE49-F238E27FC236}">
                <a16:creationId xmlns:a16="http://schemas.microsoft.com/office/drawing/2014/main" id="{9507E3F0-32D9-9C1F-4EAC-EBFBB8554ACA}"/>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86CC2494-4123-5FDF-5D8F-98FCEDCC1E6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358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87A6F-35EF-75BB-31AC-A33952C1BB9B}"/>
              </a:ext>
            </a:extLst>
          </p:cNvPr>
          <p:cNvSpPr>
            <a:spLocks noGrp="1"/>
          </p:cNvSpPr>
          <p:nvPr>
            <p:ph type="title"/>
          </p:nvPr>
        </p:nvSpPr>
        <p:spPr>
          <a:xfrm>
            <a:off x="790354" y="-368522"/>
            <a:ext cx="10515600" cy="1325563"/>
          </a:xfrm>
        </p:spPr>
        <p:txBody>
          <a:bodyPr/>
          <a:lstStyle/>
          <a:p>
            <a:pPr algn="ctr"/>
            <a:r>
              <a:rPr lang="en-US" dirty="0"/>
              <a:t>Cloud Computing (5 of 8)</a:t>
            </a:r>
          </a:p>
        </p:txBody>
      </p:sp>
      <p:sp>
        <p:nvSpPr>
          <p:cNvPr id="3" name="Content Placeholder 2">
            <a:extLst>
              <a:ext uri="{FF2B5EF4-FFF2-40B4-BE49-F238E27FC236}">
                <a16:creationId xmlns:a16="http://schemas.microsoft.com/office/drawing/2014/main" id="{59D495DF-0FC5-2BFD-122B-E92A4E76DB45}"/>
              </a:ext>
            </a:extLst>
          </p:cNvPr>
          <p:cNvSpPr>
            <a:spLocks noGrp="1"/>
          </p:cNvSpPr>
          <p:nvPr>
            <p:ph idx="1"/>
          </p:nvPr>
        </p:nvSpPr>
        <p:spPr>
          <a:xfrm>
            <a:off x="62684" y="528969"/>
            <a:ext cx="8023919" cy="5800061"/>
          </a:xfrm>
        </p:spPr>
        <p:txBody>
          <a:bodyPr>
            <a:normAutofit fontScale="92500" lnSpcReduction="10000"/>
          </a:bodyPr>
          <a:lstStyle/>
          <a:p>
            <a:r>
              <a:rPr lang="en-US" b="0" i="0" dirty="0">
                <a:solidFill>
                  <a:srgbClr val="374151"/>
                </a:solidFill>
                <a:effectLst/>
                <a:latin typeface="Söhne"/>
              </a:rPr>
              <a:t>Cloud computing is a technology that allows users to access computing resources (like servers, storage, databases, networking, software, analytics) over the internet (the cloud) instead of relying on owning and maintaining physical hardware.</a:t>
            </a:r>
          </a:p>
          <a:p>
            <a:pPr algn="l"/>
            <a:r>
              <a:rPr lang="en-US" b="0" i="0" dirty="0">
                <a:effectLst/>
                <a:latin typeface="Söhne"/>
              </a:rPr>
              <a:t>Purpose:</a:t>
            </a:r>
          </a:p>
          <a:p>
            <a:pPr algn="l">
              <a:buFont typeface="+mj-lt"/>
              <a:buAutoNum type="arabicPeriod"/>
            </a:pPr>
            <a:r>
              <a:rPr lang="en-US" b="1" i="0" dirty="0">
                <a:solidFill>
                  <a:srgbClr val="374151"/>
                </a:solidFill>
                <a:effectLst/>
                <a:latin typeface="Söhne"/>
              </a:rPr>
              <a:t>Resource Utilization and Elasticity:</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Allows organizations to use resources as needed and scale up or down based on demand, thus avoiding upfront costs and reducing waste.</a:t>
            </a:r>
          </a:p>
          <a:p>
            <a:pPr algn="l">
              <a:buFont typeface="+mj-lt"/>
              <a:buAutoNum type="arabicPeriod"/>
            </a:pPr>
            <a:r>
              <a:rPr lang="en-US" b="1" i="0" dirty="0">
                <a:solidFill>
                  <a:srgbClr val="374151"/>
                </a:solidFill>
                <a:effectLst/>
                <a:latin typeface="Söhne"/>
              </a:rPr>
              <a:t>Accessibility and Flexibility:</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Provides access to resources and services from anywhere with an internet connection, offering flexibility and facilitating remote work and collaboration.</a:t>
            </a:r>
          </a:p>
          <a:p>
            <a:pPr algn="l">
              <a:buFont typeface="+mj-lt"/>
              <a:buAutoNum type="arabicPeriod"/>
            </a:pPr>
            <a:r>
              <a:rPr lang="en-US" b="1" i="0" dirty="0">
                <a:solidFill>
                  <a:srgbClr val="374151"/>
                </a:solidFill>
                <a:effectLst/>
                <a:latin typeface="Söhne"/>
              </a:rPr>
              <a:t>Data Management and Analytics:</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Offers powerful tools for storing, processing, and analyzing large volumes of data.</a:t>
            </a:r>
          </a:p>
          <a:p>
            <a:endParaRPr lang="en-US" dirty="0"/>
          </a:p>
        </p:txBody>
      </p:sp>
      <p:pic>
        <p:nvPicPr>
          <p:cNvPr id="5" name="Picture 4">
            <a:extLst>
              <a:ext uri="{FF2B5EF4-FFF2-40B4-BE49-F238E27FC236}">
                <a16:creationId xmlns:a16="http://schemas.microsoft.com/office/drawing/2014/main" id="{DF57B315-8574-7F79-F854-996CE9DD9C32}"/>
              </a:ext>
            </a:extLst>
          </p:cNvPr>
          <p:cNvPicPr>
            <a:picLocks noChangeAspect="1"/>
          </p:cNvPicPr>
          <p:nvPr/>
        </p:nvPicPr>
        <p:blipFill>
          <a:blip r:embed="rId2"/>
          <a:stretch>
            <a:fillRect/>
          </a:stretch>
        </p:blipFill>
        <p:spPr>
          <a:xfrm>
            <a:off x="7992510" y="1633308"/>
            <a:ext cx="4119744" cy="3494427"/>
          </a:xfrm>
          <a:prstGeom prst="rect">
            <a:avLst/>
          </a:prstGeom>
        </p:spPr>
      </p:pic>
      <p:pic>
        <p:nvPicPr>
          <p:cNvPr id="6" name="Content Placeholder 5">
            <a:extLst>
              <a:ext uri="{FF2B5EF4-FFF2-40B4-BE49-F238E27FC236}">
                <a16:creationId xmlns:a16="http://schemas.microsoft.com/office/drawing/2014/main" id="{C15A7B5E-C6A4-5BD0-51F1-5C077D21FD3F}"/>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95571E84-0EC2-F587-6FDA-C5B2BEF7277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21400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FCD57-22DD-EB54-232D-8ABDD939BB9E}"/>
              </a:ext>
            </a:extLst>
          </p:cNvPr>
          <p:cNvSpPr>
            <a:spLocks noGrp="1"/>
          </p:cNvSpPr>
          <p:nvPr>
            <p:ph type="title"/>
          </p:nvPr>
        </p:nvSpPr>
        <p:spPr>
          <a:xfrm>
            <a:off x="838200" y="365125"/>
            <a:ext cx="10515600" cy="549275"/>
          </a:xfrm>
        </p:spPr>
        <p:txBody>
          <a:bodyPr>
            <a:normAutofit fontScale="90000"/>
          </a:bodyPr>
          <a:lstStyle/>
          <a:p>
            <a:pPr algn="ctr"/>
            <a:r>
              <a:rPr lang="en-US" b="0" i="0" dirty="0">
                <a:effectLst/>
                <a:latin typeface="Söhne"/>
              </a:rPr>
              <a:t>Service Models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77435100-0ED6-F52D-E9F8-F0745FEBBBA0}"/>
              </a:ext>
            </a:extLst>
          </p:cNvPr>
          <p:cNvSpPr>
            <a:spLocks noGrp="1"/>
          </p:cNvSpPr>
          <p:nvPr>
            <p:ph idx="1"/>
          </p:nvPr>
        </p:nvSpPr>
        <p:spPr>
          <a:xfrm>
            <a:off x="200246" y="777875"/>
            <a:ext cx="8262683" cy="5715000"/>
          </a:xfrm>
        </p:spPr>
        <p:txBody>
          <a:bodyPr>
            <a:normAutofit fontScale="85000" lnSpcReduction="10000"/>
          </a:bodyPr>
          <a:lstStyle/>
          <a:p>
            <a:pPr algn="l">
              <a:buFont typeface="+mj-lt"/>
              <a:buAutoNum type="arabicPeriod"/>
            </a:pPr>
            <a:r>
              <a:rPr lang="en-US" b="1" i="0" dirty="0">
                <a:solidFill>
                  <a:srgbClr val="374151"/>
                </a:solidFill>
                <a:effectLst/>
                <a:latin typeface="Söhne"/>
              </a:rPr>
              <a:t>Infrastructure as a Service (IaaS):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Provides virtualized computing resources over the internet.</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Amazon EC2, Microsoft Azure Virtual Machines, Google Compute Engine.</a:t>
            </a:r>
          </a:p>
          <a:p>
            <a:pPr algn="l">
              <a:buFont typeface="+mj-lt"/>
              <a:buAutoNum type="arabicPeriod"/>
            </a:pPr>
            <a:r>
              <a:rPr lang="en-US" b="1" i="0" dirty="0">
                <a:solidFill>
                  <a:srgbClr val="374151"/>
                </a:solidFill>
                <a:effectLst/>
                <a:latin typeface="Söhne"/>
              </a:rPr>
              <a:t>Platform as a Service (PaaS):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Offers a platform allowing customers to develop, run, and manage applications without dealing with the infrastructure.</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Heroku, Microsoft Azure App Services, Google App Engine.</a:t>
            </a:r>
          </a:p>
          <a:p>
            <a:pPr algn="l">
              <a:buFont typeface="+mj-lt"/>
              <a:buAutoNum type="arabicPeriod"/>
            </a:pPr>
            <a:r>
              <a:rPr lang="en-US" b="1" i="0" dirty="0">
                <a:solidFill>
                  <a:srgbClr val="374151"/>
                </a:solidFill>
                <a:effectLst/>
                <a:latin typeface="Söhne"/>
              </a:rPr>
              <a:t>Software as a Service (SaaS):</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Delivers software applications over the internet, eliminating the need to install and run applications on individual computers.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Google Workspace, Microsoft 365, Salesforce.</a:t>
            </a:r>
          </a:p>
          <a:p>
            <a:pPr algn="l">
              <a:buFont typeface="+mj-lt"/>
              <a:buAutoNum type="arabicPeriod"/>
            </a:pPr>
            <a:r>
              <a:rPr lang="en-US" b="1" i="0" dirty="0">
                <a:solidFill>
                  <a:srgbClr val="374151"/>
                </a:solidFill>
                <a:effectLst/>
                <a:latin typeface="Söhne"/>
              </a:rPr>
              <a:t>Function as a Service (</a:t>
            </a:r>
            <a:r>
              <a:rPr lang="en-US" b="1" i="0" dirty="0" err="1">
                <a:solidFill>
                  <a:srgbClr val="374151"/>
                </a:solidFill>
                <a:effectLst/>
                <a:latin typeface="Söhne"/>
              </a:rPr>
              <a:t>FaaS</a:t>
            </a:r>
            <a:r>
              <a:rPr lang="en-US" b="1" i="0" dirty="0">
                <a:solidFill>
                  <a:srgbClr val="374151"/>
                </a:solidFill>
                <a:effectLst/>
                <a:latin typeface="Söhne"/>
              </a:rPr>
              <a:t>):</a:t>
            </a:r>
            <a:endParaRPr lang="en-US" b="0" i="0" dirty="0">
              <a:solidFill>
                <a:srgbClr val="374151"/>
              </a:solidFill>
              <a:effectLst/>
              <a:latin typeface="Söhne"/>
            </a:endParaRPr>
          </a:p>
          <a:p>
            <a:pPr lvl="1" algn="l">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Provides a platform for building and running event-driven functions in the cloud, enabling developers to execute and scale individual functions without provisioning servers.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AWS Lambda, Azure Functions, Google Cloud Functions.</a:t>
            </a:r>
          </a:p>
          <a:p>
            <a:endParaRPr lang="en-US" dirty="0"/>
          </a:p>
        </p:txBody>
      </p:sp>
      <p:pic>
        <p:nvPicPr>
          <p:cNvPr id="5" name="Picture 4">
            <a:extLst>
              <a:ext uri="{FF2B5EF4-FFF2-40B4-BE49-F238E27FC236}">
                <a16:creationId xmlns:a16="http://schemas.microsoft.com/office/drawing/2014/main" id="{896E8146-7191-BEE5-0465-BB64212297FB}"/>
              </a:ext>
            </a:extLst>
          </p:cNvPr>
          <p:cNvPicPr>
            <a:picLocks noChangeAspect="1"/>
          </p:cNvPicPr>
          <p:nvPr/>
        </p:nvPicPr>
        <p:blipFill>
          <a:blip r:embed="rId2"/>
          <a:stretch>
            <a:fillRect/>
          </a:stretch>
        </p:blipFill>
        <p:spPr>
          <a:xfrm>
            <a:off x="8539090" y="1154036"/>
            <a:ext cx="3537295" cy="3998683"/>
          </a:xfrm>
          <a:prstGeom prst="rect">
            <a:avLst/>
          </a:prstGeom>
        </p:spPr>
      </p:pic>
      <p:pic>
        <p:nvPicPr>
          <p:cNvPr id="6" name="Content Placeholder 5">
            <a:extLst>
              <a:ext uri="{FF2B5EF4-FFF2-40B4-BE49-F238E27FC236}">
                <a16:creationId xmlns:a16="http://schemas.microsoft.com/office/drawing/2014/main" id="{861BF01D-E8F7-5602-A1A2-FBFFFA3964F2}"/>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8BF9273E-073E-7629-4B4D-D7ABDB54826C}"/>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70261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4AD54-1DC6-D458-CAD0-90519CFD2224}"/>
              </a:ext>
            </a:extLst>
          </p:cNvPr>
          <p:cNvSpPr>
            <a:spLocks noGrp="1"/>
          </p:cNvSpPr>
          <p:nvPr>
            <p:ph type="title"/>
          </p:nvPr>
        </p:nvSpPr>
        <p:spPr>
          <a:xfrm>
            <a:off x="882344" y="96677"/>
            <a:ext cx="10515600" cy="910782"/>
          </a:xfrm>
        </p:spPr>
        <p:txBody>
          <a:bodyPr>
            <a:normAutofit fontScale="90000"/>
          </a:bodyPr>
          <a:lstStyle/>
          <a:p>
            <a:pPr algn="ctr"/>
            <a:r>
              <a:rPr lang="en-US" b="0" i="0" dirty="0">
                <a:effectLst/>
                <a:latin typeface="Söhne"/>
              </a:rPr>
              <a:t>Deployment Models</a:t>
            </a:r>
            <a:br>
              <a:rPr lang="en-US" b="0" i="0" dirty="0">
                <a:effectLst/>
                <a:latin typeface="Söhne"/>
              </a:rPr>
            </a:br>
            <a:endParaRPr lang="en-US" dirty="0"/>
          </a:p>
        </p:txBody>
      </p:sp>
      <p:sp>
        <p:nvSpPr>
          <p:cNvPr id="3" name="Content Placeholder 2">
            <a:extLst>
              <a:ext uri="{FF2B5EF4-FFF2-40B4-BE49-F238E27FC236}">
                <a16:creationId xmlns:a16="http://schemas.microsoft.com/office/drawing/2014/main" id="{A8045E11-4A8C-DB48-AD4A-6224E9D8AB58}"/>
              </a:ext>
            </a:extLst>
          </p:cNvPr>
          <p:cNvSpPr>
            <a:spLocks noGrp="1"/>
          </p:cNvSpPr>
          <p:nvPr>
            <p:ph idx="1"/>
          </p:nvPr>
        </p:nvSpPr>
        <p:spPr>
          <a:xfrm>
            <a:off x="334143" y="706125"/>
            <a:ext cx="7220693" cy="5573158"/>
          </a:xfrm>
        </p:spPr>
        <p:txBody>
          <a:bodyPr>
            <a:normAutofit lnSpcReduction="10000"/>
          </a:bodyPr>
          <a:lstStyle/>
          <a:p>
            <a:pPr algn="l">
              <a:buFont typeface="+mj-lt"/>
              <a:buAutoNum type="arabicPeriod"/>
            </a:pPr>
            <a:r>
              <a:rPr lang="en-US" b="1" i="0" dirty="0">
                <a:solidFill>
                  <a:srgbClr val="374151"/>
                </a:solidFill>
                <a:effectLst/>
                <a:latin typeface="Söhne"/>
              </a:rPr>
              <a:t>Public Cloud:</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Owned and operated by third-party cloud service providers and available to the public.</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Amazon Web Services (AWS), Microsoft Azure, Google Cloud Platform.</a:t>
            </a:r>
          </a:p>
          <a:p>
            <a:pPr algn="l">
              <a:buFont typeface="+mj-lt"/>
              <a:buAutoNum type="arabicPeriod"/>
            </a:pPr>
            <a:r>
              <a:rPr lang="en-US" b="1" i="0" dirty="0">
                <a:solidFill>
                  <a:srgbClr val="374151"/>
                </a:solidFill>
                <a:effectLst/>
                <a:latin typeface="Söhne"/>
              </a:rPr>
              <a:t>Private Cloud:</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Exclusively used by a single organization and can be located on-premises or hosted by third-party providers.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VMware Cloud, OpenStack.</a:t>
            </a:r>
          </a:p>
          <a:p>
            <a:pPr algn="l">
              <a:buFont typeface="+mj-lt"/>
              <a:buAutoNum type="arabicPeriod"/>
            </a:pPr>
            <a:r>
              <a:rPr lang="en-US" b="1" i="0" dirty="0">
                <a:solidFill>
                  <a:srgbClr val="374151"/>
                </a:solidFill>
                <a:effectLst/>
                <a:latin typeface="Söhne"/>
              </a:rPr>
              <a:t>Hybrid Cloud:</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Combines public and private clouds, allowing data and applications to be shared between them, providing greater flexibility and optimization of existing infrastructures.</a:t>
            </a:r>
          </a:p>
          <a:p>
            <a:pPr lvl="1" algn="l">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AWS Outposts, Azure Arc.</a:t>
            </a:r>
          </a:p>
          <a:p>
            <a:endParaRPr lang="en-US" dirty="0"/>
          </a:p>
        </p:txBody>
      </p:sp>
      <p:pic>
        <p:nvPicPr>
          <p:cNvPr id="5" name="Picture 4">
            <a:extLst>
              <a:ext uri="{FF2B5EF4-FFF2-40B4-BE49-F238E27FC236}">
                <a16:creationId xmlns:a16="http://schemas.microsoft.com/office/drawing/2014/main" id="{73260219-54EE-F90B-5A5F-987F73D277C1}"/>
              </a:ext>
            </a:extLst>
          </p:cNvPr>
          <p:cNvPicPr>
            <a:picLocks noChangeAspect="1"/>
          </p:cNvPicPr>
          <p:nvPr/>
        </p:nvPicPr>
        <p:blipFill>
          <a:blip r:embed="rId2"/>
          <a:stretch>
            <a:fillRect/>
          </a:stretch>
        </p:blipFill>
        <p:spPr>
          <a:xfrm>
            <a:off x="7899437" y="977388"/>
            <a:ext cx="4195868" cy="5180612"/>
          </a:xfrm>
          <a:prstGeom prst="rect">
            <a:avLst/>
          </a:prstGeom>
        </p:spPr>
      </p:pic>
      <p:pic>
        <p:nvPicPr>
          <p:cNvPr id="6" name="Content Placeholder 5">
            <a:extLst>
              <a:ext uri="{FF2B5EF4-FFF2-40B4-BE49-F238E27FC236}">
                <a16:creationId xmlns:a16="http://schemas.microsoft.com/office/drawing/2014/main" id="{F9F77308-A709-A9ED-4AED-C8C92BF1A568}"/>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FEEEE761-3908-1A68-8885-A2ADFE3FBC4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54776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1DD2-A6E6-1552-9E92-400C8910A9CD}"/>
              </a:ext>
            </a:extLst>
          </p:cNvPr>
          <p:cNvSpPr>
            <a:spLocks noGrp="1"/>
          </p:cNvSpPr>
          <p:nvPr>
            <p:ph type="title"/>
          </p:nvPr>
        </p:nvSpPr>
        <p:spPr>
          <a:xfrm>
            <a:off x="788921" y="-392333"/>
            <a:ext cx="10515600" cy="1325563"/>
          </a:xfrm>
        </p:spPr>
        <p:txBody>
          <a:bodyPr/>
          <a:lstStyle/>
          <a:p>
            <a:pPr algn="ctr"/>
            <a:r>
              <a:rPr lang="en-US" dirty="0"/>
              <a:t>Middleware (6 of 8)</a:t>
            </a:r>
          </a:p>
        </p:txBody>
      </p:sp>
      <p:sp>
        <p:nvSpPr>
          <p:cNvPr id="3" name="Content Placeholder 2">
            <a:extLst>
              <a:ext uri="{FF2B5EF4-FFF2-40B4-BE49-F238E27FC236}">
                <a16:creationId xmlns:a16="http://schemas.microsoft.com/office/drawing/2014/main" id="{91475FBE-2130-3670-D57E-B1138B093DB8}"/>
              </a:ext>
            </a:extLst>
          </p:cNvPr>
          <p:cNvSpPr>
            <a:spLocks noGrp="1"/>
          </p:cNvSpPr>
          <p:nvPr>
            <p:ph idx="1"/>
          </p:nvPr>
        </p:nvSpPr>
        <p:spPr>
          <a:xfrm>
            <a:off x="111729" y="459064"/>
            <a:ext cx="8576748" cy="5939872"/>
          </a:xfrm>
        </p:spPr>
        <p:txBody>
          <a:bodyPr>
            <a:normAutofit fontScale="92500" lnSpcReduction="10000"/>
          </a:bodyPr>
          <a:lstStyle/>
          <a:p>
            <a:r>
              <a:rPr lang="en-US" b="0" i="0" dirty="0">
                <a:solidFill>
                  <a:srgbClr val="374151"/>
                </a:solidFill>
                <a:effectLst/>
                <a:latin typeface="Söhne"/>
              </a:rPr>
              <a:t>Middleware is a type of software that acts as a bridge between the operating system and the applications running on it, or between different applications. </a:t>
            </a:r>
          </a:p>
          <a:p>
            <a:pPr algn="l">
              <a:buFont typeface="+mj-lt"/>
              <a:buAutoNum type="arabicPeriod"/>
            </a:pPr>
            <a:r>
              <a:rPr lang="en-US" b="1" i="0" dirty="0">
                <a:solidFill>
                  <a:srgbClr val="374151"/>
                </a:solidFill>
                <a:effectLst/>
                <a:latin typeface="Söhne"/>
              </a:rPr>
              <a:t>Facilitate Communication: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Middleware allows different software components to communicate and interact, enabling the integration of different and potentially heterogeneous systems.</a:t>
            </a:r>
          </a:p>
          <a:p>
            <a:pPr algn="l">
              <a:buFont typeface="+mj-lt"/>
              <a:buAutoNum type="arabicPeriod"/>
            </a:pPr>
            <a:r>
              <a:rPr lang="en-US" b="1" i="0" dirty="0">
                <a:solidFill>
                  <a:srgbClr val="374151"/>
                </a:solidFill>
                <a:effectLst/>
                <a:latin typeface="Söhne"/>
              </a:rPr>
              <a:t>Enhance Functionality:</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It provides a set of common services and capabilities to applications outside of what’s offered by the operating system, enabling developers to focus on the specific purpose of their application without having to deal with the details of the network, database, or input/output.</a:t>
            </a:r>
          </a:p>
          <a:p>
            <a:pPr algn="l">
              <a:buFont typeface="+mj-lt"/>
              <a:buAutoNum type="arabicPeriod"/>
            </a:pPr>
            <a:r>
              <a:rPr lang="en-US" b="1" i="0" dirty="0">
                <a:solidFill>
                  <a:srgbClr val="374151"/>
                </a:solidFill>
                <a:effectLst/>
                <a:latin typeface="Söhne"/>
              </a:rPr>
              <a:t>Enable Interoperability:</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Middleware standardizes the way different systems and applications interact, allowing them to work together seamlessly, even if they are built on different platforms or written in different programming languages.</a:t>
            </a:r>
          </a:p>
          <a:p>
            <a:endParaRPr lang="en-US" dirty="0"/>
          </a:p>
        </p:txBody>
      </p:sp>
      <p:pic>
        <p:nvPicPr>
          <p:cNvPr id="4" name="Picture 3">
            <a:extLst>
              <a:ext uri="{FF2B5EF4-FFF2-40B4-BE49-F238E27FC236}">
                <a16:creationId xmlns:a16="http://schemas.microsoft.com/office/drawing/2014/main" id="{8465083B-AC6E-4038-FD0B-5461CDB37476}"/>
              </a:ext>
            </a:extLst>
          </p:cNvPr>
          <p:cNvPicPr>
            <a:picLocks noChangeAspect="1"/>
          </p:cNvPicPr>
          <p:nvPr/>
        </p:nvPicPr>
        <p:blipFill>
          <a:blip r:embed="rId2"/>
          <a:stretch>
            <a:fillRect/>
          </a:stretch>
        </p:blipFill>
        <p:spPr>
          <a:xfrm>
            <a:off x="8490091" y="1853429"/>
            <a:ext cx="3701909" cy="3428616"/>
          </a:xfrm>
          <a:prstGeom prst="rect">
            <a:avLst/>
          </a:prstGeom>
        </p:spPr>
      </p:pic>
      <p:pic>
        <p:nvPicPr>
          <p:cNvPr id="5" name="Content Placeholder 5">
            <a:extLst>
              <a:ext uri="{FF2B5EF4-FFF2-40B4-BE49-F238E27FC236}">
                <a16:creationId xmlns:a16="http://schemas.microsoft.com/office/drawing/2014/main" id="{08DCBD19-2F11-C36F-34B7-BAE494F10D8F}"/>
              </a:ext>
            </a:extLst>
          </p:cNvPr>
          <p:cNvPicPr>
            <a:picLocks noChangeAspect="1"/>
          </p:cNvPicPr>
          <p:nvPr/>
        </p:nvPicPr>
        <p:blipFill>
          <a:blip r:embed="rId3"/>
          <a:stretch>
            <a:fillRect/>
          </a:stretch>
        </p:blipFill>
        <p:spPr>
          <a:xfrm>
            <a:off x="111729" y="6279283"/>
            <a:ext cx="2998817" cy="482040"/>
          </a:xfrm>
          <a:prstGeom prst="rect">
            <a:avLst/>
          </a:prstGeom>
        </p:spPr>
      </p:pic>
      <p:sp>
        <p:nvSpPr>
          <p:cNvPr id="6" name="TextBox 23">
            <a:extLst>
              <a:ext uri="{FF2B5EF4-FFF2-40B4-BE49-F238E27FC236}">
                <a16:creationId xmlns:a16="http://schemas.microsoft.com/office/drawing/2014/main" id="{795E57C3-B94E-E417-63F9-87E8912C1FE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66375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4347-EA08-7C99-3C72-3D68C47973EB}"/>
              </a:ext>
            </a:extLst>
          </p:cNvPr>
          <p:cNvSpPr>
            <a:spLocks noGrp="1"/>
          </p:cNvSpPr>
          <p:nvPr>
            <p:ph type="title"/>
          </p:nvPr>
        </p:nvSpPr>
        <p:spPr/>
        <p:txBody>
          <a:bodyPr>
            <a:normAutofit/>
          </a:bodyPr>
          <a:lstStyle/>
          <a:p>
            <a:pPr algn="ctr"/>
            <a:r>
              <a:rPr lang="en-US" b="0" dirty="0">
                <a:effectLst/>
              </a:rPr>
              <a:t>Examples and Types</a:t>
            </a:r>
            <a:br>
              <a:rPr lang="en-US" b="0" dirty="0">
                <a:effectLst/>
              </a:rPr>
            </a:br>
            <a:endParaRPr lang="en-US" dirty="0"/>
          </a:p>
        </p:txBody>
      </p:sp>
      <p:sp>
        <p:nvSpPr>
          <p:cNvPr id="3" name="Content Placeholder 2">
            <a:extLst>
              <a:ext uri="{FF2B5EF4-FFF2-40B4-BE49-F238E27FC236}">
                <a16:creationId xmlns:a16="http://schemas.microsoft.com/office/drawing/2014/main" id="{2B3BF192-4E47-5A7C-85DA-AEDC8B6494E9}"/>
              </a:ext>
            </a:extLst>
          </p:cNvPr>
          <p:cNvSpPr>
            <a:spLocks noGrp="1"/>
          </p:cNvSpPr>
          <p:nvPr>
            <p:ph idx="1"/>
          </p:nvPr>
        </p:nvSpPr>
        <p:spPr>
          <a:xfrm>
            <a:off x="111729" y="1134679"/>
            <a:ext cx="8627088" cy="5406214"/>
          </a:xfrm>
        </p:spPr>
        <p:txBody>
          <a:bodyPr>
            <a:normAutofit fontScale="92500" lnSpcReduction="20000"/>
          </a:bodyPr>
          <a:lstStyle/>
          <a:p>
            <a:pPr>
              <a:buFont typeface="+mj-lt"/>
              <a:buAutoNum type="arabicPeriod"/>
            </a:pPr>
            <a:r>
              <a:rPr lang="en-US" b="1" i="0" dirty="0">
                <a:solidFill>
                  <a:srgbClr val="374151"/>
                </a:solidFill>
                <a:effectLst/>
                <a:latin typeface="Söhne"/>
              </a:rPr>
              <a:t>Message Oriented Middleware (MOM):</a:t>
            </a:r>
            <a:endParaRPr lang="en-US" b="0" i="0" dirty="0">
              <a:solidFill>
                <a:srgbClr val="374151"/>
              </a:solidFill>
              <a:effectLst/>
              <a:latin typeface="Söhne"/>
            </a:endParaRPr>
          </a:p>
          <a:p>
            <a:pPr marL="742950" lvl="1" indent="-285750">
              <a:buFont typeface="+mj-lt"/>
              <a:buAutoNum type="arabicPeriod"/>
            </a:pPr>
            <a:r>
              <a:rPr lang="en-US" b="1" i="0" dirty="0">
                <a:solidFill>
                  <a:srgbClr val="374151"/>
                </a:solidFill>
                <a:effectLst/>
                <a:latin typeface="Söhne"/>
              </a:rPr>
              <a:t>Purpose:</a:t>
            </a:r>
            <a:r>
              <a:rPr lang="en-US" b="0" i="0" dirty="0">
                <a:solidFill>
                  <a:srgbClr val="374151"/>
                </a:solidFill>
                <a:effectLst/>
                <a:latin typeface="Söhne"/>
              </a:rPr>
              <a:t> Supports the exchange of general-purpose messages in a distributed application setup.</a:t>
            </a:r>
          </a:p>
          <a:p>
            <a:pPr marL="742950" lvl="1" indent="-285750">
              <a:buFont typeface="+mj-lt"/>
              <a:buAutoNum type="arabicPeriod"/>
            </a:pPr>
            <a:r>
              <a:rPr lang="en-US" b="1" i="0" dirty="0">
                <a:solidFill>
                  <a:srgbClr val="374151"/>
                </a:solidFill>
                <a:effectLst/>
                <a:latin typeface="Söhne"/>
              </a:rPr>
              <a:t>Examples:</a:t>
            </a:r>
            <a:r>
              <a:rPr lang="en-US" b="0" i="0" dirty="0">
                <a:solidFill>
                  <a:srgbClr val="374151"/>
                </a:solidFill>
                <a:effectLst/>
                <a:latin typeface="Söhne"/>
              </a:rPr>
              <a:t> IBM MQ, Apache Kafka, RabbitMQ.</a:t>
            </a:r>
          </a:p>
          <a:p>
            <a:pPr>
              <a:buFont typeface="+mj-lt"/>
              <a:buAutoNum type="arabicPeriod"/>
            </a:pPr>
            <a:r>
              <a:rPr lang="en-US" b="1" i="0" dirty="0">
                <a:solidFill>
                  <a:srgbClr val="374151"/>
                </a:solidFill>
                <a:effectLst/>
                <a:latin typeface="Söhne"/>
              </a:rPr>
              <a:t>Object Request Brokers (ORBs):</a:t>
            </a:r>
            <a:endParaRPr lang="en-US" b="0" i="0" dirty="0">
              <a:solidFill>
                <a:srgbClr val="374151"/>
              </a:solidFill>
              <a:effectLst/>
              <a:latin typeface="Söhne"/>
            </a:endParaRPr>
          </a:p>
          <a:p>
            <a:pPr lvl="1">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Enable objects to send requests and receive responses, even across different systems.</a:t>
            </a:r>
          </a:p>
          <a:p>
            <a:pPr lvl="1">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CORBA, RMI.</a:t>
            </a:r>
          </a:p>
          <a:p>
            <a:pPr>
              <a:buFont typeface="+mj-lt"/>
              <a:buAutoNum type="arabicPeriod"/>
            </a:pPr>
            <a:r>
              <a:rPr lang="en-US" b="1" i="0" dirty="0">
                <a:solidFill>
                  <a:srgbClr val="374151"/>
                </a:solidFill>
                <a:effectLst/>
                <a:latin typeface="Söhne"/>
              </a:rPr>
              <a:t>Database Middleware:</a:t>
            </a:r>
            <a:endParaRPr lang="en-US" b="0" i="0" dirty="0">
              <a:solidFill>
                <a:srgbClr val="374151"/>
              </a:solidFill>
              <a:effectLst/>
              <a:latin typeface="Söhne"/>
            </a:endParaRPr>
          </a:p>
          <a:p>
            <a:pPr lvl="1">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Provides applications with a consistent interface to communicate with different types of databases.</a:t>
            </a:r>
          </a:p>
          <a:p>
            <a:pPr lvl="1">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ODBC, JDBC.</a:t>
            </a:r>
          </a:p>
          <a:p>
            <a:pPr>
              <a:buFont typeface="+mj-lt"/>
              <a:buAutoNum type="arabicPeriod"/>
            </a:pPr>
            <a:r>
              <a:rPr lang="en-US" b="1" i="0" dirty="0">
                <a:solidFill>
                  <a:srgbClr val="374151"/>
                </a:solidFill>
                <a:effectLst/>
                <a:latin typeface="Söhne"/>
              </a:rPr>
              <a:t>Remote Procedure Call (RPC) Middleware:</a:t>
            </a:r>
            <a:endParaRPr lang="en-US" b="0" i="0" dirty="0">
              <a:solidFill>
                <a:srgbClr val="374151"/>
              </a:solidFill>
              <a:effectLst/>
              <a:latin typeface="Söhne"/>
            </a:endParaRPr>
          </a:p>
          <a:p>
            <a:pPr lvl="1">
              <a:buFont typeface="Wingdings" panose="05000000000000000000" pitchFamily="2" charset="2"/>
              <a:buChar char="ü"/>
            </a:pPr>
            <a:r>
              <a:rPr lang="en-US" b="1" i="0" dirty="0">
                <a:solidFill>
                  <a:srgbClr val="374151"/>
                </a:solidFill>
                <a:effectLst/>
                <a:latin typeface="Söhne"/>
              </a:rPr>
              <a:t>Purpose:</a:t>
            </a:r>
            <a:r>
              <a:rPr lang="en-US" b="0" i="0" dirty="0">
                <a:solidFill>
                  <a:srgbClr val="374151"/>
                </a:solidFill>
                <a:effectLst/>
                <a:latin typeface="Söhne"/>
              </a:rPr>
              <a:t> Enables procedures to execute in another address space, commonly on another physical computer.</a:t>
            </a:r>
          </a:p>
          <a:p>
            <a:pPr lvl="1">
              <a:buFont typeface="Wingdings" panose="05000000000000000000" pitchFamily="2" charset="2"/>
              <a:buChar char="ü"/>
            </a:pPr>
            <a:r>
              <a:rPr lang="en-US" b="1" i="0" dirty="0">
                <a:solidFill>
                  <a:srgbClr val="374151"/>
                </a:solidFill>
                <a:effectLst/>
                <a:latin typeface="Söhne"/>
              </a:rPr>
              <a:t>Examples:</a:t>
            </a:r>
            <a:r>
              <a:rPr lang="en-US" b="0" i="0" dirty="0">
                <a:solidFill>
                  <a:srgbClr val="374151"/>
                </a:solidFill>
                <a:effectLst/>
                <a:latin typeface="Söhne"/>
              </a:rPr>
              <a:t> </a:t>
            </a:r>
            <a:r>
              <a:rPr lang="en-US" b="0" i="0" dirty="0" err="1">
                <a:solidFill>
                  <a:srgbClr val="374151"/>
                </a:solidFill>
                <a:effectLst/>
                <a:latin typeface="Söhne"/>
              </a:rPr>
              <a:t>gRPC</a:t>
            </a:r>
            <a:r>
              <a:rPr lang="en-US" b="0" i="0" dirty="0">
                <a:solidFill>
                  <a:srgbClr val="374151"/>
                </a:solidFill>
                <a:effectLst/>
                <a:latin typeface="Söhne"/>
              </a:rPr>
              <a:t>, XML-RPC.</a:t>
            </a:r>
          </a:p>
          <a:p>
            <a:pPr marL="0" indent="0">
              <a:buNone/>
            </a:pPr>
            <a:endParaRPr lang="en-US" dirty="0"/>
          </a:p>
        </p:txBody>
      </p:sp>
      <p:pic>
        <p:nvPicPr>
          <p:cNvPr id="7" name="Picture 6">
            <a:extLst>
              <a:ext uri="{FF2B5EF4-FFF2-40B4-BE49-F238E27FC236}">
                <a16:creationId xmlns:a16="http://schemas.microsoft.com/office/drawing/2014/main" id="{B10AE52F-190D-DC0D-E220-90266BCD1E74}"/>
              </a:ext>
            </a:extLst>
          </p:cNvPr>
          <p:cNvPicPr>
            <a:picLocks noChangeAspect="1"/>
          </p:cNvPicPr>
          <p:nvPr/>
        </p:nvPicPr>
        <p:blipFill>
          <a:blip r:embed="rId2"/>
          <a:stretch>
            <a:fillRect/>
          </a:stretch>
        </p:blipFill>
        <p:spPr>
          <a:xfrm>
            <a:off x="8490091" y="1755852"/>
            <a:ext cx="3701909" cy="3428616"/>
          </a:xfrm>
          <a:prstGeom prst="rect">
            <a:avLst/>
          </a:prstGeom>
        </p:spPr>
      </p:pic>
      <p:pic>
        <p:nvPicPr>
          <p:cNvPr id="8" name="Content Placeholder 5">
            <a:extLst>
              <a:ext uri="{FF2B5EF4-FFF2-40B4-BE49-F238E27FC236}">
                <a16:creationId xmlns:a16="http://schemas.microsoft.com/office/drawing/2014/main" id="{A789B99C-7A5C-9C0A-4D0C-680EB9CA846B}"/>
              </a:ext>
            </a:extLst>
          </p:cNvPr>
          <p:cNvPicPr>
            <a:picLocks noChangeAspect="1"/>
          </p:cNvPicPr>
          <p:nvPr/>
        </p:nvPicPr>
        <p:blipFill>
          <a:blip r:embed="rId3"/>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940120F1-0EBF-AC81-EC51-87E0718A57D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1544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9D30-B4C2-AD6F-2EDF-C884F49205CE}"/>
              </a:ext>
            </a:extLst>
          </p:cNvPr>
          <p:cNvSpPr>
            <a:spLocks noGrp="1"/>
          </p:cNvSpPr>
          <p:nvPr>
            <p:ph type="title"/>
          </p:nvPr>
        </p:nvSpPr>
        <p:spPr>
          <a:xfrm>
            <a:off x="689344" y="0"/>
            <a:ext cx="10515600" cy="1325563"/>
          </a:xfrm>
        </p:spPr>
        <p:txBody>
          <a:bodyPr/>
          <a:lstStyle/>
          <a:p>
            <a:pPr algn="ctr"/>
            <a:r>
              <a:rPr lang="en-US" b="0" dirty="0">
                <a:effectLst/>
              </a:rPr>
              <a:t>Examples and Types</a:t>
            </a:r>
            <a:br>
              <a:rPr lang="en-US" b="0" dirty="0">
                <a:effectLst/>
              </a:rPr>
            </a:br>
            <a:endParaRPr lang="en-US" dirty="0"/>
          </a:p>
        </p:txBody>
      </p:sp>
      <p:sp>
        <p:nvSpPr>
          <p:cNvPr id="3" name="Content Placeholder 2">
            <a:extLst>
              <a:ext uri="{FF2B5EF4-FFF2-40B4-BE49-F238E27FC236}">
                <a16:creationId xmlns:a16="http://schemas.microsoft.com/office/drawing/2014/main" id="{F6A0A92A-E7DF-5939-606D-C30D17BD9AAC}"/>
              </a:ext>
            </a:extLst>
          </p:cNvPr>
          <p:cNvSpPr>
            <a:spLocks noGrp="1"/>
          </p:cNvSpPr>
          <p:nvPr>
            <p:ph idx="1"/>
          </p:nvPr>
        </p:nvSpPr>
        <p:spPr>
          <a:xfrm>
            <a:off x="147084" y="881190"/>
            <a:ext cx="8032066" cy="5445181"/>
          </a:xfrm>
        </p:spPr>
        <p:txBody>
          <a:bodyPr>
            <a:normAutofit/>
          </a:bodyPr>
          <a:lstStyle/>
          <a:p>
            <a:pPr marL="0" indent="0">
              <a:buNone/>
            </a:pPr>
            <a:r>
              <a:rPr lang="en-US" dirty="0"/>
              <a:t>5. Web Middleware:</a:t>
            </a:r>
          </a:p>
          <a:p>
            <a:pPr lvl="1">
              <a:buFont typeface="Wingdings" panose="05000000000000000000" pitchFamily="2" charset="2"/>
              <a:buChar char="ü"/>
            </a:pPr>
            <a:r>
              <a:rPr lang="en-US" dirty="0"/>
              <a:t>Purpose: Facilitates the development of web applications, handling requests and responses between the user and the server.</a:t>
            </a:r>
          </a:p>
          <a:p>
            <a:pPr lvl="1">
              <a:buFont typeface="Wingdings" panose="05000000000000000000" pitchFamily="2" charset="2"/>
              <a:buChar char="ü"/>
            </a:pPr>
            <a:r>
              <a:rPr lang="en-US" dirty="0"/>
              <a:t>Examples: ASP.NET, Express.js, Django.</a:t>
            </a:r>
          </a:p>
          <a:p>
            <a:pPr marL="0" indent="0">
              <a:buNone/>
            </a:pPr>
            <a:r>
              <a:rPr lang="en-US" dirty="0"/>
              <a:t>6. Content Management Middleware:</a:t>
            </a:r>
          </a:p>
          <a:p>
            <a:pPr lvl="1">
              <a:buFont typeface="Wingdings" panose="05000000000000000000" pitchFamily="2" charset="2"/>
              <a:buChar char="ü"/>
            </a:pPr>
            <a:r>
              <a:rPr lang="en-US" dirty="0"/>
              <a:t>Purpose: Manages and organizes digital content for websites or applications.</a:t>
            </a:r>
          </a:p>
          <a:p>
            <a:pPr lvl="1">
              <a:buFont typeface="Wingdings" panose="05000000000000000000" pitchFamily="2" charset="2"/>
              <a:buChar char="ü"/>
            </a:pPr>
            <a:r>
              <a:rPr lang="en-US" dirty="0"/>
              <a:t>Examples: WordPress, Drupal, Joomla!</a:t>
            </a:r>
          </a:p>
          <a:p>
            <a:pPr marL="0" indent="0">
              <a:buNone/>
            </a:pPr>
            <a:r>
              <a:rPr lang="en-US" dirty="0"/>
              <a:t>7. Identity Middleware:</a:t>
            </a:r>
          </a:p>
          <a:p>
            <a:pPr lvl="1">
              <a:buFont typeface="Wingdings" panose="05000000000000000000" pitchFamily="2" charset="2"/>
              <a:buChar char="ü"/>
            </a:pPr>
            <a:r>
              <a:rPr lang="en-US" dirty="0"/>
              <a:t>Purpose: Manages and authenticates user identities, granting permissions and securing access.</a:t>
            </a:r>
          </a:p>
          <a:p>
            <a:pPr lvl="1">
              <a:buFont typeface="Wingdings" panose="05000000000000000000" pitchFamily="2" charset="2"/>
              <a:buChar char="ü"/>
            </a:pPr>
            <a:r>
              <a:rPr lang="en-US" dirty="0"/>
              <a:t>Examples: OAuth, OpenID Connect, SAML.</a:t>
            </a:r>
          </a:p>
        </p:txBody>
      </p:sp>
      <p:pic>
        <p:nvPicPr>
          <p:cNvPr id="4" name="Picture 3">
            <a:extLst>
              <a:ext uri="{FF2B5EF4-FFF2-40B4-BE49-F238E27FC236}">
                <a16:creationId xmlns:a16="http://schemas.microsoft.com/office/drawing/2014/main" id="{8431B45C-B4D0-3680-F1DF-AF5C570E3B89}"/>
              </a:ext>
            </a:extLst>
          </p:cNvPr>
          <p:cNvPicPr>
            <a:picLocks noChangeAspect="1"/>
          </p:cNvPicPr>
          <p:nvPr/>
        </p:nvPicPr>
        <p:blipFill>
          <a:blip r:embed="rId2"/>
          <a:stretch>
            <a:fillRect/>
          </a:stretch>
        </p:blipFill>
        <p:spPr>
          <a:xfrm>
            <a:off x="8343007" y="1487668"/>
            <a:ext cx="3701909" cy="3428616"/>
          </a:xfrm>
          <a:prstGeom prst="rect">
            <a:avLst/>
          </a:prstGeom>
        </p:spPr>
      </p:pic>
      <p:pic>
        <p:nvPicPr>
          <p:cNvPr id="5" name="Content Placeholder 5">
            <a:extLst>
              <a:ext uri="{FF2B5EF4-FFF2-40B4-BE49-F238E27FC236}">
                <a16:creationId xmlns:a16="http://schemas.microsoft.com/office/drawing/2014/main" id="{E3982D54-0A22-23AF-F5FE-E55DC749C19E}"/>
              </a:ext>
            </a:extLst>
          </p:cNvPr>
          <p:cNvPicPr>
            <a:picLocks noChangeAspect="1"/>
          </p:cNvPicPr>
          <p:nvPr/>
        </p:nvPicPr>
        <p:blipFill>
          <a:blip r:embed="rId3"/>
          <a:stretch>
            <a:fillRect/>
          </a:stretch>
        </p:blipFill>
        <p:spPr>
          <a:xfrm>
            <a:off x="111729" y="6279283"/>
            <a:ext cx="2998817" cy="482040"/>
          </a:xfrm>
          <a:prstGeom prst="rect">
            <a:avLst/>
          </a:prstGeom>
        </p:spPr>
      </p:pic>
      <p:sp>
        <p:nvSpPr>
          <p:cNvPr id="6" name="TextBox 23">
            <a:extLst>
              <a:ext uri="{FF2B5EF4-FFF2-40B4-BE49-F238E27FC236}">
                <a16:creationId xmlns:a16="http://schemas.microsoft.com/office/drawing/2014/main" id="{3174AF78-9572-9FBF-5E05-1BE272A4209C}"/>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8214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A99DF-9356-4081-88C0-6E409083FA1B}"/>
              </a:ext>
            </a:extLst>
          </p:cNvPr>
          <p:cNvSpPr>
            <a:spLocks noGrp="1"/>
          </p:cNvSpPr>
          <p:nvPr>
            <p:ph type="title"/>
          </p:nvPr>
        </p:nvSpPr>
        <p:spPr>
          <a:xfrm>
            <a:off x="684028" y="125893"/>
            <a:ext cx="10515600" cy="1325563"/>
          </a:xfrm>
        </p:spPr>
        <p:txBody>
          <a:bodyPr/>
          <a:lstStyle/>
          <a:p>
            <a:pPr algn="ctr"/>
            <a:r>
              <a:rPr lang="en-US" b="1" i="0" dirty="0">
                <a:effectLst/>
                <a:latin typeface="Söhne"/>
              </a:rPr>
              <a:t>Software Applications (7 of 8)</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D13E7F24-932F-44E8-8035-11693E395E34}"/>
              </a:ext>
            </a:extLst>
          </p:cNvPr>
          <p:cNvSpPr>
            <a:spLocks noGrp="1"/>
          </p:cNvSpPr>
          <p:nvPr>
            <p:ph idx="1"/>
          </p:nvPr>
        </p:nvSpPr>
        <p:spPr>
          <a:xfrm>
            <a:off x="303027" y="829340"/>
            <a:ext cx="8132967" cy="5752213"/>
          </a:xfrm>
        </p:spPr>
        <p:txBody>
          <a:bodyPr>
            <a:normAutofit fontScale="85000" lnSpcReduction="20000"/>
          </a:bodyPr>
          <a:lstStyle/>
          <a:p>
            <a:r>
              <a:rPr lang="en-US" dirty="0"/>
              <a:t>A software application is a program or a group of programs designed to perform specific tasks for the end-user or another application. It sits atop system software and operating systems and utilizes these foundational technologies to execute its functionality.</a:t>
            </a:r>
          </a:p>
          <a:p>
            <a:pPr algn="l"/>
            <a:r>
              <a:rPr lang="en-US" b="0" i="0" dirty="0">
                <a:effectLst/>
                <a:latin typeface="Söhne"/>
              </a:rPr>
              <a:t>Purpose:</a:t>
            </a:r>
          </a:p>
          <a:p>
            <a:pPr algn="l">
              <a:buFont typeface="+mj-lt"/>
              <a:buAutoNum type="arabicPeriod"/>
            </a:pPr>
            <a:r>
              <a:rPr lang="en-US" b="1" i="0" dirty="0">
                <a:solidFill>
                  <a:srgbClr val="374151"/>
                </a:solidFill>
                <a:effectLst/>
                <a:latin typeface="Söhne"/>
              </a:rPr>
              <a:t>Task Execution: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Applications enable users to perform specific tasks, ranging from simple text editing to complex data analysis, game playing, and more.</a:t>
            </a:r>
          </a:p>
          <a:p>
            <a:pPr algn="l">
              <a:buFont typeface="+mj-lt"/>
              <a:buAutoNum type="arabicPeriod"/>
            </a:pPr>
            <a:r>
              <a:rPr lang="en-US" b="1" i="0" dirty="0">
                <a:solidFill>
                  <a:srgbClr val="374151"/>
                </a:solidFill>
                <a:effectLst/>
                <a:latin typeface="Söhne"/>
              </a:rPr>
              <a:t>Data Manipulation and Analysis:</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They allow users to input, manipulate, and analyze data to generate information, insights, and results.</a:t>
            </a:r>
          </a:p>
          <a:p>
            <a:pPr algn="l">
              <a:buFont typeface="+mj-lt"/>
              <a:buAutoNum type="arabicPeriod"/>
            </a:pPr>
            <a:r>
              <a:rPr lang="en-US" b="1" i="0" dirty="0">
                <a:solidFill>
                  <a:srgbClr val="374151"/>
                </a:solidFill>
                <a:effectLst/>
                <a:latin typeface="Söhne"/>
              </a:rPr>
              <a:t>Automation: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Software applications can automate repetitive tasks, streamlining processes and improving productivity and accuracy.</a:t>
            </a:r>
          </a:p>
          <a:p>
            <a:pPr algn="l">
              <a:buFont typeface="+mj-lt"/>
              <a:buAutoNum type="arabicPeriod"/>
            </a:pPr>
            <a:r>
              <a:rPr lang="en-US" b="1" i="0" dirty="0">
                <a:solidFill>
                  <a:srgbClr val="374151"/>
                </a:solidFill>
                <a:effectLst/>
                <a:latin typeface="Söhne"/>
              </a:rPr>
              <a:t>Interaction: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They provide interfaces for users to interact with, and manage data and perform operations.</a:t>
            </a:r>
          </a:p>
          <a:p>
            <a:endParaRPr lang="en-US" dirty="0"/>
          </a:p>
        </p:txBody>
      </p:sp>
      <p:pic>
        <p:nvPicPr>
          <p:cNvPr id="5" name="Picture 4">
            <a:extLst>
              <a:ext uri="{FF2B5EF4-FFF2-40B4-BE49-F238E27FC236}">
                <a16:creationId xmlns:a16="http://schemas.microsoft.com/office/drawing/2014/main" id="{BB66C322-8BEC-AEFE-8042-09AAA633BFD8}"/>
              </a:ext>
            </a:extLst>
          </p:cNvPr>
          <p:cNvPicPr>
            <a:picLocks noChangeAspect="1"/>
          </p:cNvPicPr>
          <p:nvPr/>
        </p:nvPicPr>
        <p:blipFill>
          <a:blip r:embed="rId2"/>
          <a:stretch>
            <a:fillRect/>
          </a:stretch>
        </p:blipFill>
        <p:spPr>
          <a:xfrm>
            <a:off x="8435994" y="1042168"/>
            <a:ext cx="3851098" cy="3256928"/>
          </a:xfrm>
          <a:prstGeom prst="rect">
            <a:avLst/>
          </a:prstGeom>
        </p:spPr>
      </p:pic>
      <p:pic>
        <p:nvPicPr>
          <p:cNvPr id="6" name="Content Placeholder 5">
            <a:extLst>
              <a:ext uri="{FF2B5EF4-FFF2-40B4-BE49-F238E27FC236}">
                <a16:creationId xmlns:a16="http://schemas.microsoft.com/office/drawing/2014/main" id="{52820FF0-4F12-8255-F3FF-2AED2A4E5659}"/>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47D16FB5-C624-C53E-CA99-6EE7A6178D4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11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B168-30D6-243E-0D40-042461EF4A9D}"/>
              </a:ext>
            </a:extLst>
          </p:cNvPr>
          <p:cNvSpPr>
            <a:spLocks noGrp="1"/>
          </p:cNvSpPr>
          <p:nvPr>
            <p:ph type="title"/>
          </p:nvPr>
        </p:nvSpPr>
        <p:spPr>
          <a:xfrm>
            <a:off x="838200" y="365126"/>
            <a:ext cx="10515600" cy="613070"/>
          </a:xfrm>
        </p:spPr>
        <p:txBody>
          <a:bodyPr>
            <a:normAutofit fontScale="90000"/>
          </a:bodyPr>
          <a:lstStyle/>
          <a:p>
            <a:pPr algn="ctr"/>
            <a:r>
              <a:rPr lang="en-US" dirty="0"/>
              <a:t>Examples and Types</a:t>
            </a:r>
            <a:br>
              <a:rPr lang="en-US" dirty="0"/>
            </a:br>
            <a:endParaRPr lang="en-US" dirty="0"/>
          </a:p>
        </p:txBody>
      </p:sp>
      <p:sp>
        <p:nvSpPr>
          <p:cNvPr id="3" name="Content Placeholder 2">
            <a:extLst>
              <a:ext uri="{FF2B5EF4-FFF2-40B4-BE49-F238E27FC236}">
                <a16:creationId xmlns:a16="http://schemas.microsoft.com/office/drawing/2014/main" id="{4F4A3CD4-190C-C891-A409-9E6D0E6943AF}"/>
              </a:ext>
            </a:extLst>
          </p:cNvPr>
          <p:cNvSpPr>
            <a:spLocks noGrp="1"/>
          </p:cNvSpPr>
          <p:nvPr>
            <p:ph idx="1"/>
          </p:nvPr>
        </p:nvSpPr>
        <p:spPr>
          <a:xfrm>
            <a:off x="239681" y="701338"/>
            <a:ext cx="9125035" cy="5634144"/>
          </a:xfrm>
        </p:spPr>
        <p:txBody>
          <a:bodyPr>
            <a:normAutofit lnSpcReduction="10000"/>
          </a:bodyPr>
          <a:lstStyle/>
          <a:p>
            <a:pPr marL="0" indent="0">
              <a:buNone/>
            </a:pPr>
            <a:r>
              <a:rPr lang="en-US" dirty="0"/>
              <a:t>1.Productivity Software:</a:t>
            </a:r>
          </a:p>
          <a:p>
            <a:pPr lvl="1">
              <a:buFont typeface="Wingdings" panose="05000000000000000000" pitchFamily="2" charset="2"/>
              <a:buChar char="ü"/>
            </a:pPr>
            <a:r>
              <a:rPr lang="en-US" dirty="0"/>
              <a:t>Purpose: Assist users in producing information.</a:t>
            </a:r>
          </a:p>
          <a:p>
            <a:pPr lvl="1">
              <a:buFont typeface="Wingdings" panose="05000000000000000000" pitchFamily="2" charset="2"/>
              <a:buChar char="ü"/>
            </a:pPr>
            <a:r>
              <a:rPr lang="en-US" dirty="0"/>
              <a:t>Examples: Microsoft Office Suite, Google Workspace, Adobe Creative Cloud.</a:t>
            </a:r>
          </a:p>
          <a:p>
            <a:pPr marL="0" indent="0">
              <a:buNone/>
            </a:pPr>
            <a:r>
              <a:rPr lang="en-US" dirty="0"/>
              <a:t>2. Web Browsers:</a:t>
            </a:r>
          </a:p>
          <a:p>
            <a:pPr lvl="1">
              <a:buFont typeface="Wingdings" panose="05000000000000000000" pitchFamily="2" charset="2"/>
              <a:buChar char="ü"/>
            </a:pPr>
            <a:r>
              <a:rPr lang="en-US" dirty="0"/>
              <a:t>Purpose: Allow users to access, retrieve, and view information on the internet.</a:t>
            </a:r>
          </a:p>
          <a:p>
            <a:pPr lvl="1">
              <a:buFont typeface="Wingdings" panose="05000000000000000000" pitchFamily="2" charset="2"/>
              <a:buChar char="ü"/>
            </a:pPr>
            <a:r>
              <a:rPr lang="en-US" dirty="0"/>
              <a:t>Examples: Google Chrome, Mozilla Firefox, Microsoft Edge.</a:t>
            </a:r>
          </a:p>
          <a:p>
            <a:pPr marL="0" indent="0">
              <a:buNone/>
            </a:pPr>
            <a:r>
              <a:rPr lang="en-US" dirty="0"/>
              <a:t>3. Media Players:</a:t>
            </a:r>
          </a:p>
          <a:p>
            <a:pPr lvl="1">
              <a:buFont typeface="Wingdings" panose="05000000000000000000" pitchFamily="2" charset="2"/>
              <a:buChar char="ü"/>
            </a:pPr>
            <a:r>
              <a:rPr lang="en-US" dirty="0"/>
              <a:t>Purpose: Play multimedia files, such as audio and video.</a:t>
            </a:r>
          </a:p>
          <a:p>
            <a:pPr lvl="1">
              <a:buFont typeface="Wingdings" panose="05000000000000000000" pitchFamily="2" charset="2"/>
              <a:buChar char="ü"/>
            </a:pPr>
            <a:r>
              <a:rPr lang="en-US" dirty="0"/>
              <a:t>Examples: VLC Media Player, Windows Media Player, Spotify.</a:t>
            </a:r>
          </a:p>
          <a:p>
            <a:pPr marL="0" indent="0">
              <a:buNone/>
            </a:pPr>
            <a:r>
              <a:rPr lang="en-US" dirty="0"/>
              <a:t>4. Games:</a:t>
            </a:r>
          </a:p>
          <a:p>
            <a:pPr lvl="1">
              <a:buFont typeface="Wingdings" panose="05000000000000000000" pitchFamily="2" charset="2"/>
              <a:buChar char="ü"/>
            </a:pPr>
            <a:r>
              <a:rPr lang="en-US" dirty="0"/>
              <a:t>Purpose: Provide entertainment through interactive multimedia content.</a:t>
            </a:r>
          </a:p>
          <a:p>
            <a:pPr lvl="1">
              <a:buFont typeface="Wingdings" panose="05000000000000000000" pitchFamily="2" charset="2"/>
              <a:buChar char="ü"/>
            </a:pPr>
            <a:r>
              <a:rPr lang="en-US" dirty="0"/>
              <a:t>Examples: Fortnite, Minecraft, Among Us.</a:t>
            </a:r>
          </a:p>
        </p:txBody>
      </p:sp>
      <p:pic>
        <p:nvPicPr>
          <p:cNvPr id="5" name="Picture 4">
            <a:extLst>
              <a:ext uri="{FF2B5EF4-FFF2-40B4-BE49-F238E27FC236}">
                <a16:creationId xmlns:a16="http://schemas.microsoft.com/office/drawing/2014/main" id="{17445E93-EBCA-B867-32CB-15B1F4042DDE}"/>
              </a:ext>
            </a:extLst>
          </p:cNvPr>
          <p:cNvPicPr>
            <a:picLocks noChangeAspect="1"/>
          </p:cNvPicPr>
          <p:nvPr/>
        </p:nvPicPr>
        <p:blipFill>
          <a:blip r:embed="rId2"/>
          <a:stretch>
            <a:fillRect/>
          </a:stretch>
        </p:blipFill>
        <p:spPr>
          <a:xfrm>
            <a:off x="9603335" y="3429000"/>
            <a:ext cx="1984190" cy="2068028"/>
          </a:xfrm>
          <a:prstGeom prst="rect">
            <a:avLst/>
          </a:prstGeom>
        </p:spPr>
      </p:pic>
      <p:pic>
        <p:nvPicPr>
          <p:cNvPr id="7" name="Picture 6">
            <a:extLst>
              <a:ext uri="{FF2B5EF4-FFF2-40B4-BE49-F238E27FC236}">
                <a16:creationId xmlns:a16="http://schemas.microsoft.com/office/drawing/2014/main" id="{E2236D53-3795-1D2B-7711-310E14957DE1}"/>
              </a:ext>
            </a:extLst>
          </p:cNvPr>
          <p:cNvPicPr>
            <a:picLocks noChangeAspect="1"/>
          </p:cNvPicPr>
          <p:nvPr/>
        </p:nvPicPr>
        <p:blipFill>
          <a:blip r:embed="rId3"/>
          <a:stretch>
            <a:fillRect/>
          </a:stretch>
        </p:blipFill>
        <p:spPr>
          <a:xfrm>
            <a:off x="9743510" y="294798"/>
            <a:ext cx="1703841" cy="2773695"/>
          </a:xfrm>
          <a:prstGeom prst="rect">
            <a:avLst/>
          </a:prstGeom>
        </p:spPr>
      </p:pic>
      <p:pic>
        <p:nvPicPr>
          <p:cNvPr id="8" name="Content Placeholder 5">
            <a:extLst>
              <a:ext uri="{FF2B5EF4-FFF2-40B4-BE49-F238E27FC236}">
                <a16:creationId xmlns:a16="http://schemas.microsoft.com/office/drawing/2014/main" id="{67CB6470-7AA9-6EEF-AA27-56D9BAEED1C3}"/>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B7D2A5EE-2A72-5C4D-DAF0-F2725AD6057B}"/>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7760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E1171-AED6-4B98-F50E-A683F953C141}"/>
              </a:ext>
            </a:extLst>
          </p:cNvPr>
          <p:cNvSpPr>
            <a:spLocks noGrp="1"/>
          </p:cNvSpPr>
          <p:nvPr>
            <p:ph type="title"/>
          </p:nvPr>
        </p:nvSpPr>
        <p:spPr>
          <a:xfrm>
            <a:off x="951711" y="0"/>
            <a:ext cx="10515600" cy="1325563"/>
          </a:xfrm>
        </p:spPr>
        <p:txBody>
          <a:bodyPr/>
          <a:lstStyle/>
          <a:p>
            <a:pPr algn="ctr"/>
            <a:r>
              <a:rPr lang="en-US" dirty="0"/>
              <a:t>Examples and Types</a:t>
            </a:r>
            <a:br>
              <a:rPr lang="en-US" dirty="0"/>
            </a:br>
            <a:endParaRPr lang="en-US" dirty="0"/>
          </a:p>
        </p:txBody>
      </p:sp>
      <p:sp>
        <p:nvSpPr>
          <p:cNvPr id="3" name="Content Placeholder 2">
            <a:extLst>
              <a:ext uri="{FF2B5EF4-FFF2-40B4-BE49-F238E27FC236}">
                <a16:creationId xmlns:a16="http://schemas.microsoft.com/office/drawing/2014/main" id="{FB2BC202-1BAC-0FA3-4468-BB78EF91EE58}"/>
              </a:ext>
            </a:extLst>
          </p:cNvPr>
          <p:cNvSpPr>
            <a:spLocks noGrp="1"/>
          </p:cNvSpPr>
          <p:nvPr>
            <p:ph idx="1"/>
          </p:nvPr>
        </p:nvSpPr>
        <p:spPr>
          <a:xfrm>
            <a:off x="226497" y="800888"/>
            <a:ext cx="7624732" cy="6057111"/>
          </a:xfrm>
        </p:spPr>
        <p:txBody>
          <a:bodyPr>
            <a:normAutofit/>
          </a:bodyPr>
          <a:lstStyle/>
          <a:p>
            <a:pPr marL="0" indent="0">
              <a:buNone/>
            </a:pPr>
            <a:r>
              <a:rPr lang="en-US" dirty="0"/>
              <a:t>5.Development Tools:</a:t>
            </a:r>
          </a:p>
          <a:p>
            <a:pPr lvl="1">
              <a:buFont typeface="Wingdings" panose="05000000000000000000" pitchFamily="2" charset="2"/>
              <a:buChar char="ü"/>
            </a:pPr>
            <a:r>
              <a:rPr lang="en-US" dirty="0"/>
              <a:t>Purpose: Assist developers in creating, debugging, and maintaining other applications and services.</a:t>
            </a:r>
          </a:p>
          <a:p>
            <a:pPr lvl="1">
              <a:buFont typeface="Wingdings" panose="05000000000000000000" pitchFamily="2" charset="2"/>
              <a:buChar char="ü"/>
            </a:pPr>
            <a:r>
              <a:rPr lang="en-US" dirty="0"/>
              <a:t>Examples: Visual Studio, Eclipse, PyCharm.</a:t>
            </a:r>
          </a:p>
          <a:p>
            <a:pPr marL="0" indent="0">
              <a:buNone/>
            </a:pPr>
            <a:r>
              <a:rPr lang="en-US" dirty="0"/>
              <a:t>6. Communication Software:</a:t>
            </a:r>
          </a:p>
          <a:p>
            <a:pPr lvl="1">
              <a:buFont typeface="Wingdings" panose="05000000000000000000" pitchFamily="2" charset="2"/>
              <a:buChar char="ü"/>
            </a:pPr>
            <a:r>
              <a:rPr lang="en-US" dirty="0"/>
              <a:t>Purpose: Enable users to communicate and collaborate through various means such as text, voice, and video.</a:t>
            </a:r>
          </a:p>
          <a:p>
            <a:pPr lvl="1">
              <a:buFont typeface="Wingdings" panose="05000000000000000000" pitchFamily="2" charset="2"/>
              <a:buChar char="ü"/>
            </a:pPr>
            <a:r>
              <a:rPr lang="en-US" dirty="0"/>
              <a:t>Examples: Zoom, Microsoft Teams, Slack.</a:t>
            </a:r>
          </a:p>
          <a:p>
            <a:pPr marL="0" indent="0">
              <a:buNone/>
            </a:pPr>
            <a:r>
              <a:rPr lang="en-US" dirty="0"/>
              <a:t>7. Database Software:</a:t>
            </a:r>
          </a:p>
          <a:p>
            <a:pPr lvl="1">
              <a:buFont typeface="Wingdings" panose="05000000000000000000" pitchFamily="2" charset="2"/>
              <a:buChar char="ü"/>
            </a:pPr>
            <a:r>
              <a:rPr lang="en-US" dirty="0"/>
              <a:t>Purpose: Manage and structure data.</a:t>
            </a:r>
          </a:p>
          <a:p>
            <a:pPr lvl="1">
              <a:buFont typeface="Wingdings" panose="05000000000000000000" pitchFamily="2" charset="2"/>
              <a:buChar char="ü"/>
            </a:pPr>
            <a:r>
              <a:rPr lang="en-US" dirty="0"/>
              <a:t>Examples: MySQL, Oracle Database, Microsoft SQL Server.</a:t>
            </a:r>
          </a:p>
        </p:txBody>
      </p:sp>
      <p:pic>
        <p:nvPicPr>
          <p:cNvPr id="5" name="Picture 4">
            <a:extLst>
              <a:ext uri="{FF2B5EF4-FFF2-40B4-BE49-F238E27FC236}">
                <a16:creationId xmlns:a16="http://schemas.microsoft.com/office/drawing/2014/main" id="{DB8F071B-9DE2-58AE-7BB5-EE2334C3C765}"/>
              </a:ext>
            </a:extLst>
          </p:cNvPr>
          <p:cNvPicPr>
            <a:picLocks noChangeAspect="1"/>
          </p:cNvPicPr>
          <p:nvPr/>
        </p:nvPicPr>
        <p:blipFill>
          <a:blip r:embed="rId2"/>
          <a:stretch>
            <a:fillRect/>
          </a:stretch>
        </p:blipFill>
        <p:spPr>
          <a:xfrm>
            <a:off x="9064574" y="282099"/>
            <a:ext cx="2563363" cy="2580920"/>
          </a:xfrm>
          <a:prstGeom prst="rect">
            <a:avLst/>
          </a:prstGeom>
        </p:spPr>
      </p:pic>
      <p:pic>
        <p:nvPicPr>
          <p:cNvPr id="7" name="Picture 6">
            <a:extLst>
              <a:ext uri="{FF2B5EF4-FFF2-40B4-BE49-F238E27FC236}">
                <a16:creationId xmlns:a16="http://schemas.microsoft.com/office/drawing/2014/main" id="{41363F63-1F40-39FD-FAC9-A44D0AED3135}"/>
              </a:ext>
            </a:extLst>
          </p:cNvPr>
          <p:cNvPicPr>
            <a:picLocks noChangeAspect="1"/>
          </p:cNvPicPr>
          <p:nvPr/>
        </p:nvPicPr>
        <p:blipFill>
          <a:blip r:embed="rId3"/>
          <a:stretch>
            <a:fillRect/>
          </a:stretch>
        </p:blipFill>
        <p:spPr>
          <a:xfrm>
            <a:off x="8971620" y="3145118"/>
            <a:ext cx="2867812" cy="2789777"/>
          </a:xfrm>
          <a:prstGeom prst="rect">
            <a:avLst/>
          </a:prstGeom>
        </p:spPr>
      </p:pic>
      <p:pic>
        <p:nvPicPr>
          <p:cNvPr id="8" name="Content Placeholder 5">
            <a:extLst>
              <a:ext uri="{FF2B5EF4-FFF2-40B4-BE49-F238E27FC236}">
                <a16:creationId xmlns:a16="http://schemas.microsoft.com/office/drawing/2014/main" id="{BA09B1DD-C441-AF7E-85DF-5759D2641CED}"/>
              </a:ext>
            </a:extLst>
          </p:cNvPr>
          <p:cNvPicPr>
            <a:picLocks noChangeAspect="1"/>
          </p:cNvPicPr>
          <p:nvPr/>
        </p:nvPicPr>
        <p:blipFill>
          <a:blip r:embed="rId4"/>
          <a:stretch>
            <a:fillRect/>
          </a:stretch>
        </p:blipFill>
        <p:spPr>
          <a:xfrm>
            <a:off x="111729" y="6279283"/>
            <a:ext cx="2998817" cy="482040"/>
          </a:xfrm>
          <a:prstGeom prst="rect">
            <a:avLst/>
          </a:prstGeom>
        </p:spPr>
      </p:pic>
      <p:sp>
        <p:nvSpPr>
          <p:cNvPr id="9" name="TextBox 23">
            <a:extLst>
              <a:ext uri="{FF2B5EF4-FFF2-40B4-BE49-F238E27FC236}">
                <a16:creationId xmlns:a16="http://schemas.microsoft.com/office/drawing/2014/main" id="{050141FA-116D-538A-94AF-B4D99BC0846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26764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0B57-6360-B172-44DC-799CFFDAFEA9}"/>
              </a:ext>
            </a:extLst>
          </p:cNvPr>
          <p:cNvSpPr>
            <a:spLocks noGrp="1"/>
          </p:cNvSpPr>
          <p:nvPr>
            <p:ph type="title"/>
          </p:nvPr>
        </p:nvSpPr>
        <p:spPr>
          <a:xfrm>
            <a:off x="838200" y="-357889"/>
            <a:ext cx="10515600" cy="1325563"/>
          </a:xfrm>
        </p:spPr>
        <p:txBody>
          <a:bodyPr/>
          <a:lstStyle/>
          <a:p>
            <a:pPr algn="ctr"/>
            <a:r>
              <a:rPr lang="en-US" b="0" i="0" dirty="0">
                <a:solidFill>
                  <a:srgbClr val="374151"/>
                </a:solidFill>
                <a:effectLst/>
                <a:latin typeface="Söhne"/>
              </a:rPr>
              <a:t>Data Architecture</a:t>
            </a:r>
            <a:endParaRPr lang="en-US" dirty="0"/>
          </a:p>
        </p:txBody>
      </p:sp>
      <p:sp>
        <p:nvSpPr>
          <p:cNvPr id="3" name="Content Placeholder 2">
            <a:extLst>
              <a:ext uri="{FF2B5EF4-FFF2-40B4-BE49-F238E27FC236}">
                <a16:creationId xmlns:a16="http://schemas.microsoft.com/office/drawing/2014/main" id="{A80AC181-BBE5-4F55-7AF8-A315E588ED5B}"/>
              </a:ext>
            </a:extLst>
          </p:cNvPr>
          <p:cNvSpPr>
            <a:spLocks noGrp="1"/>
          </p:cNvSpPr>
          <p:nvPr>
            <p:ph idx="1"/>
          </p:nvPr>
        </p:nvSpPr>
        <p:spPr>
          <a:xfrm>
            <a:off x="239232" y="606055"/>
            <a:ext cx="8638701" cy="5838887"/>
          </a:xfrm>
        </p:spPr>
        <p:txBody>
          <a:bodyPr>
            <a:normAutofit fontScale="77500" lnSpcReduction="20000"/>
          </a:bodyPr>
          <a:lstStyle/>
          <a:p>
            <a:pPr marL="0" indent="0">
              <a:buNone/>
            </a:pPr>
            <a:r>
              <a:rPr lang="en-US" b="0" i="0" dirty="0">
                <a:solidFill>
                  <a:srgbClr val="374151"/>
                </a:solidFill>
                <a:effectLst/>
                <a:latin typeface="Söhne"/>
              </a:rPr>
              <a:t>Refers to the policies, rules, standards, and models that govern the type, nature, and storage of data within an organization's ecosystem. </a:t>
            </a:r>
          </a:p>
          <a:p>
            <a:pPr marL="0" indent="0">
              <a:buNone/>
            </a:pPr>
            <a:r>
              <a:rPr lang="en-US" b="0" i="0" dirty="0">
                <a:solidFill>
                  <a:srgbClr val="374151"/>
                </a:solidFill>
                <a:effectLst/>
                <a:latin typeface="Söhne"/>
              </a:rPr>
              <a:t>It is a subset of IT architecture focusing on the way an organization's data is stored, managed, processed, and utilized.</a:t>
            </a:r>
          </a:p>
          <a:p>
            <a:pPr algn="l"/>
            <a:r>
              <a:rPr lang="en-US" b="0" i="0" dirty="0">
                <a:effectLst/>
                <a:latin typeface="Söhne"/>
              </a:rPr>
              <a:t>Purpose:</a:t>
            </a:r>
          </a:p>
          <a:p>
            <a:pPr algn="l">
              <a:buFont typeface="+mj-lt"/>
              <a:buAutoNum type="arabicPeriod"/>
            </a:pPr>
            <a:r>
              <a:rPr lang="en-US" b="1" i="0" dirty="0">
                <a:solidFill>
                  <a:srgbClr val="374151"/>
                </a:solidFill>
                <a:effectLst/>
                <a:latin typeface="Söhne"/>
              </a:rPr>
              <a:t>Organizational Alignment:</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Data Architecture ensures that data management and policies are aligned with organizational objectives and strategies.</a:t>
            </a:r>
          </a:p>
          <a:p>
            <a:pPr algn="l">
              <a:buFont typeface="+mj-lt"/>
              <a:buAutoNum type="arabicPeriod"/>
            </a:pPr>
            <a:r>
              <a:rPr lang="en-US" b="1" i="0" dirty="0">
                <a:solidFill>
                  <a:srgbClr val="374151"/>
                </a:solidFill>
                <a:effectLst/>
                <a:latin typeface="Söhne"/>
              </a:rPr>
              <a:t>Data Quality and Consistency:</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By establishing standards and policies, it maintains the quality, integrity, and consistency of data across the organization.</a:t>
            </a:r>
          </a:p>
          <a:p>
            <a:pPr algn="l">
              <a:buFont typeface="+mj-lt"/>
              <a:buAutoNum type="arabicPeriod"/>
            </a:pPr>
            <a:r>
              <a:rPr lang="en-US" b="1" i="0" dirty="0">
                <a:solidFill>
                  <a:srgbClr val="374151"/>
                </a:solidFill>
                <a:effectLst/>
                <a:latin typeface="Söhne"/>
              </a:rPr>
              <a:t>Optimizing Data Flow:</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It optimizes the flow of data through the system and ensures the effective integration and communication of data between disparate systems.</a:t>
            </a:r>
          </a:p>
          <a:p>
            <a:pPr algn="l">
              <a:buFont typeface="+mj-lt"/>
              <a:buAutoNum type="arabicPeriod"/>
            </a:pPr>
            <a:r>
              <a:rPr lang="en-US" b="1" i="0" dirty="0">
                <a:solidFill>
                  <a:srgbClr val="374151"/>
                </a:solidFill>
                <a:effectLst/>
                <a:latin typeface="Söhne"/>
              </a:rPr>
              <a:t>Scalability and Performance:</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Data Architecture allows organizations to scale their data management efficiently, ensuring optimal performance even as data volume grows.</a:t>
            </a:r>
          </a:p>
          <a:p>
            <a:pPr algn="l">
              <a:buFont typeface="+mj-lt"/>
              <a:buAutoNum type="arabicPeriod"/>
            </a:pPr>
            <a:r>
              <a:rPr lang="en-US" b="1" i="0" dirty="0">
                <a:solidFill>
                  <a:srgbClr val="374151"/>
                </a:solidFill>
                <a:effectLst/>
                <a:latin typeface="Söhne"/>
              </a:rPr>
              <a:t>Data Security and Compliance:</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By defining rules and policies, it helps in securing data and ensuring compliance with relevant laws and regulations.</a:t>
            </a:r>
          </a:p>
          <a:p>
            <a:endParaRPr lang="en-US" dirty="0"/>
          </a:p>
        </p:txBody>
      </p:sp>
      <p:pic>
        <p:nvPicPr>
          <p:cNvPr id="5" name="Picture 4">
            <a:extLst>
              <a:ext uri="{FF2B5EF4-FFF2-40B4-BE49-F238E27FC236}">
                <a16:creationId xmlns:a16="http://schemas.microsoft.com/office/drawing/2014/main" id="{91AA2DB7-14FC-33CC-A0AD-F9E2E287B066}"/>
              </a:ext>
            </a:extLst>
          </p:cNvPr>
          <p:cNvPicPr>
            <a:picLocks noChangeAspect="1"/>
          </p:cNvPicPr>
          <p:nvPr/>
        </p:nvPicPr>
        <p:blipFill>
          <a:blip r:embed="rId2"/>
          <a:stretch>
            <a:fillRect/>
          </a:stretch>
        </p:blipFill>
        <p:spPr>
          <a:xfrm>
            <a:off x="8877933" y="1268866"/>
            <a:ext cx="3314066" cy="3113889"/>
          </a:xfrm>
          <a:prstGeom prst="rect">
            <a:avLst/>
          </a:prstGeom>
        </p:spPr>
      </p:pic>
      <p:pic>
        <p:nvPicPr>
          <p:cNvPr id="6" name="Content Placeholder 5">
            <a:extLst>
              <a:ext uri="{FF2B5EF4-FFF2-40B4-BE49-F238E27FC236}">
                <a16:creationId xmlns:a16="http://schemas.microsoft.com/office/drawing/2014/main" id="{5E12DDF5-53F1-F06B-F260-434D6818448A}"/>
              </a:ext>
            </a:extLst>
          </p:cNvPr>
          <p:cNvPicPr>
            <a:picLocks noChangeAspect="1"/>
          </p:cNvPicPr>
          <p:nvPr/>
        </p:nvPicPr>
        <p:blipFill>
          <a:blip r:embed="rId3"/>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2950165C-F742-8AC7-E5A5-4EF1105C53C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17392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149F7-86D1-A062-B7CC-005239E78388}"/>
              </a:ext>
            </a:extLst>
          </p:cNvPr>
          <p:cNvSpPr>
            <a:spLocks noGrp="1"/>
          </p:cNvSpPr>
          <p:nvPr>
            <p:ph type="title"/>
          </p:nvPr>
        </p:nvSpPr>
        <p:spPr>
          <a:xfrm>
            <a:off x="774405" y="-166502"/>
            <a:ext cx="10515600" cy="1325563"/>
          </a:xfrm>
        </p:spPr>
        <p:txBody>
          <a:bodyPr/>
          <a:lstStyle/>
          <a:p>
            <a:pPr algn="ctr"/>
            <a:r>
              <a:rPr lang="en-US" dirty="0"/>
              <a:t>Components of Data Architecture</a:t>
            </a:r>
          </a:p>
        </p:txBody>
      </p:sp>
      <p:sp>
        <p:nvSpPr>
          <p:cNvPr id="3" name="Content Placeholder 2">
            <a:extLst>
              <a:ext uri="{FF2B5EF4-FFF2-40B4-BE49-F238E27FC236}">
                <a16:creationId xmlns:a16="http://schemas.microsoft.com/office/drawing/2014/main" id="{6EE98A5C-248B-A20A-3871-AC7AEE150E2D}"/>
              </a:ext>
            </a:extLst>
          </p:cNvPr>
          <p:cNvSpPr>
            <a:spLocks noGrp="1"/>
          </p:cNvSpPr>
          <p:nvPr>
            <p:ph idx="1"/>
          </p:nvPr>
        </p:nvSpPr>
        <p:spPr>
          <a:xfrm>
            <a:off x="256216" y="881588"/>
            <a:ext cx="8465268" cy="5475610"/>
          </a:xfrm>
        </p:spPr>
        <p:txBody>
          <a:bodyPr>
            <a:normAutofit/>
          </a:bodyPr>
          <a:lstStyle/>
          <a:p>
            <a:pPr marL="0" indent="0">
              <a:buNone/>
            </a:pPr>
            <a:r>
              <a:rPr lang="en-US" dirty="0"/>
              <a:t>1. Data Models:</a:t>
            </a:r>
          </a:p>
          <a:p>
            <a:pPr lvl="1">
              <a:buFont typeface="Wingdings" panose="05000000000000000000" pitchFamily="2" charset="2"/>
              <a:buChar char="ü"/>
            </a:pPr>
            <a:r>
              <a:rPr lang="en-US" dirty="0"/>
              <a:t>Represent the organizational data, detailing how data is stored, accessed, and managed.</a:t>
            </a:r>
          </a:p>
          <a:p>
            <a:pPr marL="0" indent="0">
              <a:buNone/>
            </a:pPr>
            <a:r>
              <a:rPr lang="en-US" dirty="0"/>
              <a:t>2. Data Warehouses:</a:t>
            </a:r>
          </a:p>
          <a:p>
            <a:pPr lvl="1">
              <a:buFont typeface="Wingdings" panose="05000000000000000000" pitchFamily="2" charset="2"/>
              <a:buChar char="ü"/>
            </a:pPr>
            <a:r>
              <a:rPr lang="en-US" dirty="0"/>
              <a:t>Central repositories of integrated data from one or more disparate sources, used for reporting and data analysis.</a:t>
            </a:r>
          </a:p>
          <a:p>
            <a:pPr marL="0" indent="0">
              <a:buNone/>
            </a:pPr>
            <a:r>
              <a:rPr lang="en-US" dirty="0"/>
              <a:t>3. Databases:</a:t>
            </a:r>
          </a:p>
          <a:p>
            <a:pPr lvl="1">
              <a:buFont typeface="Wingdings" panose="05000000000000000000" pitchFamily="2" charset="2"/>
              <a:buChar char="ü"/>
            </a:pPr>
            <a:r>
              <a:rPr lang="en-US" dirty="0"/>
              <a:t>Structured collections of data that can be easily accessed, managed, and updated.</a:t>
            </a:r>
          </a:p>
          <a:p>
            <a:pPr lvl="1">
              <a:buFont typeface="Wingdings" panose="05000000000000000000" pitchFamily="2" charset="2"/>
              <a:buChar char="ü"/>
            </a:pPr>
            <a:r>
              <a:rPr lang="en-US" dirty="0"/>
              <a:t>Examples: MySQL, Oracle, Microsoft SQL Server.</a:t>
            </a:r>
          </a:p>
          <a:p>
            <a:pPr marL="0" indent="0">
              <a:buNone/>
            </a:pPr>
            <a:r>
              <a:rPr lang="en-US" dirty="0"/>
              <a:t>4</a:t>
            </a:r>
          </a:p>
        </p:txBody>
      </p:sp>
      <p:pic>
        <p:nvPicPr>
          <p:cNvPr id="4" name="Picture 3">
            <a:extLst>
              <a:ext uri="{FF2B5EF4-FFF2-40B4-BE49-F238E27FC236}">
                <a16:creationId xmlns:a16="http://schemas.microsoft.com/office/drawing/2014/main" id="{4E5E16D2-C826-772C-EA95-B0598DD386CE}"/>
              </a:ext>
            </a:extLst>
          </p:cNvPr>
          <p:cNvPicPr>
            <a:picLocks noChangeAspect="1"/>
          </p:cNvPicPr>
          <p:nvPr/>
        </p:nvPicPr>
        <p:blipFill>
          <a:blip r:embed="rId2"/>
          <a:stretch>
            <a:fillRect/>
          </a:stretch>
        </p:blipFill>
        <p:spPr>
          <a:xfrm>
            <a:off x="8877934" y="1407603"/>
            <a:ext cx="3314066" cy="3113889"/>
          </a:xfrm>
          <a:prstGeom prst="rect">
            <a:avLst/>
          </a:prstGeom>
        </p:spPr>
      </p:pic>
      <p:pic>
        <p:nvPicPr>
          <p:cNvPr id="5" name="Content Placeholder 5">
            <a:extLst>
              <a:ext uri="{FF2B5EF4-FFF2-40B4-BE49-F238E27FC236}">
                <a16:creationId xmlns:a16="http://schemas.microsoft.com/office/drawing/2014/main" id="{EA935524-CE9B-61D8-CA21-803A44011A17}"/>
              </a:ext>
            </a:extLst>
          </p:cNvPr>
          <p:cNvPicPr>
            <a:picLocks noChangeAspect="1"/>
          </p:cNvPicPr>
          <p:nvPr/>
        </p:nvPicPr>
        <p:blipFill>
          <a:blip r:embed="rId3"/>
          <a:stretch>
            <a:fillRect/>
          </a:stretch>
        </p:blipFill>
        <p:spPr>
          <a:xfrm>
            <a:off x="111729" y="6279283"/>
            <a:ext cx="2998817" cy="482040"/>
          </a:xfrm>
          <a:prstGeom prst="rect">
            <a:avLst/>
          </a:prstGeom>
        </p:spPr>
      </p:pic>
      <p:sp>
        <p:nvSpPr>
          <p:cNvPr id="6" name="TextBox 23">
            <a:extLst>
              <a:ext uri="{FF2B5EF4-FFF2-40B4-BE49-F238E27FC236}">
                <a16:creationId xmlns:a16="http://schemas.microsoft.com/office/drawing/2014/main" id="{7C73DA67-2223-15AB-F21C-FAC77B41FBE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83064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0866-3B76-F19B-308A-FD7CC79C30A7}"/>
              </a:ext>
            </a:extLst>
          </p:cNvPr>
          <p:cNvSpPr>
            <a:spLocks noGrp="1"/>
          </p:cNvSpPr>
          <p:nvPr>
            <p:ph type="title"/>
          </p:nvPr>
        </p:nvSpPr>
        <p:spPr/>
        <p:txBody>
          <a:bodyPr/>
          <a:lstStyle/>
          <a:p>
            <a:pPr algn="ctr"/>
            <a:r>
              <a:rPr lang="en-US" dirty="0"/>
              <a:t>Components of Data Architecture</a:t>
            </a:r>
          </a:p>
        </p:txBody>
      </p:sp>
      <p:sp>
        <p:nvSpPr>
          <p:cNvPr id="3" name="Content Placeholder 2">
            <a:extLst>
              <a:ext uri="{FF2B5EF4-FFF2-40B4-BE49-F238E27FC236}">
                <a16:creationId xmlns:a16="http://schemas.microsoft.com/office/drawing/2014/main" id="{33389EF6-1A58-57B8-0647-DF5CB4582A70}"/>
              </a:ext>
            </a:extLst>
          </p:cNvPr>
          <p:cNvSpPr>
            <a:spLocks noGrp="1"/>
          </p:cNvSpPr>
          <p:nvPr>
            <p:ph idx="1"/>
          </p:nvPr>
        </p:nvSpPr>
        <p:spPr>
          <a:xfrm>
            <a:off x="40143" y="1579682"/>
            <a:ext cx="7876299" cy="4913193"/>
          </a:xfrm>
        </p:spPr>
        <p:txBody>
          <a:bodyPr/>
          <a:lstStyle/>
          <a:p>
            <a:pPr marL="0" indent="0">
              <a:buNone/>
            </a:pPr>
            <a:r>
              <a:rPr lang="en-US" dirty="0"/>
              <a:t>4. ETL Processes:</a:t>
            </a:r>
          </a:p>
          <a:p>
            <a:pPr lvl="1">
              <a:buFont typeface="Wingdings" panose="05000000000000000000" pitchFamily="2" charset="2"/>
              <a:buChar char="ü"/>
            </a:pPr>
            <a:r>
              <a:rPr lang="en-US" dirty="0"/>
              <a:t>Extract, Transform, Load processes are used for copying data from one or more sources into a destination system.</a:t>
            </a:r>
          </a:p>
          <a:p>
            <a:r>
              <a:rPr lang="en-US" dirty="0"/>
              <a:t>5. Big Data Technologies:</a:t>
            </a:r>
          </a:p>
          <a:p>
            <a:pPr lvl="1">
              <a:buFont typeface="Wingdings" panose="05000000000000000000" pitchFamily="2" charset="2"/>
              <a:buChar char="ü"/>
            </a:pPr>
            <a:r>
              <a:rPr lang="en-US" dirty="0"/>
              <a:t>Handle the processing and analysis of large datasets that are too complex for traditional databases.</a:t>
            </a:r>
          </a:p>
          <a:p>
            <a:pPr lvl="1">
              <a:buFont typeface="Wingdings" panose="05000000000000000000" pitchFamily="2" charset="2"/>
              <a:buChar char="ü"/>
            </a:pPr>
            <a:r>
              <a:rPr lang="en-US" dirty="0"/>
              <a:t>Examples: Apache Hadoop, Apache Spark.</a:t>
            </a:r>
          </a:p>
          <a:p>
            <a:r>
              <a:rPr lang="en-US" dirty="0"/>
              <a:t>6. Data Lakes:</a:t>
            </a:r>
          </a:p>
          <a:p>
            <a:pPr lvl="1">
              <a:buFont typeface="Wingdings" panose="05000000000000000000" pitchFamily="2" charset="2"/>
              <a:buChar char="ü"/>
            </a:pPr>
            <a:r>
              <a:rPr lang="en-US" dirty="0"/>
              <a:t>Storage repositories that can hold vast amounts of raw data in its native format until it is needed.</a:t>
            </a:r>
          </a:p>
        </p:txBody>
      </p:sp>
      <p:pic>
        <p:nvPicPr>
          <p:cNvPr id="4" name="Picture 3">
            <a:extLst>
              <a:ext uri="{FF2B5EF4-FFF2-40B4-BE49-F238E27FC236}">
                <a16:creationId xmlns:a16="http://schemas.microsoft.com/office/drawing/2014/main" id="{9DA255CB-36D8-3A7C-DF85-57A07AD52CBF}"/>
              </a:ext>
            </a:extLst>
          </p:cNvPr>
          <p:cNvPicPr>
            <a:picLocks noChangeAspect="1"/>
          </p:cNvPicPr>
          <p:nvPr/>
        </p:nvPicPr>
        <p:blipFill>
          <a:blip r:embed="rId2"/>
          <a:stretch>
            <a:fillRect/>
          </a:stretch>
        </p:blipFill>
        <p:spPr>
          <a:xfrm>
            <a:off x="8543705" y="1690688"/>
            <a:ext cx="3314066" cy="3113889"/>
          </a:xfrm>
          <a:prstGeom prst="rect">
            <a:avLst/>
          </a:prstGeom>
        </p:spPr>
      </p:pic>
      <p:pic>
        <p:nvPicPr>
          <p:cNvPr id="5" name="Content Placeholder 5">
            <a:extLst>
              <a:ext uri="{FF2B5EF4-FFF2-40B4-BE49-F238E27FC236}">
                <a16:creationId xmlns:a16="http://schemas.microsoft.com/office/drawing/2014/main" id="{A5974E49-D0C9-01D2-2B55-1943ECC383D0}"/>
              </a:ext>
            </a:extLst>
          </p:cNvPr>
          <p:cNvPicPr>
            <a:picLocks noChangeAspect="1"/>
          </p:cNvPicPr>
          <p:nvPr/>
        </p:nvPicPr>
        <p:blipFill>
          <a:blip r:embed="rId3"/>
          <a:stretch>
            <a:fillRect/>
          </a:stretch>
        </p:blipFill>
        <p:spPr>
          <a:xfrm>
            <a:off x="128156" y="6279283"/>
            <a:ext cx="2998817" cy="482040"/>
          </a:xfrm>
          <a:prstGeom prst="rect">
            <a:avLst/>
          </a:prstGeom>
        </p:spPr>
      </p:pic>
      <p:sp>
        <p:nvSpPr>
          <p:cNvPr id="6" name="TextBox 23">
            <a:extLst>
              <a:ext uri="{FF2B5EF4-FFF2-40B4-BE49-F238E27FC236}">
                <a16:creationId xmlns:a16="http://schemas.microsoft.com/office/drawing/2014/main" id="{794303B1-B2F2-EF04-51C1-F0DAF82B651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51403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58B3-E8E3-0E95-F34F-47A278162A93}"/>
              </a:ext>
            </a:extLst>
          </p:cNvPr>
          <p:cNvSpPr>
            <a:spLocks noGrp="1"/>
          </p:cNvSpPr>
          <p:nvPr>
            <p:ph type="title"/>
          </p:nvPr>
        </p:nvSpPr>
        <p:spPr>
          <a:xfrm>
            <a:off x="913263" y="-331552"/>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AC0ECD86-6CD3-7C6C-2307-5EE92960B079}"/>
              </a:ext>
            </a:extLst>
          </p:cNvPr>
          <p:cNvSpPr>
            <a:spLocks noGrp="1"/>
          </p:cNvSpPr>
          <p:nvPr>
            <p:ph idx="1"/>
          </p:nvPr>
        </p:nvSpPr>
        <p:spPr>
          <a:xfrm>
            <a:off x="226332" y="739757"/>
            <a:ext cx="11837512" cy="5654219"/>
          </a:xfrm>
        </p:spPr>
        <p:txBody>
          <a:bodyPr>
            <a:normAutofit fontScale="92500" lnSpcReduction="20000"/>
          </a:bodyPr>
          <a:lstStyle/>
          <a:p>
            <a:pPr marL="0" indent="0" algn="l">
              <a:buNone/>
            </a:pPr>
            <a:r>
              <a:rPr lang="en-US" b="0" i="0" dirty="0">
                <a:solidFill>
                  <a:srgbClr val="374151"/>
                </a:solidFill>
                <a:effectLst/>
                <a:latin typeface="Söhne"/>
              </a:rPr>
              <a:t>A new startup company specializing in app development is setting up its IT infrastructure. The company needs to decide on an operating system to use for its servers.</a:t>
            </a:r>
          </a:p>
          <a:p>
            <a:pPr marL="0" indent="0" algn="l">
              <a:buNone/>
            </a:pPr>
            <a:r>
              <a:rPr lang="en-US" b="0" i="0" dirty="0">
                <a:solidFill>
                  <a:srgbClr val="374151"/>
                </a:solidFill>
                <a:effectLst/>
                <a:latin typeface="Söhne"/>
              </a:rPr>
              <a:t>Which of the following operating systems is typically used for servers in a business environment?</a:t>
            </a:r>
          </a:p>
          <a:p>
            <a:pPr marL="0" indent="0" algn="l">
              <a:buNone/>
            </a:pPr>
            <a:r>
              <a:rPr lang="en-US" b="0" i="0" dirty="0">
                <a:solidFill>
                  <a:srgbClr val="374151"/>
                </a:solidFill>
                <a:effectLst/>
                <a:latin typeface="Söhne"/>
              </a:rPr>
              <a:t>a) Windows Server</a:t>
            </a:r>
            <a:br>
              <a:rPr lang="en-US" b="0" i="0" dirty="0">
                <a:solidFill>
                  <a:srgbClr val="374151"/>
                </a:solidFill>
                <a:effectLst/>
                <a:latin typeface="Söhne"/>
              </a:rPr>
            </a:br>
            <a:r>
              <a:rPr lang="en-US" b="0" i="0" dirty="0">
                <a:solidFill>
                  <a:srgbClr val="374151"/>
                </a:solidFill>
                <a:effectLst/>
                <a:latin typeface="Söhne"/>
              </a:rPr>
              <a:t>b) Android</a:t>
            </a:r>
            <a:br>
              <a:rPr lang="en-US" b="0" i="0" dirty="0">
                <a:solidFill>
                  <a:srgbClr val="374151"/>
                </a:solidFill>
                <a:effectLst/>
                <a:latin typeface="Söhne"/>
              </a:rPr>
            </a:br>
            <a:r>
              <a:rPr lang="en-US" b="0" i="0" dirty="0">
                <a:solidFill>
                  <a:srgbClr val="374151"/>
                </a:solidFill>
                <a:effectLst/>
                <a:latin typeface="Söhne"/>
              </a:rPr>
              <a:t>c) iOS</a:t>
            </a:r>
            <a:br>
              <a:rPr lang="en-US" b="0" i="0" dirty="0">
                <a:solidFill>
                  <a:srgbClr val="374151"/>
                </a:solidFill>
                <a:effectLst/>
                <a:latin typeface="Söhne"/>
              </a:rPr>
            </a:br>
            <a:r>
              <a:rPr lang="en-US" b="0" i="0" dirty="0">
                <a:solidFill>
                  <a:srgbClr val="374151"/>
                </a:solidFill>
                <a:effectLst/>
                <a:latin typeface="Söhne"/>
              </a:rPr>
              <a:t>d) Chrome OS</a:t>
            </a:r>
          </a:p>
          <a:p>
            <a:pPr marL="0" indent="0" algn="l">
              <a:buNone/>
            </a:pPr>
            <a:r>
              <a:rPr lang="en-US" b="1" i="0" dirty="0">
                <a:solidFill>
                  <a:srgbClr val="374151"/>
                </a:solidFill>
                <a:effectLst/>
                <a:latin typeface="Söhne"/>
              </a:rPr>
              <a:t>Explanation:</a:t>
            </a:r>
            <a:r>
              <a:rPr lang="en-US" b="0" i="0" dirty="0">
                <a:solidFill>
                  <a:srgbClr val="374151"/>
                </a:solidFill>
                <a:effectLst/>
                <a:latin typeface="Söhne"/>
              </a:rPr>
              <a:t> Windows Server is designed specifically for server environments and is widely used in business settings due to its robustness, security, and scalability.</a:t>
            </a:r>
          </a:p>
          <a:p>
            <a:pPr marL="0" indent="0" algn="l">
              <a:buNone/>
            </a:pPr>
            <a:r>
              <a:rPr lang="en-US" b="0" i="0" dirty="0">
                <a:effectLst/>
                <a:latin typeface="Söhne"/>
              </a:rPr>
              <a:t>Incorrect Answers:</a:t>
            </a:r>
          </a:p>
          <a:p>
            <a:pPr marL="0" indent="0" algn="l">
              <a:buNone/>
            </a:pPr>
            <a:r>
              <a:rPr lang="en-US" b="0" i="0" dirty="0">
                <a:solidFill>
                  <a:srgbClr val="374151"/>
                </a:solidFill>
                <a:effectLst/>
                <a:latin typeface="Söhne"/>
              </a:rPr>
              <a:t>b) Android </a:t>
            </a:r>
            <a:r>
              <a:rPr lang="en-US" b="1" i="0" dirty="0">
                <a:solidFill>
                  <a:srgbClr val="374151"/>
                </a:solidFill>
                <a:effectLst/>
                <a:latin typeface="Söhne"/>
              </a:rPr>
              <a:t>:</a:t>
            </a:r>
            <a:r>
              <a:rPr lang="en-US" b="0" i="0" dirty="0">
                <a:solidFill>
                  <a:srgbClr val="374151"/>
                </a:solidFill>
                <a:effectLst/>
                <a:latin typeface="Söhne"/>
              </a:rPr>
              <a:t> Android is an operating system designed for mobile devices, not servers.</a:t>
            </a:r>
          </a:p>
          <a:p>
            <a:pPr marL="0" indent="0" algn="l">
              <a:buNone/>
            </a:pPr>
            <a:r>
              <a:rPr lang="en-US" b="0" i="0" dirty="0">
                <a:solidFill>
                  <a:srgbClr val="374151"/>
                </a:solidFill>
                <a:effectLst/>
                <a:latin typeface="Söhne"/>
              </a:rPr>
              <a:t>c) iOS </a:t>
            </a:r>
            <a:r>
              <a:rPr lang="en-US" b="0" i="0" dirty="0" err="1">
                <a:solidFill>
                  <a:srgbClr val="374151"/>
                </a:solidFill>
                <a:effectLst/>
                <a:latin typeface="Söhne"/>
              </a:rPr>
              <a:t>iOS</a:t>
            </a:r>
            <a:r>
              <a:rPr lang="en-US" b="0" i="0" dirty="0">
                <a:solidFill>
                  <a:srgbClr val="374151"/>
                </a:solidFill>
                <a:effectLst/>
                <a:latin typeface="Söhne"/>
              </a:rPr>
              <a:t> is an operating system designed for Apple's mobile devices, not servers.</a:t>
            </a:r>
          </a:p>
          <a:p>
            <a:pPr marL="0" indent="0" algn="l">
              <a:buNone/>
            </a:pPr>
            <a:r>
              <a:rPr lang="en-US" b="0" i="0" dirty="0">
                <a:solidFill>
                  <a:srgbClr val="374151"/>
                </a:solidFill>
                <a:effectLst/>
                <a:latin typeface="Söhne"/>
              </a:rPr>
              <a:t>d) Chrome OS</a:t>
            </a:r>
            <a:r>
              <a:rPr lang="en-US" b="1" i="0" dirty="0">
                <a:solidFill>
                  <a:srgbClr val="374151"/>
                </a:solidFill>
                <a:effectLst/>
                <a:latin typeface="Söhne"/>
              </a:rPr>
              <a:t>:</a:t>
            </a:r>
            <a:r>
              <a:rPr lang="en-US" b="0" i="0" dirty="0">
                <a:solidFill>
                  <a:srgbClr val="374151"/>
                </a:solidFill>
                <a:effectLst/>
                <a:latin typeface="Söhne"/>
              </a:rPr>
              <a:t> Chrome OS is designed for lightweight, internet-dependent computing, typically on Chromebooks, and is not suitable for server environments.</a:t>
            </a:r>
          </a:p>
          <a:p>
            <a:endParaRPr lang="en-US" dirty="0"/>
          </a:p>
        </p:txBody>
      </p:sp>
      <p:pic>
        <p:nvPicPr>
          <p:cNvPr id="4" name="Content Placeholder 5">
            <a:extLst>
              <a:ext uri="{FF2B5EF4-FFF2-40B4-BE49-F238E27FC236}">
                <a16:creationId xmlns:a16="http://schemas.microsoft.com/office/drawing/2014/main" id="{4BB8D542-1E39-CF3F-A726-BEBCD253F22C}"/>
              </a:ext>
            </a:extLst>
          </p:cNvPr>
          <p:cNvPicPr>
            <a:picLocks noChangeAspect="1"/>
          </p:cNvPicPr>
          <p:nvPr/>
        </p:nvPicPr>
        <p:blipFill>
          <a:blip r:embed="rId2"/>
          <a:stretch>
            <a:fillRect/>
          </a:stretch>
        </p:blipFill>
        <p:spPr>
          <a:xfrm>
            <a:off x="128156" y="6279283"/>
            <a:ext cx="2998817" cy="482040"/>
          </a:xfrm>
          <a:prstGeom prst="rect">
            <a:avLst/>
          </a:prstGeom>
        </p:spPr>
      </p:pic>
      <p:sp>
        <p:nvSpPr>
          <p:cNvPr id="5" name="TextBox 23">
            <a:extLst>
              <a:ext uri="{FF2B5EF4-FFF2-40B4-BE49-F238E27FC236}">
                <a16:creationId xmlns:a16="http://schemas.microsoft.com/office/drawing/2014/main" id="{6690E107-0A2E-62AB-FC9E-3575B1D995B0}"/>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9096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3175</Words>
  <Application>Microsoft Office PowerPoint</Application>
  <PresentationFormat>Widescreen</PresentationFormat>
  <Paragraphs>304</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Söhne</vt:lpstr>
      <vt:lpstr>Wingdings</vt:lpstr>
      <vt:lpstr>Comic Sans MS</vt:lpstr>
      <vt:lpstr>Calibri Light</vt:lpstr>
      <vt:lpstr>Office Theme</vt:lpstr>
      <vt:lpstr>PowerPoint Presentation</vt:lpstr>
      <vt:lpstr>Purpose of IT Architecture Components </vt:lpstr>
      <vt:lpstr> Operating Systems (1 of 8) </vt:lpstr>
      <vt:lpstr>Types of Operating Systems </vt:lpstr>
      <vt:lpstr>Servers (2 of 8)</vt:lpstr>
      <vt:lpstr>Types of Servers</vt:lpstr>
      <vt:lpstr>Types of Servers</vt:lpstr>
      <vt:lpstr>Network Infrastructure (3 of 8) </vt:lpstr>
      <vt:lpstr>Components and Examples </vt:lpstr>
      <vt:lpstr>Components and Examples</vt:lpstr>
      <vt:lpstr>End-User Devices (4 of 8)</vt:lpstr>
      <vt:lpstr>Examples and Types </vt:lpstr>
      <vt:lpstr>Examples and Types </vt:lpstr>
      <vt:lpstr>Cloud Computing (5 of 8)</vt:lpstr>
      <vt:lpstr>Service Models </vt:lpstr>
      <vt:lpstr>Deployment Models </vt:lpstr>
      <vt:lpstr>Middleware (6 of 8)</vt:lpstr>
      <vt:lpstr>Examples and Types </vt:lpstr>
      <vt:lpstr>Examples and Types </vt:lpstr>
      <vt:lpstr>Software Applications (7 of 8) </vt:lpstr>
      <vt:lpstr>Examples and Types </vt:lpstr>
      <vt:lpstr>Examples and Types </vt:lpstr>
      <vt:lpstr>Data Architecture</vt:lpstr>
      <vt:lpstr>Components of Data Architecture</vt:lpstr>
      <vt:lpstr>Components of Data Architecture</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3</cp:revision>
  <dcterms:created xsi:type="dcterms:W3CDTF">2023-09-24T22:24:10Z</dcterms:created>
  <dcterms:modified xsi:type="dcterms:W3CDTF">2023-09-25T01:26:48Z</dcterms:modified>
</cp:coreProperties>
</file>