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C4BAB2-BA91-4863-BBF7-0F4B604D888A}" v="178" dt="2023-09-26T18:17:27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" y="4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BA51-CCEB-DACE-13F6-A31914795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1B422-60B0-F3F3-6E71-EEEC6B06D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E6158-D6C4-74D7-5092-783EED09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6FE90-7D2D-BEBD-976E-072BCC8BF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92987-A2B3-5773-086D-EC9F6302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3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BAFF-3CB7-BB27-86C4-DF75AF00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2B1B-AE7D-CC52-524C-A1E3A2594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E78A0-D8DF-61F5-D65A-F516C20EF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07DB1-66F5-55C2-1419-782FF316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91509-F3DB-9BBD-259C-30F76805D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3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10C55-8A11-44C5-0CD4-F1B7AD39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6BA07-FDC5-960B-4A6A-5EC79914B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05E82-466F-5A07-5B6E-7BAC6E704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5E6F-91E5-036E-A40B-3258ED058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D7F69-E530-C4C3-FEEC-DDCA65132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0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58503-4D3C-9087-D816-E398CFD7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55688-B5C9-C1FB-21FA-85A59C2E9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5AF0D-58C7-CD08-4EF1-14D5FFEFA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FD983-4D0A-FA5D-74C8-A8F81272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BB4C5-8B31-9A33-FE9D-3550BA2D8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E7EAF-D878-6F29-4B81-D305FD00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1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6432D-8D15-AAAA-25CB-63C7101D4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1F14C-B54F-8DC5-F6BB-F9E50112A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C11D1-A648-A255-5AC4-9872C8C72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FF6BA6-4778-4CC4-0067-808BCD3CB4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0B5D2-DF62-9BF4-D22A-CABC888B0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15E72-A9EC-C69E-0E84-C845F441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A337F-B902-30E9-9D6D-CA2AF9B07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EF0954-59BE-E24C-B677-356055C6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5E6A-C2DE-E899-9A70-860439B4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2EB2C0-4B84-20AA-3517-B3476000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7E93EF-5E46-6A90-E578-7141B6ED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646EA-3CC4-82ED-04F5-A5C8197A1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6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09A208-CC54-E63B-9AA4-8E841A4E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F4178B-70CA-6148-2764-CAD05FF6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E911B-54B3-959C-94CD-255B9625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4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10A3-EF22-EDA9-10B8-EE44C403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93FE4-9748-9DBE-75CB-539FE0D1E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62B3E-4CA8-5574-215E-EA792B3F9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6E849-87DB-9772-6047-2043A5D6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101AA-4AB7-1F12-916D-A3373A51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F565E-3C04-1BBD-835A-573FB433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9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B9974-AA4C-CD19-5DBF-102AF381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EE4D7-A931-EAFD-2131-D7A4C8BC38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FC5BE-4FD5-BA02-C7C0-92DDA8F3C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1BE32B-896F-26D7-E06F-9EA7A9E89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84746-AA7C-7258-0BD9-FD2411FC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02610-DBAD-F354-9436-8642286C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7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E269-0A81-C60A-E32D-36744914E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A9CE7-21C9-7BB5-2087-54ADA8052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6CB72-D553-B878-AAF7-54B2F31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0F738-314E-AD59-690A-B613CFEF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289F3-D658-7601-4B30-76F035C5C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3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E7D3B5-96D5-3FB7-F7E1-DFD8BED9D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B7D76-E088-0A5C-2D14-F2AB34B2C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5E446-FC8A-A6C0-093E-AF7C7F91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F5BC8-1409-71DE-1FB8-F44B0862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BA1D2-B04C-719E-51B0-6F416895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5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83314-E2D2-9C63-5D2C-156DC471D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D0CC2-AB85-A23B-846F-50FC89AC8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C438F-C6D1-652F-141B-0FA693591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170E2-8A4E-4499-A144-95E68F6825C9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2EED9-E025-3872-BB84-F240F8F85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0D435-D907-C035-9CE2-D8CE3F38B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D9E41-6806-407E-A72B-E6FEE5B1D6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2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AF3E5-7719-AE4E-4FFB-916243267D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"/>
              </a:rPr>
              <a:t>Explain how the COSO frameworks address cloud computing governance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DD02F-A647-B03B-4F5E-A727FDB72B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5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76E1F-3F2B-0FF8-28C8-BC1EA94A7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677"/>
            <a:ext cx="1209459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Committee of Sponsoring Organizations of the Treadway Commission (COSO) and Cloud Computing Governance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E4459-8906-8407-BC41-5F1E3ACC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90" y="1556121"/>
            <a:ext cx="7292891" cy="4984772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Söhne"/>
              </a:rPr>
              <a:t>COSO has established frameworks for: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Söhne"/>
              </a:rPr>
              <a:t>Internal control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Söhne"/>
              </a:rPr>
              <a:t>E</a:t>
            </a:r>
            <a:r>
              <a:rPr lang="en-US" b="0" i="0" dirty="0">
                <a:effectLst/>
                <a:latin typeface="Söhne"/>
              </a:rPr>
              <a:t>nterprise risk management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Söhne"/>
              </a:rPr>
              <a:t>F</a:t>
            </a:r>
            <a:r>
              <a:rPr lang="en-US" b="0" i="0" dirty="0">
                <a:effectLst/>
                <a:latin typeface="Söhne"/>
              </a:rPr>
              <a:t>raud deterrence</a:t>
            </a:r>
          </a:p>
          <a:p>
            <a:r>
              <a:rPr lang="en-US" b="0" i="0" dirty="0">
                <a:effectLst/>
                <a:latin typeface="Söhne"/>
              </a:rPr>
              <a:t>Connect the COSO framework as a foundational structure for managing the governance and control environment to cloud computing environments.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AC92089-A68A-5E30-EB15-AF9B88758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77B9040-6F82-FF8E-7FA4-0441AF2CA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8ED00D-CAAB-ECFD-DB9F-82F645938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266" y="1653926"/>
            <a:ext cx="4507644" cy="324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9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E990-39B7-B788-BCBA-659E20EB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effectLst/>
                <a:latin typeface="Söhne"/>
              </a:rPr>
              <a:t> Internal Control - Integrated Framework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A5CA2-C165-6A9E-754D-1B2CE41E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95" y="1346123"/>
            <a:ext cx="7875952" cy="4890274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Söhne"/>
              </a:rPr>
              <a:t>The Internal Control framework is often leveraged to build governance around cloud computing services.</a:t>
            </a:r>
          </a:p>
          <a:p>
            <a:pPr algn="l"/>
            <a:r>
              <a:rPr lang="en-US" b="0" i="0" dirty="0">
                <a:effectLst/>
                <a:latin typeface="Söhne"/>
              </a:rPr>
              <a:t> The five components: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Control Environment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Risk Assessment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Control Activities,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Information and Communication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Monitoring Activities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14B6651-ECCD-D9AA-10F0-880ED7EF7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948B6D8-48F5-FCC4-397E-BE261091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55B5F-93EC-BF0C-C5D9-E78E936CC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642" y="1686146"/>
            <a:ext cx="3969833" cy="348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0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50C6-1033-85C2-2D69-6ADA4BB7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6" y="-292797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Control Environment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40CE2-7CB5-1899-85DA-961312E2B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18" y="631321"/>
            <a:ext cx="8610461" cy="6126318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Söhne"/>
              </a:rPr>
              <a:t>Establishes a set of standards, processes, and structures for carrying out internal control across the organization. </a:t>
            </a:r>
          </a:p>
          <a:p>
            <a:r>
              <a:rPr lang="en-US" b="0" i="0" dirty="0">
                <a:effectLst/>
                <a:latin typeface="Söhne"/>
              </a:rPr>
              <a:t>In the context of cloud computing, it mandates the formation of cloud governance policies, procedures, and structures to control the cloud environment effectively.</a:t>
            </a:r>
          </a:p>
          <a:p>
            <a:pPr lvl="1"/>
            <a:r>
              <a:rPr lang="en-US" dirty="0">
                <a:latin typeface="Söhne"/>
              </a:rPr>
              <a:t>E</a:t>
            </a:r>
            <a:r>
              <a:rPr lang="en-US" b="0" i="0" dirty="0">
                <a:effectLst/>
                <a:latin typeface="Söhne"/>
              </a:rPr>
              <a:t>stablishes a Cloud Governance Committee (“specific”), consisting of IT, legal, compliance, and business representatives, to oversee the implementation and management of cloud services. </a:t>
            </a:r>
          </a:p>
          <a:p>
            <a:pPr lvl="1"/>
            <a:r>
              <a:rPr lang="en-US" b="0" i="0" dirty="0">
                <a:effectLst/>
                <a:latin typeface="Söhne"/>
              </a:rPr>
              <a:t>This committee develops and enforces policies and procedures for the use of cloud services, ensuring alignment with organizational objectives and compliance with applicable laws and regulations.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02713E4-948B-B164-A05C-616D4384F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977A189C-5FFC-ABE9-2D97-2BB7F4797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C95EA9-AD3F-4605-43D5-35D6BA246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953" y="1518678"/>
            <a:ext cx="3376047" cy="313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5AFC3-8F14-1329-4821-4AA6F1110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09" y="-317094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Risk 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7AD32-7493-D554-FFDC-170E970DC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2" y="717237"/>
            <a:ext cx="8408650" cy="5537297"/>
          </a:xfrm>
        </p:spPr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A crucial step to evaluate risks associated with cloud computing: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Söhne"/>
              </a:rPr>
              <a:t>D</a:t>
            </a:r>
            <a:r>
              <a:rPr lang="en-US" b="0" i="0" dirty="0">
                <a:effectLst/>
                <a:latin typeface="Söhne"/>
              </a:rPr>
              <a:t>ata breaches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Söhne"/>
              </a:rPr>
              <a:t>loss of data,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Söhne"/>
              </a:rPr>
              <a:t>service interruptions.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latin typeface="Söhne"/>
              </a:rPr>
              <a:t>T</a:t>
            </a:r>
            <a:r>
              <a:rPr lang="en-US" b="0" i="0" dirty="0">
                <a:effectLst/>
                <a:latin typeface="Söhne"/>
              </a:rPr>
              <a:t>his component helps organizations to assess and prioritize risks related to the use of cloud services.</a:t>
            </a:r>
          </a:p>
          <a:p>
            <a:r>
              <a:rPr lang="en-US" b="1" i="0" dirty="0">
                <a:effectLst/>
                <a:latin typeface="Söhne"/>
              </a:rPr>
              <a:t>Example: </a:t>
            </a:r>
            <a:r>
              <a:rPr lang="en-US" b="0" i="0" dirty="0">
                <a:effectLst/>
                <a:latin typeface="Söhne"/>
              </a:rPr>
              <a:t>Before adopting a cloud service, the organization conducts a comprehensive risk assessment to identify potential risks, such as data breaches, data loss, and service downtime. </a:t>
            </a:r>
          </a:p>
          <a:p>
            <a:r>
              <a:rPr lang="en-US" b="0" i="0" dirty="0">
                <a:effectLst/>
                <a:latin typeface="Söhne"/>
              </a:rPr>
              <a:t>The organization then prioritizes these risks based on their likelihood and impact, determining which risks need to be mitigated, transferred, accepted, or avoided.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3ED4FE7-35EE-AAD6-0ACE-9DE35A313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6E5969E-6475-8DAC-7A99-87EE8815E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E9C65-5E27-90CE-1978-497DA7CE8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062" y="1655897"/>
            <a:ext cx="2171716" cy="215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7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34D1-1334-8095-F165-7AD19D17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7041"/>
            <a:ext cx="10515600" cy="1325563"/>
          </a:xfrm>
        </p:spPr>
        <p:txBody>
          <a:bodyPr/>
          <a:lstStyle/>
          <a:p>
            <a:pPr algn="ctr"/>
            <a:r>
              <a:rPr lang="en-US" i="0" dirty="0">
                <a:solidFill>
                  <a:srgbClr val="374151"/>
                </a:solidFill>
                <a:effectLst/>
                <a:latin typeface="Söhne"/>
              </a:rPr>
              <a:t>Control Activities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7E890-7CFC-619B-6132-EAB956FB1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698" y="944678"/>
            <a:ext cx="8578268" cy="5645693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These are the actions taken to help mitigate the identified risks.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For cloud computing, these could include implementing security measures like encryption, multi-factor authentication, and regular audits.</a:t>
            </a:r>
          </a:p>
          <a:p>
            <a:r>
              <a:rPr lang="en-US" b="1" i="0" dirty="0">
                <a:effectLst/>
                <a:latin typeface="Söhne"/>
              </a:rPr>
              <a:t>Example: </a:t>
            </a:r>
            <a:r>
              <a:rPr lang="en-US" b="0" i="0" dirty="0">
                <a:effectLst/>
                <a:latin typeface="Söhne"/>
              </a:rPr>
              <a:t>To mitigate the risk of unauthorized access to cloud services, the organization implements multi-factor authentication (MFA) and strict access controls, ensuring only authorized personnel can access sensitive data stored in the cloud. </a:t>
            </a:r>
          </a:p>
          <a:p>
            <a:r>
              <a:rPr lang="en-US" b="0" i="0" dirty="0">
                <a:effectLst/>
                <a:latin typeface="Söhne"/>
              </a:rPr>
              <a:t>Regular audits and reviews of access logs are conducted to monitor for any suspicious activities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49FF4F2-F247-1972-1A2A-0801BC284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EE8D2719-9E44-FD73-3D80-D8863FE47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529369-A840-9E7E-5E37-6EC0592D6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386" y="1725368"/>
            <a:ext cx="3263099" cy="355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4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2A42E-94A9-28C5-D84C-FE46D684F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7831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Information and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67832-6AC4-22F8-8478-E535AFDB3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22375"/>
            <a:ext cx="8781691" cy="5601087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Ensures that relevant and reliable information is disseminated properly within the organization.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In cloud computing, this could mean proper communication of cloud policies, changes, and incidents to relevant stakeholders.</a:t>
            </a:r>
          </a:p>
          <a:p>
            <a:r>
              <a:rPr lang="en-US" b="1" i="0" dirty="0">
                <a:effectLst/>
                <a:latin typeface="Söhne"/>
              </a:rPr>
              <a:t>Example: </a:t>
            </a:r>
            <a:r>
              <a:rPr lang="en-US" b="0" i="0" dirty="0">
                <a:effectLst/>
                <a:latin typeface="Söhne"/>
              </a:rPr>
              <a:t>The organization develops clear and concise communication channels and procedures to ensure that all relevant stakeholders are aware of the policies, procedures, and changes related to cloud services. </a:t>
            </a:r>
          </a:p>
          <a:p>
            <a:r>
              <a:rPr lang="en-US" b="0" i="0" dirty="0">
                <a:effectLst/>
                <a:latin typeface="Söhne"/>
              </a:rPr>
              <a:t>For instance, any updates or incidents related to cloud services are promptly communicated to the relevant departments via email alerts or dashboard notifications.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BA0A2E1-71FD-1A4D-B060-613BBD206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C7ADB62-2EE9-2792-BDF1-1042C64DB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423591-EAEC-6425-D8BA-8FDB2B245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998" y="1458753"/>
            <a:ext cx="3720150" cy="35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8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A96D-4FC1-0DD8-8707-67E94B40A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948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Monitoring Activities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D3F4D-48FC-9622-BCCC-2F921C4D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28" y="822014"/>
            <a:ext cx="8890027" cy="5589937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Söhne"/>
              </a:rPr>
              <a:t>Regular evaluations are conducted to ascertain whether the controls and processes are working as intended. </a:t>
            </a:r>
          </a:p>
          <a:p>
            <a:r>
              <a:rPr lang="en-US" b="0" i="0" dirty="0">
                <a:effectLst/>
                <a:latin typeface="Söhne"/>
              </a:rPr>
              <a:t>For cloud services, continuous monitoring of security and compliance is essential.</a:t>
            </a:r>
          </a:p>
          <a:p>
            <a:r>
              <a:rPr lang="en-US" b="1" i="0" dirty="0">
                <a:effectLst/>
                <a:latin typeface="Söhne"/>
              </a:rPr>
              <a:t>Example: </a:t>
            </a:r>
            <a:r>
              <a:rPr lang="en-US" b="0" i="0" dirty="0">
                <a:effectLst/>
                <a:latin typeface="Söhne"/>
              </a:rPr>
              <a:t>The organization deploys automated monitoring tools to continuously monitor the security and performance of cloud services.</a:t>
            </a:r>
          </a:p>
          <a:p>
            <a:r>
              <a:rPr lang="en-US" b="0" i="0" dirty="0">
                <a:effectLst/>
                <a:latin typeface="Söhne"/>
              </a:rPr>
              <a:t>These tools alert the IT team in real-time to any security breaches or performance issues, allowing for immediate response and remediation.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94A7941-BD64-1ECF-FF3F-5F0635030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73F2678-D26F-2DD7-58E0-35CBD60AF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1C927-663F-1C50-1058-7D8E69A31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444" y="1543312"/>
            <a:ext cx="3099318" cy="276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1893F-36D6-C34D-7186-0193F76A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225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i="0" dirty="0">
                <a:effectLst/>
                <a:latin typeface="Söhne"/>
              </a:rPr>
              <a:t> Enterprise Risk Management (ERM) Framework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00CAF-1F8C-254F-B584-E2B454B4F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" y="769434"/>
            <a:ext cx="9735050" cy="5586761"/>
          </a:xfrm>
        </p:spPr>
        <p:txBody>
          <a:bodyPr>
            <a:normAutofit fontScale="92500"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ERM framework emphasizes a risk-based approach.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When applied to cloud computing governance, it helps in aligning strategy, performance, and risk management.</a:t>
            </a:r>
          </a:p>
          <a:p>
            <a:pPr lvl="1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Governance and Culture: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component focuses on organizational governance and culture which directly impacts cloud computing governance by defining roles, responsibilities, and establishing a risk-aware culture.</a:t>
            </a:r>
          </a:p>
          <a:p>
            <a:pPr lvl="1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Strategy and Objective-Setting: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 the context of cloud computing, this involves setting clear objectives and strategies for the use of cloud services, in alignment with the organization’s risk tolerance and appetite.</a:t>
            </a:r>
          </a:p>
          <a:p>
            <a:pPr lvl="1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Performance: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Measures and monitors the performance of cloud computing services against the set objectives and risk management expectations. KPIs and KRIs</a:t>
            </a:r>
          </a:p>
          <a:p>
            <a:pPr lvl="1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Review and Revision: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involves a regular review and revision of cloud computing governance policies and controls to ensure their effectiveness and relevance.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D1937590-6D35-2486-7815-CC279AC61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5D107ED-6DE9-F35C-91B4-5F558189E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8572C-85C7-8B17-5674-D483A351C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609" y="1136972"/>
            <a:ext cx="2238391" cy="204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6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2C2C0-FBC2-1A39-7936-33ECFC62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dirty="0">
                <a:effectLst/>
                <a:latin typeface="Söhne"/>
              </a:rPr>
              <a:t>Enterprise Risk Management (ERM) Application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466D-744E-BAAD-93B6-349CC5669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8322" y="1356181"/>
            <a:ext cx="8531526" cy="5061125"/>
          </a:xfrm>
        </p:spPr>
        <p:txBody>
          <a:bodyPr>
            <a:normAutofit/>
          </a:bodyPr>
          <a:lstStyle/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öhne"/>
              </a:rPr>
              <a:t>Via ERM</a:t>
            </a:r>
            <a:r>
              <a:rPr lang="en-US" b="0" i="0" dirty="0">
                <a:effectLst/>
                <a:latin typeface="Söhne"/>
              </a:rPr>
              <a:t> should </a:t>
            </a:r>
            <a:r>
              <a:rPr lang="en-US" b="0" i="0" dirty="0" err="1">
                <a:effectLst/>
                <a:latin typeface="Söhne"/>
              </a:rPr>
              <a:t>establishe</a:t>
            </a:r>
            <a:endParaRPr lang="en-US" b="0" i="0" dirty="0">
              <a:effectLst/>
              <a:latin typeface="Söhne"/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Söhne"/>
              </a:rPr>
              <a:t>Key Risk Indicators (KRIs) and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Söhne"/>
              </a:rPr>
              <a:t>Key Performance Indicators (KPIs)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to measure and monitor the performance and risk of cloud services regularly. 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By defining clear KPIs and KRIs, organizations can effectively measure, monitor, and manage their cloud computing services' performance and associated risks.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öhne"/>
              </a:rPr>
              <a:t> Establishing relevant thresholds and objectives for each indicator provides a basis for actionable insights and informed decision-making.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Söhne"/>
              </a:rPr>
              <a:t>Best to look at specific examples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190F935-EFCB-3B65-8B5D-233CFCAB1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6218FE2-6F9D-7FD0-EDB9-09721664F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D7E5B-783F-13B1-D5B9-BD16E4ACC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560" y="1218158"/>
            <a:ext cx="3918722" cy="39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7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2C2C0-FBC2-1A39-7936-33ECFC621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15" y="-1639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0" i="0" dirty="0">
                <a:effectLst/>
                <a:latin typeface="Söhne"/>
              </a:rPr>
              <a:t>Key Performance Indicators (KPIs)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466D-744E-BAAD-93B6-349CC5669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816820"/>
            <a:ext cx="8971886" cy="5224359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Service Availability: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KPI:</a:t>
            </a:r>
            <a:r>
              <a:rPr lang="en-US" b="0" i="0" dirty="0">
                <a:effectLst/>
                <a:latin typeface="Söhne"/>
              </a:rPr>
              <a:t> Percentage of uptime of a cloud service.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ensure the cloud service is available, aiming for a target like 99.9% availability.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Response Time: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KPI:</a:t>
            </a:r>
            <a:r>
              <a:rPr lang="en-US" b="0" i="0" dirty="0">
                <a:effectLst/>
                <a:latin typeface="Söhne"/>
              </a:rPr>
              <a:t> Average response time of a cloud service.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ensure that the cloud service responds within an acceptable time frame, e.g., below 300 milliseconds.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Resource Utilization: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KPI:</a:t>
            </a:r>
            <a:r>
              <a:rPr lang="en-US" b="0" i="0" dirty="0">
                <a:effectLst/>
                <a:latin typeface="Söhne"/>
              </a:rPr>
              <a:t> Percentage of CPU, memory, and storage utilization.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manage resource consumption efficiently and avoid overprovisioning, for example, keeping CPU utilization below 70%.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F3991DE-FD6F-34EA-A737-6278C2E96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434A6374-28DF-FB9C-6A77-7CC6FA96F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DD5B5-7C47-EAF0-545F-8E6F0AD5B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914" y="1844334"/>
            <a:ext cx="2587573" cy="266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5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60A7-6D95-83A8-8228-C77991DF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686" y="-275118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effectLst/>
                <a:latin typeface="Söhne"/>
              </a:rPr>
              <a:t>Key Risk Indicators (KRIs)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511F1-36E5-955C-D481-BD82CB44B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1050445"/>
            <a:ext cx="9075403" cy="5046903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Security Incidents: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KRI:</a:t>
            </a:r>
            <a:r>
              <a:rPr lang="en-US" b="0" i="0" dirty="0">
                <a:effectLst/>
                <a:latin typeface="Söhne"/>
              </a:rPr>
              <a:t> Number of security incidents detected per month.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monitor the security of cloud services, with a threshold of zero incidents.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Data Breaches: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KRI:</a:t>
            </a:r>
            <a:r>
              <a:rPr lang="en-US" b="0" i="0" dirty="0">
                <a:effectLst/>
                <a:latin typeface="Söhne"/>
              </a:rPr>
              <a:t> Number of unauthorized data access incidents.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identify and prevent any unauthorized access to confidential information, with an aim of zero breaches.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Compliance Violations:</a:t>
            </a:r>
            <a:endParaRPr lang="en-US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Specific KRI:</a:t>
            </a:r>
            <a:r>
              <a:rPr lang="en-US" b="0" i="0" dirty="0">
                <a:effectLst/>
                <a:latin typeface="Söhne"/>
              </a:rPr>
              <a:t> Number of compliance violations identified in audits.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To ensure adherence to regulatory and organizational policies, maintaining compliance with zero violations.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E0511D1-DD37-01FE-27D2-84A2BBE86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476318B-0CD1-3BDC-5155-54CC4D391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6E4A74-3209-B16D-02C0-8951E3EF3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511" y="1924335"/>
            <a:ext cx="3143349" cy="273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4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FC1C-7967-A9A6-194E-41F8730C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613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Fraud Deterrence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1DAEB-1FCC-E8FD-5EDD-032BBEE9C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1212308"/>
            <a:ext cx="8223380" cy="5645692"/>
          </a:xfrm>
        </p:spPr>
        <p:txBody>
          <a:bodyPr/>
          <a:lstStyle/>
          <a:p>
            <a:pPr algn="l"/>
            <a:r>
              <a:rPr lang="en-US" b="0" i="0" dirty="0">
                <a:effectLst/>
                <a:latin typeface="Söhne"/>
              </a:rPr>
              <a:t>COSO frameworks also have a focus on fraud deterrence.</a:t>
            </a:r>
          </a:p>
          <a:p>
            <a:pPr algn="l"/>
            <a:r>
              <a:rPr lang="en-US" b="0" i="0" dirty="0">
                <a:effectLst/>
                <a:latin typeface="Söhne"/>
              </a:rPr>
              <a:t> In the context of cloud computing, this includes implementing controls and policies to detect and prevent fraudulent activities related to cloud services, like unauthorized access and data theft.</a:t>
            </a:r>
          </a:p>
          <a:p>
            <a:pPr algn="l"/>
            <a:r>
              <a:rPr lang="en-US" b="0" i="0" dirty="0">
                <a:effectLst/>
                <a:latin typeface="Söhne"/>
              </a:rPr>
              <a:t>Fraud deterrence involves a set of proactive steps and measures taken to prevent fraud before it occurs within an organization or system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E78B1A5-51DF-1BC5-94C9-8EE051821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5720FF5D-FBF0-0900-2643-B6A370568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5357F-0F08-744D-EBC5-D70A50CDB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043" y="916394"/>
            <a:ext cx="3657627" cy="318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8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8CEDC-8DC1-938D-955E-6DF10EABD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476" y="-2831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 of Fraud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8CF15-5EA7-7674-3C47-75AB67750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750499"/>
            <a:ext cx="9972550" cy="5693433"/>
          </a:xfrm>
        </p:spPr>
        <p:txBody>
          <a:bodyPr>
            <a:normAutofit fontScale="92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Anomaly Detection System:</a:t>
            </a:r>
            <a:endParaRPr lang="en-US" b="0" i="0" dirty="0">
              <a:effectLst/>
              <a:latin typeface="Söhne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Implementation:</a:t>
            </a:r>
            <a:r>
              <a:rPr lang="en-US" b="0" i="0" dirty="0">
                <a:effectLst/>
                <a:latin typeface="Söhne"/>
              </a:rPr>
              <a:t> The company implements a machine-learning-based anomaly detection system in its cloud environment that monitors user behaviors and system interactions, flagging any abnormal behavior or transactions that don’t align with regular patterns.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Detecting fraudulent activities in real-time, allowing immediate action to prevent any potential damage or loss.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Access Control and Monitoring:</a:t>
            </a:r>
            <a:endParaRPr lang="en-US" b="0" i="0" dirty="0">
              <a:effectLst/>
              <a:latin typeface="Söhne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Implementation:</a:t>
            </a:r>
            <a:r>
              <a:rPr lang="en-US" b="0" i="0" dirty="0">
                <a:effectLst/>
                <a:latin typeface="Söhne"/>
              </a:rPr>
              <a:t> Strict access controls are enforced, ensuring that only authorized personnel have access to sensitive data. Every access and modification are logged meticulously for review.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Preventing unauthorized access and modifications, and having a clear trail of interactions with the data for accountability and investigations.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effectLst/>
                <a:latin typeface="Söhne"/>
              </a:rPr>
              <a:t>Multi-Factor Authentication (MFA):</a:t>
            </a:r>
            <a:endParaRPr lang="en-US" b="0" i="0" dirty="0">
              <a:effectLst/>
              <a:latin typeface="Söhne"/>
            </a:endParaRP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Implementation:</a:t>
            </a:r>
            <a:r>
              <a:rPr lang="en-US" b="0" i="0" dirty="0">
                <a:effectLst/>
                <a:latin typeface="Söhne"/>
              </a:rPr>
              <a:t> The company enforces MFA for all users accessing the cloud services, requiring at least two forms of identification before granting access.</a:t>
            </a:r>
          </a:p>
          <a:p>
            <a:pPr lvl="1" algn="l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Objective:</a:t>
            </a:r>
            <a:r>
              <a:rPr lang="en-US" b="0" i="0" dirty="0">
                <a:effectLst/>
                <a:latin typeface="Söhne"/>
              </a:rPr>
              <a:t> Adding an extra layer of security to protect against unauthorized access, even if passwords are compromised.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E95D3B3-0B29-3511-A53D-ED87FAF57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6F44123-8DB5-598A-9043-B8570789B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0D4C18-7A1E-6B94-A3D3-0C4EBAAD4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514" y="1282623"/>
            <a:ext cx="2066940" cy="46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7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5EC11-DF9F-7DBE-7FB9-C6066ABBD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838" y="-45438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29450-81F4-D053-12C4-C7186CBCD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49" y="531661"/>
            <a:ext cx="11954774" cy="5912271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healthcare provider is ensuring adherence to regulatory and organizational policies in its cloud environment.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Question: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What specific KPI should the healthcare provider monitor to ensure compliance with applicable regulations?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a) Service Availability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b) Resource Utilization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c) Cost Management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d) Compliance Violation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a) Service Availability: Measures the uptime of a service.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b) Resource Utilization: Measures how efficiently resources are being used.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c) Cost Management: Focuses on managing expenditures related to cloud services.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d) Compliance Violations (Correct): Directly measures adherence to applicable laws and regulations, ensuring compliance.</a:t>
            </a: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90307D3A-56F8-48D6-288B-D639AC11F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9313A435-9FB9-99F0-A8D1-C2ADFEF97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37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1500</Words>
  <Application>Microsoft Office PowerPoint</Application>
  <PresentationFormat>Widescreen</PresentationFormat>
  <Paragraphs>118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Wingdings</vt:lpstr>
      <vt:lpstr>Comic Sans MS</vt:lpstr>
      <vt:lpstr>Calibri Light</vt:lpstr>
      <vt:lpstr>Google Sans</vt:lpstr>
      <vt:lpstr>Söhne</vt:lpstr>
      <vt:lpstr>Arial</vt:lpstr>
      <vt:lpstr>Calibri</vt:lpstr>
      <vt:lpstr>Office Theme</vt:lpstr>
      <vt:lpstr>Explain how the COSO frameworks address cloud computing governance</vt:lpstr>
      <vt:lpstr>Committee of Sponsoring Organizations of the Treadway Commission (COSO) and Cloud Computing Governance</vt:lpstr>
      <vt:lpstr> Internal Control - Integrated Framework </vt:lpstr>
      <vt:lpstr>Control Environment</vt:lpstr>
      <vt:lpstr>Risk Assessment</vt:lpstr>
      <vt:lpstr>Control Activities</vt:lpstr>
      <vt:lpstr>Information and Communication</vt:lpstr>
      <vt:lpstr>Monitoring Activities</vt:lpstr>
      <vt:lpstr> Enterprise Risk Management (ERM) Framework </vt:lpstr>
      <vt:lpstr>Enterprise Risk Management (ERM) Application </vt:lpstr>
      <vt:lpstr>Key Performance Indicators (KPIs)</vt:lpstr>
      <vt:lpstr>Key Risk Indicators (KRIs)</vt:lpstr>
      <vt:lpstr>Fraud Deterrence </vt:lpstr>
      <vt:lpstr>Example of Fraud Detection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Explain how the COSO frameworks address cloud computing governance</dc:title>
  <dc:creator>mansour farhat</dc:creator>
  <cp:lastModifiedBy>mansour farhat</cp:lastModifiedBy>
  <cp:revision>3</cp:revision>
  <dcterms:created xsi:type="dcterms:W3CDTF">2023-09-26T00:30:35Z</dcterms:created>
  <dcterms:modified xsi:type="dcterms:W3CDTF">2023-09-26T18:17:37Z</dcterms:modified>
</cp:coreProperties>
</file>