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56818-5F18-45DF-80D4-3F1271B11E51}" v="37" dt="2024-01-05T15:42:02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8" autoAdjust="0"/>
    <p:restoredTop sz="94660"/>
  </p:normalViewPr>
  <p:slideViewPr>
    <p:cSldViewPr snapToGrid="0">
      <p:cViewPr varScale="1">
        <p:scale>
          <a:sx n="87" d="100"/>
          <a:sy n="87" d="100"/>
        </p:scale>
        <p:origin x="3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41A0-8B1E-31F8-5870-80FB40CBFB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9CB406-BD23-E14B-F681-16526999C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E363B-D771-15DF-3488-591D303F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43031-D477-F66E-455E-5CA2DDCE2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8DD7C-2BE8-CE9C-DD9C-4E9BF6345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75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FF3C-B4AF-2104-ADF9-E69083C76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7DCCC-9F2F-8B6C-28E8-7792F1AE5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A5F9F-CEA4-65B5-6BFE-6BD9EF06A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49365-8A86-7582-8F74-F998C8913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C7AF0-A6E7-A740-B98A-611C5A5B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8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32F57-F0D5-FCA2-24C3-9502110E6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66C39-C2FC-2497-8F58-C7C13087B1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8E3AE3-A357-E349-1F44-DF1D4FA52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0FCA3-F682-F6E5-8DBB-8A03C578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7050D-0327-17BB-6A0C-2FF935C2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2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AF986-6A20-F5BD-3DCE-54763A1F0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98155-6AAD-371A-52D5-D82C50940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D8AAE-09CC-534F-3928-25E327302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CCAFE5-6593-EC33-40AE-EDFAE5105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1C03B-3BD0-55B0-0515-353DFF067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63927-395F-26DB-FA17-2384219C5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0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06BDE-8942-22CF-A88E-A236C907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87BCE-3B9C-44D2-7CDA-F09FF91C8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D0CB-0233-7239-3F3A-314D88326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C2E46-8A34-87DC-7BBB-F621B1E10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B85DC1-0CAF-2794-367B-B7D731ED1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2286CF-9F17-7D74-72DC-D1DDAC322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500E05-E198-28F8-A13A-270DAF376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DAB99B-D37A-6F8D-A3FE-481FF02E9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22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06A5-3772-5697-953B-891E3158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A72E37-AF63-568F-A232-B78D46165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AA532E-571D-D69D-5188-653A0F24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4D0DE-043C-105D-6BCD-32760E88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4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B1D06C-3970-1AC6-E2EC-4CDF1D1F6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0C2814-083C-5044-CDD7-738A1D85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2F39A-C7FC-50CB-44D7-935A3A69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64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6EE57-576B-F7E3-DCD3-ACB14B263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1723E-DCF4-CCDE-BE37-F980131D09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7B8FE-FFA7-48FA-A17F-E7B2A42430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893C0-EFE7-A7A8-926D-2AF57166B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F3750-214D-00B8-D221-633EC5C42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5899F-73C8-333D-D741-8771E4DFB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6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1B765-563A-A3CD-7F72-4D0567311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EDFE32-49F9-98AE-9930-C600A624AD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8CEA6-04F0-166C-8080-12B555C46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DA47B2-456D-7936-796B-F17CC55B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5251D-66F9-5C68-4859-1D02C2C53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89A889-3279-E163-A5AA-ABA5141A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4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E4178-8BEE-0558-4D0A-6C949F26D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23530E-BE68-E45F-6C9F-7B9AABD40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60A25-AB0E-00CE-F743-326C8E1AD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D658-C6D2-0B9C-12A8-8D527E386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F9E03-BFDB-023C-B000-07804686B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6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D14B29-1129-A8DE-ACC8-5C75322D4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ADC621-62B3-C9C0-C850-A3A40BC74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6AADC-DE37-9486-F48F-BA4265C8B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87542-DBF3-0559-B8F6-3C237F490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2C64D-E0E7-B375-ABAF-04AF8B7A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385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3AC25D-9A26-BE13-6CB3-819152ECE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B7DF3-284D-4FCE-84CD-19FFD93A7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152B3-27AC-2008-1AB2-850DC45AC7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155CC-862B-4100-AB1E-0837FF0EBD5F}" type="datetimeFigureOut">
              <a:rPr lang="en-US" smtClean="0"/>
              <a:t>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13F00-0D0F-C386-7FDA-5EDC7D366F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B4E455-1F3C-A6E2-B73C-CEA5E6F6A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12136-879F-4338-ACD5-52AF4274A1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7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FCF5-38CF-8B7E-E25C-F4196A5D4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19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Year-End Tax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2591C-C552-A611-11B4-319AE5530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92" y="1086439"/>
            <a:ext cx="8309270" cy="5286984"/>
          </a:xfrm>
        </p:spPr>
        <p:txBody>
          <a:bodyPr>
            <a:normAutofit fontScale="925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essence of tax planning is to strategically manage your financial affairs in a way that minimizes the taxes you owe.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often involves forward-thinking and planning throughout the year, not just at tax time.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By understanding and utilizing the tax laws to your advantage, you can significantly reduce your tax liability while still complying with the law.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requires a balance of reducing taxable income through deductions and maximizing available tax credits.</a:t>
            </a:r>
          </a:p>
          <a:p>
            <a:r>
              <a:rPr lang="en-US" dirty="0"/>
              <a:t>The primary objective for taxpayers is to lower their tax burden (legally of course!), a process known as tax planning.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2768E3F-D9BB-94AA-C101-E71434A1A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AEB8E9F-5AE5-EA9D-1620-E52FBEAE2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D75CA2-9C2E-B9D2-07FD-D37620354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626" y="1785867"/>
            <a:ext cx="3381982" cy="318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6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2FF0-090E-F491-4576-EB7DE32E0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Tax Planning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6447-8326-0837-02AE-4E56B823E0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70" y="1068946"/>
            <a:ext cx="11642502" cy="5082259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Reducing Taxable Income</a:t>
            </a:r>
            <a:r>
              <a:rPr lang="en-US" dirty="0"/>
              <a:t>: This doesn't necessarily mean earning less. </a:t>
            </a:r>
          </a:p>
          <a:p>
            <a:pPr lvl="1"/>
            <a:r>
              <a:rPr lang="en-US" dirty="0"/>
              <a:t>Instead, it involves making smart financial choices that are taxed at a lower rate. </a:t>
            </a:r>
          </a:p>
          <a:p>
            <a:pPr lvl="1"/>
            <a:r>
              <a:rPr lang="en-US" dirty="0"/>
              <a:t>For instance, investing in retirement accounts like 401(k)s or IRAs can reduce your current taxable income, as contributions to these accounts are often tax-deductible.</a:t>
            </a:r>
          </a:p>
          <a:p>
            <a:r>
              <a:rPr lang="en-US" b="1" dirty="0"/>
              <a:t>Increasing Allowable Deductions</a:t>
            </a:r>
            <a:r>
              <a:rPr lang="en-US" dirty="0"/>
              <a:t>: Tax deductions reduce your taxable income. </a:t>
            </a:r>
          </a:p>
          <a:p>
            <a:pPr lvl="1"/>
            <a:r>
              <a:rPr lang="en-US" dirty="0"/>
              <a:t>These can include various expenses like mortgage interest, charitable donations, certain medical expenses, and business-related expenditures. </a:t>
            </a:r>
          </a:p>
          <a:p>
            <a:pPr lvl="1"/>
            <a:r>
              <a:rPr lang="en-US" dirty="0"/>
              <a:t>Maximizing these deductions effectively lowers the amount of income that is subject to tax.</a:t>
            </a:r>
          </a:p>
          <a:p>
            <a:r>
              <a:rPr lang="en-US" b="1" dirty="0"/>
              <a:t>Increasing Tax Credits</a:t>
            </a:r>
            <a:r>
              <a:rPr lang="en-US" dirty="0"/>
              <a:t>: Unlike deductions, which lower taxable income, tax credits directly reduce the amount of tax you owe. </a:t>
            </a:r>
          </a:p>
          <a:p>
            <a:pPr lvl="1"/>
            <a:r>
              <a:rPr lang="en-US" dirty="0"/>
              <a:t>Some credits can even result in a refund if they exceed your total tax liability. Examples of tax credits include education credits, the Earned Income Tax Credit (EITC), and credits for energy-efficient home improvements.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965C2A3-C2A2-E0C9-C98A-5284E8D237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53730C1-EEA8-783D-93FB-CE428ED59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96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672C-6370-6276-A6F8-15A9A4989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684" y="10754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Common Tax Planning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EA714-257F-4C19-E934-6626D4EB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86" y="1191296"/>
            <a:ext cx="11674698" cy="4992107"/>
          </a:xfrm>
        </p:spPr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Exceeding the Standard Deduction with Itemized Deductions (owning a home)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Itemizing deductions can be beneficial if the total exceeds the standard deduction.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example, bunching charitable donations or prepaying deductible expenses like mortgage interest to surpass the standard deduction threshold.</a:t>
            </a:r>
          </a:p>
          <a:p>
            <a:pPr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Accelerating Deductions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Accelerating deductions into the current tax year can lower taxable income.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example, if you anticipate a higher income this year, you might pay deductible expenses like property tax or charitable contributions in advance.</a:t>
            </a:r>
          </a:p>
          <a:p>
            <a:pPr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Maximizing Employer-Sponsored Plans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Contributing maximally to employer-sponsored retirement plans (like 401(k)s) and health care plans (like HSAs) reduces taxable income.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For instance, contributing the maximum to a 401(k) reduces your taxable income by that amount x marginal tax rate.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Control When Income is Taxed (Tax-Deferred Options)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Income can be deferred through vehicles like retirement accounts (401(k), IRA).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example, contributing to a traditional IRA allows you to defer taxes on the contributed amount until withdrawal in retirement, potentially at a lower tax rate.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4035A4B-23A8-B796-A302-8D17E4AD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7DEF5DC-9A4E-5955-858D-AFCCE42D1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14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A4BCD-E760-6800-72B7-B1503371D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956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Common Tax Planning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9F3E02-DC4F-C694-D2B9-5956CD4D5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45" y="938601"/>
            <a:ext cx="11454492" cy="5127347"/>
          </a:xfrm>
        </p:spPr>
        <p:txBody>
          <a:bodyPr>
            <a:normAutofit fontScale="92500" lnSpcReduction="20000"/>
          </a:bodyPr>
          <a:lstStyle/>
          <a:p>
            <a:pPr marL="514350" indent="-514350" algn="l">
              <a:buFont typeface="+mj-lt"/>
              <a:buAutoNum type="arabicPeriod" startAt="5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Tax-Deferred Like-Kind Exchanges or Installment Sales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In a like-kind exchange, you can defer capital gains tax by exchanging a business or investment asset for a similar one. For instance, exchanging one rental property for another.</a:t>
            </a:r>
          </a:p>
          <a:p>
            <a:pPr marL="914400" lvl="1" indent="-457200">
              <a:buFont typeface="+mj-lt"/>
              <a:buAutoNum type="arabicPeriod" startAt="5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installment sale method allows you to spread out capital gains over several years, reducing the tax burden in any single year.</a:t>
            </a:r>
          </a:p>
          <a:p>
            <a:pPr marL="514350" indent="-514350" algn="l">
              <a:buFont typeface="+mj-lt"/>
              <a:buAutoNum type="arabicPeriod" startAt="5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Taxing Income at a Lower Rate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Income from qualified dividends or long-term capital gains is taxed at a lower rate than ordinary income. If you hold a stock for more than a year before selling, any profit is considered a long-term capital gain, taxed at a more favorable rate than short-term gains.</a:t>
            </a:r>
          </a:p>
          <a:p>
            <a:pPr marL="514350" indent="-514350" algn="l">
              <a:buFont typeface="+mj-lt"/>
              <a:buAutoNum type="arabicPeriod" startAt="5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Adding a Dependent to Your </a:t>
            </a:r>
            <a:r>
              <a:rPr lang="en-US" b="1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ax </a:t>
            </a:r>
            <a:r>
              <a:rPr lang="en-US" b="1" dirty="0">
                <a:solidFill>
                  <a:srgbClr val="374151"/>
                </a:solidFill>
                <a:latin typeface="Söhne"/>
              </a:rPr>
              <a:t>R</a:t>
            </a: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eturn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Qualifying for head of household status, if possible, can provide a higher standard deduction and lower tax rates than filing single. For example, a single parent with a dependent child might qualify for this status.</a:t>
            </a:r>
          </a:p>
          <a:p>
            <a:pPr marL="514350" indent="-514350" algn="l">
              <a:buFont typeface="+mj-lt"/>
              <a:buAutoNum type="arabicPeriod" startAt="5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Utilizing Tax Credits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Ensure all applicable tax credits, such as child tax credits or education credits, are fully utilized. These credits directly reduce your tax liability, dollar for dollar.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4A4D90F-E0FD-1C6B-FE35-C643FD88C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CF2B144-DFEC-5812-777B-EA6A7D63D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6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5C2AF-F20D-42D3-F35D-FAD38E730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Common Tax Planning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1665B-9CF2-37AE-3DD5-B296049DE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654" y="1236372"/>
            <a:ext cx="11051146" cy="4940591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Font typeface="+mj-lt"/>
              <a:buAutoNum type="arabicPeriod" startAt="9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Withholding and Estimated Tax Payments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Ensure enough taxes are withheld from your paycheck or make estimated tax payments to avoid underpayment penalties. </a:t>
            </a:r>
          </a:p>
          <a:p>
            <a:pPr marL="914400" lvl="1" indent="-457200">
              <a:buFont typeface="+mj-lt"/>
              <a:buAutoNum type="arabicPeriod" startAt="9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example, if freelance income has increased, adjusting quarterly estimated tax payments can help avoid penalties.</a:t>
            </a:r>
          </a:p>
          <a:p>
            <a:pPr marL="514350" indent="-514350" algn="l">
              <a:buFont typeface="+mj-lt"/>
              <a:buAutoNum type="arabicPeriod" startAt="9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Foreign Earned Income Exclusion or Tax Credit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For those working abroad, the foreign earned income exclusion allows exclusion of a certain amount of foreign income from U.S. taxes. Alternatively, the foreign tax credit can offset taxes paid to another country.</a:t>
            </a:r>
          </a:p>
          <a:p>
            <a:pPr marL="914400" lvl="1" indent="-457200">
              <a:buFont typeface="+mj-lt"/>
              <a:buAutoNum type="arabicPeriod" startAt="9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best option depends on individual circumstances and tax rates in the foreign country.</a:t>
            </a:r>
          </a:p>
          <a:p>
            <a:pPr marL="514350" indent="-514350" algn="l">
              <a:buFont typeface="+mj-lt"/>
              <a:buAutoNum type="arabicPeriod" startAt="9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Avoiding Imputed Interest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Imputed interest on below-market loans between family members or friends must be reported as income. </a:t>
            </a:r>
          </a:p>
          <a:p>
            <a:pPr marL="914400" lvl="1" indent="-457200">
              <a:buFont typeface="+mj-lt"/>
              <a:buAutoNum type="arabicPeriod" startAt="9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Structuring the loan with interest rates at or above the IRS's applicable federal rate can avoid this.</a:t>
            </a:r>
          </a:p>
          <a:p>
            <a:pPr marL="514350" indent="-514350" algn="l">
              <a:buFont typeface="+mj-lt"/>
              <a:buAutoNum type="arabicPeriod" startAt="9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Holding Period for Qualified Stock Options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For stock options, meeting the required holding period (usually 1 year) after exercise can lead to favorable long-term capital gains tax treatment on any profit.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422A4D-7225-1CF6-B2D9-A0381375D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A72B17B-28DA-DC6D-7BEE-00375A55F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2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E1AFE-78A6-F3AC-57B8-7CDD25A5C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01" y="-32512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DD817-E711-086C-A076-03965969A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9" y="887506"/>
            <a:ext cx="11732653" cy="5289457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Which of the following is a key benefit of adding a dependent to your tax return under the current U.S. tax laws?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a) Exemption for personal and dependency exemptions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b) Increased standard deduction for head of household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c) Automatic qualification for the Earned Income Tax Credit (EITC)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d) Deduction for all personal expenses of the dependent</a:t>
            </a:r>
          </a:p>
          <a:p>
            <a:pPr algn="l"/>
            <a:r>
              <a:rPr lang="en-US" b="0" i="1" dirty="0">
                <a:solidFill>
                  <a:srgbClr val="374151"/>
                </a:solidFill>
                <a:effectLst/>
                <a:latin typeface="Söhne"/>
              </a:rPr>
              <a:t>Correct Answer: b) Increased standard deduction for head of household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Explanation: While personal and dependency exemptions are currently suspended under the TCJA, qualifying as head of household due to a dependent can lead to a higher standard deduction and potentially lower tax rates compared to filing as single.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Incorrect Options: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a) is incorrect because personal and dependency exemptions are currently suspended under the TCJA.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c) is incorrect because having a dependent does not automatically qualify one for the EITC; other criteria must also be met.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d) is incorrect as personal expenses of the dependent are generally not deductible.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657580B-8AAA-53EF-34AF-1DBAC8B80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532" y="6334780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D173F4D-68F0-0154-812E-8F81FBDFB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5558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2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1108</Words>
  <Application>Microsoft Office PowerPoint</Application>
  <PresentationFormat>Widescreen</PresentationFormat>
  <Paragraphs>56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Year-End Tax Planning</vt:lpstr>
      <vt:lpstr>Tax Planning Strategies</vt:lpstr>
      <vt:lpstr>Common Tax Planning Strategies</vt:lpstr>
      <vt:lpstr>Common Tax Planning Strategies</vt:lpstr>
      <vt:lpstr>Common Tax Planning Strategies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Year-End Tax Planning</dc:title>
  <dc:creator>mansour farhat</dc:creator>
  <cp:lastModifiedBy>mansour farhat</cp:lastModifiedBy>
  <cp:revision>2</cp:revision>
  <dcterms:created xsi:type="dcterms:W3CDTF">2024-01-04T17:29:41Z</dcterms:created>
  <dcterms:modified xsi:type="dcterms:W3CDTF">2024-01-14T12:10:46Z</dcterms:modified>
</cp:coreProperties>
</file>