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3" r:id="rId5"/>
    <p:sldId id="260" r:id="rId6"/>
    <p:sldId id="264" r:id="rId7"/>
    <p:sldId id="261" r:id="rId8"/>
    <p:sldId id="26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4456F6-76EC-4EA4-8FE6-AD1D32845A2E}" v="96" dt="2024-01-07T21:14:59.7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90" d="100"/>
          <a:sy n="90" d="100"/>
        </p:scale>
        <p:origin x="33" y="14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FF16A-F671-D829-ACB5-9199F1C2C2A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E55851C-AF86-5F81-F082-63AFA8E95B0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8174C89-1170-80B2-E010-DCD7ADC413CE}"/>
              </a:ext>
            </a:extLst>
          </p:cNvPr>
          <p:cNvSpPr>
            <a:spLocks noGrp="1"/>
          </p:cNvSpPr>
          <p:nvPr>
            <p:ph type="dt" sz="half" idx="10"/>
          </p:nvPr>
        </p:nvSpPr>
        <p:spPr/>
        <p:txBody>
          <a:bodyPr/>
          <a:lstStyle/>
          <a:p>
            <a:fld id="{D4BE3CBC-0384-4C9D-89A5-0E6BB728BBAE}" type="datetimeFigureOut">
              <a:rPr lang="en-US" smtClean="0"/>
              <a:t>1/14/2024</a:t>
            </a:fld>
            <a:endParaRPr lang="en-US"/>
          </a:p>
        </p:txBody>
      </p:sp>
      <p:sp>
        <p:nvSpPr>
          <p:cNvPr id="5" name="Footer Placeholder 4">
            <a:extLst>
              <a:ext uri="{FF2B5EF4-FFF2-40B4-BE49-F238E27FC236}">
                <a16:creationId xmlns:a16="http://schemas.microsoft.com/office/drawing/2014/main" id="{0276C487-426A-5D13-F88D-9512ECA144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73337C-95D0-119A-4DCC-926E5ECB29AC}"/>
              </a:ext>
            </a:extLst>
          </p:cNvPr>
          <p:cNvSpPr>
            <a:spLocks noGrp="1"/>
          </p:cNvSpPr>
          <p:nvPr>
            <p:ph type="sldNum" sz="quarter" idx="12"/>
          </p:nvPr>
        </p:nvSpPr>
        <p:spPr/>
        <p:txBody>
          <a:bodyPr/>
          <a:lstStyle/>
          <a:p>
            <a:fld id="{DD6F7DDA-6BE0-4025-B867-AEBE5A753E41}" type="slidenum">
              <a:rPr lang="en-US" smtClean="0"/>
              <a:t>‹#›</a:t>
            </a:fld>
            <a:endParaRPr lang="en-US"/>
          </a:p>
        </p:txBody>
      </p:sp>
    </p:spTree>
    <p:extLst>
      <p:ext uri="{BB962C8B-B14F-4D97-AF65-F5344CB8AC3E}">
        <p14:creationId xmlns:p14="http://schemas.microsoft.com/office/powerpoint/2010/main" val="1236314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A36A4-EE9B-47FB-1198-42D223679B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84F537A-59C6-83F1-D4C8-D02C9E918B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F24A4D-6174-C97A-5032-B6D38421CD54}"/>
              </a:ext>
            </a:extLst>
          </p:cNvPr>
          <p:cNvSpPr>
            <a:spLocks noGrp="1"/>
          </p:cNvSpPr>
          <p:nvPr>
            <p:ph type="dt" sz="half" idx="10"/>
          </p:nvPr>
        </p:nvSpPr>
        <p:spPr/>
        <p:txBody>
          <a:bodyPr/>
          <a:lstStyle/>
          <a:p>
            <a:fld id="{D4BE3CBC-0384-4C9D-89A5-0E6BB728BBAE}" type="datetimeFigureOut">
              <a:rPr lang="en-US" smtClean="0"/>
              <a:t>1/14/2024</a:t>
            </a:fld>
            <a:endParaRPr lang="en-US"/>
          </a:p>
        </p:txBody>
      </p:sp>
      <p:sp>
        <p:nvSpPr>
          <p:cNvPr id="5" name="Footer Placeholder 4">
            <a:extLst>
              <a:ext uri="{FF2B5EF4-FFF2-40B4-BE49-F238E27FC236}">
                <a16:creationId xmlns:a16="http://schemas.microsoft.com/office/drawing/2014/main" id="{9EAE60F2-79C4-34DF-268C-ED9986E4B1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F66D9D-F1D2-4FB8-158D-FE00A63D3698}"/>
              </a:ext>
            </a:extLst>
          </p:cNvPr>
          <p:cNvSpPr>
            <a:spLocks noGrp="1"/>
          </p:cNvSpPr>
          <p:nvPr>
            <p:ph type="sldNum" sz="quarter" idx="12"/>
          </p:nvPr>
        </p:nvSpPr>
        <p:spPr/>
        <p:txBody>
          <a:bodyPr/>
          <a:lstStyle/>
          <a:p>
            <a:fld id="{DD6F7DDA-6BE0-4025-B867-AEBE5A753E41}" type="slidenum">
              <a:rPr lang="en-US" smtClean="0"/>
              <a:t>‹#›</a:t>
            </a:fld>
            <a:endParaRPr lang="en-US"/>
          </a:p>
        </p:txBody>
      </p:sp>
    </p:spTree>
    <p:extLst>
      <p:ext uri="{BB962C8B-B14F-4D97-AF65-F5344CB8AC3E}">
        <p14:creationId xmlns:p14="http://schemas.microsoft.com/office/powerpoint/2010/main" val="29718865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8AD7F-7775-BCDB-068E-D01AF1E8629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CEBE15D-A608-847F-9102-9E3686510C3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382700E-A15B-35C7-4513-A83826781E51}"/>
              </a:ext>
            </a:extLst>
          </p:cNvPr>
          <p:cNvSpPr>
            <a:spLocks noGrp="1"/>
          </p:cNvSpPr>
          <p:nvPr>
            <p:ph type="dt" sz="half" idx="10"/>
          </p:nvPr>
        </p:nvSpPr>
        <p:spPr/>
        <p:txBody>
          <a:bodyPr/>
          <a:lstStyle/>
          <a:p>
            <a:fld id="{D4BE3CBC-0384-4C9D-89A5-0E6BB728BBAE}" type="datetimeFigureOut">
              <a:rPr lang="en-US" smtClean="0"/>
              <a:t>1/14/2024</a:t>
            </a:fld>
            <a:endParaRPr lang="en-US"/>
          </a:p>
        </p:txBody>
      </p:sp>
      <p:sp>
        <p:nvSpPr>
          <p:cNvPr id="5" name="Footer Placeholder 4">
            <a:extLst>
              <a:ext uri="{FF2B5EF4-FFF2-40B4-BE49-F238E27FC236}">
                <a16:creationId xmlns:a16="http://schemas.microsoft.com/office/drawing/2014/main" id="{65E7DDD4-F5B8-2C85-14F1-330C5A1575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F2727C-E2B2-FEA3-71DD-28C03862C03D}"/>
              </a:ext>
            </a:extLst>
          </p:cNvPr>
          <p:cNvSpPr>
            <a:spLocks noGrp="1"/>
          </p:cNvSpPr>
          <p:nvPr>
            <p:ph type="sldNum" sz="quarter" idx="12"/>
          </p:nvPr>
        </p:nvSpPr>
        <p:spPr/>
        <p:txBody>
          <a:bodyPr/>
          <a:lstStyle/>
          <a:p>
            <a:fld id="{DD6F7DDA-6BE0-4025-B867-AEBE5A753E41}" type="slidenum">
              <a:rPr lang="en-US" smtClean="0"/>
              <a:t>‹#›</a:t>
            </a:fld>
            <a:endParaRPr lang="en-US"/>
          </a:p>
        </p:txBody>
      </p:sp>
    </p:spTree>
    <p:extLst>
      <p:ext uri="{BB962C8B-B14F-4D97-AF65-F5344CB8AC3E}">
        <p14:creationId xmlns:p14="http://schemas.microsoft.com/office/powerpoint/2010/main" val="563589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2EF77-D707-F92D-E0F7-B6364C12F3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7A1A4C3-8F8E-AEC0-07F9-C8382F8F8E5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3CEA7D2-4E27-2B1B-9F0A-A3D6DBE9CF6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383AB52-D7D4-CCB2-7DEC-37B5597C62B0}"/>
              </a:ext>
            </a:extLst>
          </p:cNvPr>
          <p:cNvSpPr>
            <a:spLocks noGrp="1"/>
          </p:cNvSpPr>
          <p:nvPr>
            <p:ph type="dt" sz="half" idx="10"/>
          </p:nvPr>
        </p:nvSpPr>
        <p:spPr/>
        <p:txBody>
          <a:bodyPr/>
          <a:lstStyle/>
          <a:p>
            <a:fld id="{D4BE3CBC-0384-4C9D-89A5-0E6BB728BBAE}" type="datetimeFigureOut">
              <a:rPr lang="en-US" smtClean="0"/>
              <a:t>1/14/2024</a:t>
            </a:fld>
            <a:endParaRPr lang="en-US"/>
          </a:p>
        </p:txBody>
      </p:sp>
      <p:sp>
        <p:nvSpPr>
          <p:cNvPr id="6" name="Footer Placeholder 5">
            <a:extLst>
              <a:ext uri="{FF2B5EF4-FFF2-40B4-BE49-F238E27FC236}">
                <a16:creationId xmlns:a16="http://schemas.microsoft.com/office/drawing/2014/main" id="{FF479B85-D21C-5516-9ECA-BF026D9328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BBB89C-FCB0-73D5-E2B1-FC9A53E6B84E}"/>
              </a:ext>
            </a:extLst>
          </p:cNvPr>
          <p:cNvSpPr>
            <a:spLocks noGrp="1"/>
          </p:cNvSpPr>
          <p:nvPr>
            <p:ph type="sldNum" sz="quarter" idx="12"/>
          </p:nvPr>
        </p:nvSpPr>
        <p:spPr/>
        <p:txBody>
          <a:bodyPr/>
          <a:lstStyle/>
          <a:p>
            <a:fld id="{DD6F7DDA-6BE0-4025-B867-AEBE5A753E41}" type="slidenum">
              <a:rPr lang="en-US" smtClean="0"/>
              <a:t>‹#›</a:t>
            </a:fld>
            <a:endParaRPr lang="en-US"/>
          </a:p>
        </p:txBody>
      </p:sp>
    </p:spTree>
    <p:extLst>
      <p:ext uri="{BB962C8B-B14F-4D97-AF65-F5344CB8AC3E}">
        <p14:creationId xmlns:p14="http://schemas.microsoft.com/office/powerpoint/2010/main" val="38410014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616E5-E2CB-C0EF-9C8D-E50F052BB81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A629DB8-97E0-E19C-87EE-9E41E65C99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70276C7-9B81-6CDA-34F8-8D354699319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100C6A4-01BE-676D-6694-E80F810A3C6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BCCB6EB-1FFD-15B6-82FD-85EDF0B45C2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7B9BD79-089F-D30F-2330-047652EB51A2}"/>
              </a:ext>
            </a:extLst>
          </p:cNvPr>
          <p:cNvSpPr>
            <a:spLocks noGrp="1"/>
          </p:cNvSpPr>
          <p:nvPr>
            <p:ph type="dt" sz="half" idx="10"/>
          </p:nvPr>
        </p:nvSpPr>
        <p:spPr/>
        <p:txBody>
          <a:bodyPr/>
          <a:lstStyle/>
          <a:p>
            <a:fld id="{D4BE3CBC-0384-4C9D-89A5-0E6BB728BBAE}" type="datetimeFigureOut">
              <a:rPr lang="en-US" smtClean="0"/>
              <a:t>1/14/2024</a:t>
            </a:fld>
            <a:endParaRPr lang="en-US"/>
          </a:p>
        </p:txBody>
      </p:sp>
      <p:sp>
        <p:nvSpPr>
          <p:cNvPr id="8" name="Footer Placeholder 7">
            <a:extLst>
              <a:ext uri="{FF2B5EF4-FFF2-40B4-BE49-F238E27FC236}">
                <a16:creationId xmlns:a16="http://schemas.microsoft.com/office/drawing/2014/main" id="{C55731E3-C6A4-97B1-3F5D-36C5FC5704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3E67AAA-BF90-232C-BE4F-6149383292DD}"/>
              </a:ext>
            </a:extLst>
          </p:cNvPr>
          <p:cNvSpPr>
            <a:spLocks noGrp="1"/>
          </p:cNvSpPr>
          <p:nvPr>
            <p:ph type="sldNum" sz="quarter" idx="12"/>
          </p:nvPr>
        </p:nvSpPr>
        <p:spPr/>
        <p:txBody>
          <a:bodyPr/>
          <a:lstStyle/>
          <a:p>
            <a:fld id="{DD6F7DDA-6BE0-4025-B867-AEBE5A753E41}" type="slidenum">
              <a:rPr lang="en-US" smtClean="0"/>
              <a:t>‹#›</a:t>
            </a:fld>
            <a:endParaRPr lang="en-US"/>
          </a:p>
        </p:txBody>
      </p:sp>
    </p:spTree>
    <p:extLst>
      <p:ext uri="{BB962C8B-B14F-4D97-AF65-F5344CB8AC3E}">
        <p14:creationId xmlns:p14="http://schemas.microsoft.com/office/powerpoint/2010/main" val="34722424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AB8F1-D376-939B-B968-B0D146EDB11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9BF4459-6782-6BD0-90B1-E255ED22F17E}"/>
              </a:ext>
            </a:extLst>
          </p:cNvPr>
          <p:cNvSpPr>
            <a:spLocks noGrp="1"/>
          </p:cNvSpPr>
          <p:nvPr>
            <p:ph type="dt" sz="half" idx="10"/>
          </p:nvPr>
        </p:nvSpPr>
        <p:spPr/>
        <p:txBody>
          <a:bodyPr/>
          <a:lstStyle/>
          <a:p>
            <a:fld id="{D4BE3CBC-0384-4C9D-89A5-0E6BB728BBAE}" type="datetimeFigureOut">
              <a:rPr lang="en-US" smtClean="0"/>
              <a:t>1/14/2024</a:t>
            </a:fld>
            <a:endParaRPr lang="en-US"/>
          </a:p>
        </p:txBody>
      </p:sp>
      <p:sp>
        <p:nvSpPr>
          <p:cNvPr id="4" name="Footer Placeholder 3">
            <a:extLst>
              <a:ext uri="{FF2B5EF4-FFF2-40B4-BE49-F238E27FC236}">
                <a16:creationId xmlns:a16="http://schemas.microsoft.com/office/drawing/2014/main" id="{E9C83897-3C50-9B44-A5CF-90F71B7A41F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E10CA66-D85D-E771-5E0B-8DA31228865A}"/>
              </a:ext>
            </a:extLst>
          </p:cNvPr>
          <p:cNvSpPr>
            <a:spLocks noGrp="1"/>
          </p:cNvSpPr>
          <p:nvPr>
            <p:ph type="sldNum" sz="quarter" idx="12"/>
          </p:nvPr>
        </p:nvSpPr>
        <p:spPr/>
        <p:txBody>
          <a:bodyPr/>
          <a:lstStyle/>
          <a:p>
            <a:fld id="{DD6F7DDA-6BE0-4025-B867-AEBE5A753E41}" type="slidenum">
              <a:rPr lang="en-US" smtClean="0"/>
              <a:t>‹#›</a:t>
            </a:fld>
            <a:endParaRPr lang="en-US"/>
          </a:p>
        </p:txBody>
      </p:sp>
    </p:spTree>
    <p:extLst>
      <p:ext uri="{BB962C8B-B14F-4D97-AF65-F5344CB8AC3E}">
        <p14:creationId xmlns:p14="http://schemas.microsoft.com/office/powerpoint/2010/main" val="12601525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E18DBE1-40FC-CFEE-81D3-BA728C5CC5D5}"/>
              </a:ext>
            </a:extLst>
          </p:cNvPr>
          <p:cNvSpPr>
            <a:spLocks noGrp="1"/>
          </p:cNvSpPr>
          <p:nvPr>
            <p:ph type="dt" sz="half" idx="10"/>
          </p:nvPr>
        </p:nvSpPr>
        <p:spPr/>
        <p:txBody>
          <a:bodyPr/>
          <a:lstStyle/>
          <a:p>
            <a:fld id="{D4BE3CBC-0384-4C9D-89A5-0E6BB728BBAE}" type="datetimeFigureOut">
              <a:rPr lang="en-US" smtClean="0"/>
              <a:t>1/14/2024</a:t>
            </a:fld>
            <a:endParaRPr lang="en-US"/>
          </a:p>
        </p:txBody>
      </p:sp>
      <p:sp>
        <p:nvSpPr>
          <p:cNvPr id="3" name="Footer Placeholder 2">
            <a:extLst>
              <a:ext uri="{FF2B5EF4-FFF2-40B4-BE49-F238E27FC236}">
                <a16:creationId xmlns:a16="http://schemas.microsoft.com/office/drawing/2014/main" id="{25EA7A14-7B59-E634-CEA1-D8951C5AE31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64BA6C-2153-4DD1-1AC9-3D65D253A08F}"/>
              </a:ext>
            </a:extLst>
          </p:cNvPr>
          <p:cNvSpPr>
            <a:spLocks noGrp="1"/>
          </p:cNvSpPr>
          <p:nvPr>
            <p:ph type="sldNum" sz="quarter" idx="12"/>
          </p:nvPr>
        </p:nvSpPr>
        <p:spPr/>
        <p:txBody>
          <a:bodyPr/>
          <a:lstStyle/>
          <a:p>
            <a:fld id="{DD6F7DDA-6BE0-4025-B867-AEBE5A753E41}" type="slidenum">
              <a:rPr lang="en-US" smtClean="0"/>
              <a:t>‹#›</a:t>
            </a:fld>
            <a:endParaRPr lang="en-US"/>
          </a:p>
        </p:txBody>
      </p:sp>
    </p:spTree>
    <p:extLst>
      <p:ext uri="{BB962C8B-B14F-4D97-AF65-F5344CB8AC3E}">
        <p14:creationId xmlns:p14="http://schemas.microsoft.com/office/powerpoint/2010/main" val="1171502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7362F-7C8F-1CB5-FB3D-A6330EBF79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DF545DB-4FFB-B170-30E5-8EF90DF629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DDAE0C-6529-4AD0-E42D-61A7A2E918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D3A7D0-BDC5-BF72-E3E1-DD713EF947C1}"/>
              </a:ext>
            </a:extLst>
          </p:cNvPr>
          <p:cNvSpPr>
            <a:spLocks noGrp="1"/>
          </p:cNvSpPr>
          <p:nvPr>
            <p:ph type="dt" sz="half" idx="10"/>
          </p:nvPr>
        </p:nvSpPr>
        <p:spPr/>
        <p:txBody>
          <a:bodyPr/>
          <a:lstStyle/>
          <a:p>
            <a:fld id="{D4BE3CBC-0384-4C9D-89A5-0E6BB728BBAE}" type="datetimeFigureOut">
              <a:rPr lang="en-US" smtClean="0"/>
              <a:t>1/14/2024</a:t>
            </a:fld>
            <a:endParaRPr lang="en-US"/>
          </a:p>
        </p:txBody>
      </p:sp>
      <p:sp>
        <p:nvSpPr>
          <p:cNvPr id="6" name="Footer Placeholder 5">
            <a:extLst>
              <a:ext uri="{FF2B5EF4-FFF2-40B4-BE49-F238E27FC236}">
                <a16:creationId xmlns:a16="http://schemas.microsoft.com/office/drawing/2014/main" id="{07984234-4B5A-1DB2-43FF-AE7AA17641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8E16F6-B1D4-43F2-1ACA-89F1685F84BF}"/>
              </a:ext>
            </a:extLst>
          </p:cNvPr>
          <p:cNvSpPr>
            <a:spLocks noGrp="1"/>
          </p:cNvSpPr>
          <p:nvPr>
            <p:ph type="sldNum" sz="quarter" idx="12"/>
          </p:nvPr>
        </p:nvSpPr>
        <p:spPr/>
        <p:txBody>
          <a:bodyPr/>
          <a:lstStyle/>
          <a:p>
            <a:fld id="{DD6F7DDA-6BE0-4025-B867-AEBE5A753E41}" type="slidenum">
              <a:rPr lang="en-US" smtClean="0"/>
              <a:t>‹#›</a:t>
            </a:fld>
            <a:endParaRPr lang="en-US"/>
          </a:p>
        </p:txBody>
      </p:sp>
    </p:spTree>
    <p:extLst>
      <p:ext uri="{BB962C8B-B14F-4D97-AF65-F5344CB8AC3E}">
        <p14:creationId xmlns:p14="http://schemas.microsoft.com/office/powerpoint/2010/main" val="7202275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70669-076C-DA27-76AB-9316D21370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23DFDA9-9E26-20B1-1F4B-3136B953C3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491C45-4E46-5A74-C731-CC3AE50391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7A3464-C2FF-8393-2D29-00A99217C169}"/>
              </a:ext>
            </a:extLst>
          </p:cNvPr>
          <p:cNvSpPr>
            <a:spLocks noGrp="1"/>
          </p:cNvSpPr>
          <p:nvPr>
            <p:ph type="dt" sz="half" idx="10"/>
          </p:nvPr>
        </p:nvSpPr>
        <p:spPr/>
        <p:txBody>
          <a:bodyPr/>
          <a:lstStyle/>
          <a:p>
            <a:fld id="{D4BE3CBC-0384-4C9D-89A5-0E6BB728BBAE}" type="datetimeFigureOut">
              <a:rPr lang="en-US" smtClean="0"/>
              <a:t>1/14/2024</a:t>
            </a:fld>
            <a:endParaRPr lang="en-US"/>
          </a:p>
        </p:txBody>
      </p:sp>
      <p:sp>
        <p:nvSpPr>
          <p:cNvPr id="6" name="Footer Placeholder 5">
            <a:extLst>
              <a:ext uri="{FF2B5EF4-FFF2-40B4-BE49-F238E27FC236}">
                <a16:creationId xmlns:a16="http://schemas.microsoft.com/office/drawing/2014/main" id="{872095C4-A6AA-8CBC-31F6-59958A34B62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FA7F14-BD52-E50E-C874-95392B701228}"/>
              </a:ext>
            </a:extLst>
          </p:cNvPr>
          <p:cNvSpPr>
            <a:spLocks noGrp="1"/>
          </p:cNvSpPr>
          <p:nvPr>
            <p:ph type="sldNum" sz="quarter" idx="12"/>
          </p:nvPr>
        </p:nvSpPr>
        <p:spPr/>
        <p:txBody>
          <a:bodyPr/>
          <a:lstStyle/>
          <a:p>
            <a:fld id="{DD6F7DDA-6BE0-4025-B867-AEBE5A753E41}" type="slidenum">
              <a:rPr lang="en-US" smtClean="0"/>
              <a:t>‹#›</a:t>
            </a:fld>
            <a:endParaRPr lang="en-US"/>
          </a:p>
        </p:txBody>
      </p:sp>
    </p:spTree>
    <p:extLst>
      <p:ext uri="{BB962C8B-B14F-4D97-AF65-F5344CB8AC3E}">
        <p14:creationId xmlns:p14="http://schemas.microsoft.com/office/powerpoint/2010/main" val="25887026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A69BB-457C-CD1B-7383-4E28B59959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8DF3650-CA21-8A42-832A-F0B3D12EA13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503E2F-75E6-A9FD-DAAB-609DDD8BBAC1}"/>
              </a:ext>
            </a:extLst>
          </p:cNvPr>
          <p:cNvSpPr>
            <a:spLocks noGrp="1"/>
          </p:cNvSpPr>
          <p:nvPr>
            <p:ph type="dt" sz="half" idx="10"/>
          </p:nvPr>
        </p:nvSpPr>
        <p:spPr/>
        <p:txBody>
          <a:bodyPr/>
          <a:lstStyle/>
          <a:p>
            <a:fld id="{D4BE3CBC-0384-4C9D-89A5-0E6BB728BBAE}" type="datetimeFigureOut">
              <a:rPr lang="en-US" smtClean="0"/>
              <a:t>1/14/2024</a:t>
            </a:fld>
            <a:endParaRPr lang="en-US"/>
          </a:p>
        </p:txBody>
      </p:sp>
      <p:sp>
        <p:nvSpPr>
          <p:cNvPr id="5" name="Footer Placeholder 4">
            <a:extLst>
              <a:ext uri="{FF2B5EF4-FFF2-40B4-BE49-F238E27FC236}">
                <a16:creationId xmlns:a16="http://schemas.microsoft.com/office/drawing/2014/main" id="{188C5DE1-0C9F-F7B6-C12E-76859240DD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65E85-B517-19E9-B48A-870285B0278F}"/>
              </a:ext>
            </a:extLst>
          </p:cNvPr>
          <p:cNvSpPr>
            <a:spLocks noGrp="1"/>
          </p:cNvSpPr>
          <p:nvPr>
            <p:ph type="sldNum" sz="quarter" idx="12"/>
          </p:nvPr>
        </p:nvSpPr>
        <p:spPr/>
        <p:txBody>
          <a:bodyPr/>
          <a:lstStyle/>
          <a:p>
            <a:fld id="{DD6F7DDA-6BE0-4025-B867-AEBE5A753E41}" type="slidenum">
              <a:rPr lang="en-US" smtClean="0"/>
              <a:t>‹#›</a:t>
            </a:fld>
            <a:endParaRPr lang="en-US"/>
          </a:p>
        </p:txBody>
      </p:sp>
    </p:spTree>
    <p:extLst>
      <p:ext uri="{BB962C8B-B14F-4D97-AF65-F5344CB8AC3E}">
        <p14:creationId xmlns:p14="http://schemas.microsoft.com/office/powerpoint/2010/main" val="33570684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D69FCF6-75B9-BB7A-D498-C702D84EFD0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67E13A8-C35C-94DF-BFDF-90F9B98BE2E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DD4508-0774-A110-26D8-1743041E0FAC}"/>
              </a:ext>
            </a:extLst>
          </p:cNvPr>
          <p:cNvSpPr>
            <a:spLocks noGrp="1"/>
          </p:cNvSpPr>
          <p:nvPr>
            <p:ph type="dt" sz="half" idx="10"/>
          </p:nvPr>
        </p:nvSpPr>
        <p:spPr/>
        <p:txBody>
          <a:bodyPr/>
          <a:lstStyle/>
          <a:p>
            <a:fld id="{D4BE3CBC-0384-4C9D-89A5-0E6BB728BBAE}" type="datetimeFigureOut">
              <a:rPr lang="en-US" smtClean="0"/>
              <a:t>1/14/2024</a:t>
            </a:fld>
            <a:endParaRPr lang="en-US"/>
          </a:p>
        </p:txBody>
      </p:sp>
      <p:sp>
        <p:nvSpPr>
          <p:cNvPr id="5" name="Footer Placeholder 4">
            <a:extLst>
              <a:ext uri="{FF2B5EF4-FFF2-40B4-BE49-F238E27FC236}">
                <a16:creationId xmlns:a16="http://schemas.microsoft.com/office/drawing/2014/main" id="{FE13BEB5-C77A-91F6-C3AE-7A3CFE8878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7550CB-8B7D-222A-5404-5A293BF7A8EA}"/>
              </a:ext>
            </a:extLst>
          </p:cNvPr>
          <p:cNvSpPr>
            <a:spLocks noGrp="1"/>
          </p:cNvSpPr>
          <p:nvPr>
            <p:ph type="sldNum" sz="quarter" idx="12"/>
          </p:nvPr>
        </p:nvSpPr>
        <p:spPr/>
        <p:txBody>
          <a:bodyPr/>
          <a:lstStyle/>
          <a:p>
            <a:fld id="{DD6F7DDA-6BE0-4025-B867-AEBE5A753E41}" type="slidenum">
              <a:rPr lang="en-US" smtClean="0"/>
              <a:t>‹#›</a:t>
            </a:fld>
            <a:endParaRPr lang="en-US"/>
          </a:p>
        </p:txBody>
      </p:sp>
    </p:spTree>
    <p:extLst>
      <p:ext uri="{BB962C8B-B14F-4D97-AF65-F5344CB8AC3E}">
        <p14:creationId xmlns:p14="http://schemas.microsoft.com/office/powerpoint/2010/main" val="3475855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999C91-F6BB-FC3D-37D9-84A79FB753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186EF1E-A85E-5A73-00CF-78A42B1BB3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6F6224-11F2-2F0C-EA23-8BE4963F3B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BE3CBC-0384-4C9D-89A5-0E6BB728BBAE}" type="datetimeFigureOut">
              <a:rPr lang="en-US" smtClean="0"/>
              <a:t>1/14/2024</a:t>
            </a:fld>
            <a:endParaRPr lang="en-US"/>
          </a:p>
        </p:txBody>
      </p:sp>
      <p:sp>
        <p:nvSpPr>
          <p:cNvPr id="5" name="Footer Placeholder 4">
            <a:extLst>
              <a:ext uri="{FF2B5EF4-FFF2-40B4-BE49-F238E27FC236}">
                <a16:creationId xmlns:a16="http://schemas.microsoft.com/office/drawing/2014/main" id="{9DF28DE8-552F-0BA0-CAC9-FAA81D3E45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70048A2-82B3-4E13-C4AD-0782FE1E80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6F7DDA-6BE0-4025-B867-AEBE5A753E41}" type="slidenum">
              <a:rPr lang="en-US" smtClean="0"/>
              <a:t>‹#›</a:t>
            </a:fld>
            <a:endParaRPr lang="en-US"/>
          </a:p>
        </p:txBody>
      </p:sp>
    </p:spTree>
    <p:extLst>
      <p:ext uri="{BB962C8B-B14F-4D97-AF65-F5344CB8AC3E}">
        <p14:creationId xmlns:p14="http://schemas.microsoft.com/office/powerpoint/2010/main" val="14395371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5C0D8-F158-6C30-C68D-924D9752DC20}"/>
              </a:ext>
            </a:extLst>
          </p:cNvPr>
          <p:cNvSpPr>
            <a:spLocks noGrp="1"/>
          </p:cNvSpPr>
          <p:nvPr>
            <p:ph type="title"/>
          </p:nvPr>
        </p:nvSpPr>
        <p:spPr>
          <a:xfrm>
            <a:off x="785038" y="0"/>
            <a:ext cx="10515600" cy="1325563"/>
          </a:xfrm>
        </p:spPr>
        <p:txBody>
          <a:bodyPr/>
          <a:lstStyle/>
          <a:p>
            <a:pPr algn="ctr"/>
            <a:r>
              <a:rPr lang="en-US" dirty="0"/>
              <a:t>Example (CPA simulation):  Tax Planning</a:t>
            </a:r>
          </a:p>
        </p:txBody>
      </p:sp>
      <p:sp>
        <p:nvSpPr>
          <p:cNvPr id="3" name="Content Placeholder 2">
            <a:extLst>
              <a:ext uri="{FF2B5EF4-FFF2-40B4-BE49-F238E27FC236}">
                <a16:creationId xmlns:a16="http://schemas.microsoft.com/office/drawing/2014/main" id="{57061029-9B40-78D8-6B0B-C6487BF600F8}"/>
              </a:ext>
            </a:extLst>
          </p:cNvPr>
          <p:cNvSpPr>
            <a:spLocks noGrp="1"/>
          </p:cNvSpPr>
          <p:nvPr>
            <p:ph idx="1"/>
          </p:nvPr>
        </p:nvSpPr>
        <p:spPr>
          <a:xfrm>
            <a:off x="545805" y="1501332"/>
            <a:ext cx="10857614" cy="4351338"/>
          </a:xfrm>
        </p:spPr>
        <p:txBody>
          <a:bodyPr>
            <a:normAutofit fontScale="92500" lnSpcReduction="20000"/>
          </a:bodyPr>
          <a:lstStyle/>
          <a:p>
            <a:pPr algn="l"/>
            <a:r>
              <a:rPr lang="en-US" b="0" i="0" dirty="0">
                <a:solidFill>
                  <a:srgbClr val="374151"/>
                </a:solidFill>
                <a:effectLst/>
                <a:latin typeface="Söhne"/>
              </a:rPr>
              <a:t>Emily Parker, age 40, who is single and a senior manager at a multinational corporation. </a:t>
            </a:r>
          </a:p>
          <a:p>
            <a:pPr algn="l"/>
            <a:r>
              <a:rPr lang="en-US" b="0" i="0" dirty="0">
                <a:solidFill>
                  <a:srgbClr val="374151"/>
                </a:solidFill>
                <a:effectLst/>
                <a:latin typeface="Söhne"/>
              </a:rPr>
              <a:t>Her salary for the current year is $200,000. She has total itemized deductions of $18,000. Emily's withholdings for the current year are $45,000. </a:t>
            </a:r>
          </a:p>
          <a:p>
            <a:pPr algn="l"/>
            <a:r>
              <a:rPr lang="en-US" b="0" i="0" dirty="0">
                <a:solidFill>
                  <a:srgbClr val="374151"/>
                </a:solidFill>
                <a:effectLst/>
                <a:latin typeface="Söhne"/>
              </a:rPr>
              <a:t>The amount of tax reported on her Form 1040 in the previous year was $42,000.</a:t>
            </a:r>
          </a:p>
          <a:p>
            <a:pPr algn="l"/>
            <a:r>
              <a:rPr lang="en-US" b="0" i="0" dirty="0">
                <a:solidFill>
                  <a:srgbClr val="374151"/>
                </a:solidFill>
                <a:effectLst/>
                <a:latin typeface="Söhne"/>
              </a:rPr>
              <a:t>Emily is planning to sell some shares of stock she bought as an investment two years ago. </a:t>
            </a:r>
          </a:p>
          <a:p>
            <a:pPr algn="l"/>
            <a:r>
              <a:rPr lang="en-US" b="0" i="0" dirty="0">
                <a:solidFill>
                  <a:srgbClr val="374151"/>
                </a:solidFill>
                <a:effectLst/>
                <a:latin typeface="Söhne"/>
              </a:rPr>
              <a:t>The anticipated taxable gain on the sale of the stock is $25,000. She is concerned about potentially having to pay estimated tax payments or facing a penalty for underpayment of tax due to this additional income. </a:t>
            </a:r>
          </a:p>
          <a:p>
            <a:pPr algn="l"/>
            <a:r>
              <a:rPr lang="en-US" dirty="0">
                <a:solidFill>
                  <a:srgbClr val="374151"/>
                </a:solidFill>
                <a:latin typeface="Söhne"/>
              </a:rPr>
              <a:t>What recommendation(s) would you give?</a:t>
            </a:r>
            <a:endParaRPr lang="en-US" dirty="0"/>
          </a:p>
        </p:txBody>
      </p:sp>
      <p:sp>
        <p:nvSpPr>
          <p:cNvPr id="4" name="TextBox 23">
            <a:extLst>
              <a:ext uri="{FF2B5EF4-FFF2-40B4-BE49-F238E27FC236}">
                <a16:creationId xmlns:a16="http://schemas.microsoft.com/office/drawing/2014/main" id="{D6D257E1-CAAA-7E61-B326-D29B8ABC9908}"/>
              </a:ext>
            </a:extLst>
          </p:cNvPr>
          <p:cNvSpPr txBox="1">
            <a:spLocks noChangeArrowheads="1"/>
          </p:cNvSpPr>
          <p:nvPr/>
        </p:nvSpPr>
        <p:spPr bwMode="auto">
          <a:xfrm>
            <a:off x="2397583" y="6325558"/>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E21DA15F-5DF7-E02B-81C3-F3BD58CEE5FF}"/>
              </a:ext>
            </a:extLst>
          </p:cNvPr>
          <p:cNvPicPr>
            <a:picLocks noChangeAspect="1"/>
          </p:cNvPicPr>
          <p:nvPr/>
        </p:nvPicPr>
        <p:blipFill>
          <a:blip r:embed="rId2"/>
          <a:stretch>
            <a:fillRect/>
          </a:stretch>
        </p:blipFill>
        <p:spPr>
          <a:xfrm>
            <a:off x="0" y="6325558"/>
            <a:ext cx="2998817" cy="482040"/>
          </a:xfrm>
          <a:prstGeom prst="rect">
            <a:avLst/>
          </a:prstGeom>
        </p:spPr>
      </p:pic>
      <p:sp>
        <p:nvSpPr>
          <p:cNvPr id="6" name="TextBox 23">
            <a:extLst>
              <a:ext uri="{FF2B5EF4-FFF2-40B4-BE49-F238E27FC236}">
                <a16:creationId xmlns:a16="http://schemas.microsoft.com/office/drawing/2014/main" id="{61589C94-F035-A130-85B7-2AC96A95A1BE}"/>
              </a:ext>
            </a:extLst>
          </p:cNvPr>
          <p:cNvSpPr txBox="1">
            <a:spLocks noChangeArrowheads="1"/>
          </p:cNvSpPr>
          <p:nvPr/>
        </p:nvSpPr>
        <p:spPr bwMode="auto">
          <a:xfrm>
            <a:off x="2397583" y="633478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DD9E42AB-F42D-8793-F991-AB399C9F56D0}"/>
              </a:ext>
            </a:extLst>
          </p:cNvPr>
          <p:cNvPicPr>
            <a:picLocks noChangeAspect="1"/>
          </p:cNvPicPr>
          <p:nvPr/>
        </p:nvPicPr>
        <p:blipFill>
          <a:blip r:embed="rId2"/>
          <a:stretch>
            <a:fillRect/>
          </a:stretch>
        </p:blipFill>
        <p:spPr>
          <a:xfrm>
            <a:off x="0" y="6334780"/>
            <a:ext cx="2998817" cy="482040"/>
          </a:xfrm>
          <a:prstGeom prst="rect">
            <a:avLst/>
          </a:prstGeom>
        </p:spPr>
      </p:pic>
    </p:spTree>
    <p:extLst>
      <p:ext uri="{BB962C8B-B14F-4D97-AF65-F5344CB8AC3E}">
        <p14:creationId xmlns:p14="http://schemas.microsoft.com/office/powerpoint/2010/main" val="2167064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66B18-15A8-BB50-EAA2-39757E0DCFBE}"/>
              </a:ext>
            </a:extLst>
          </p:cNvPr>
          <p:cNvSpPr>
            <a:spLocks noGrp="1"/>
          </p:cNvSpPr>
          <p:nvPr>
            <p:ph type="title"/>
          </p:nvPr>
        </p:nvSpPr>
        <p:spPr/>
        <p:txBody>
          <a:bodyPr/>
          <a:lstStyle/>
          <a:p>
            <a:pPr algn="ctr"/>
            <a:r>
              <a:rPr lang="en-US" b="1" i="0" dirty="0">
                <a:effectLst/>
                <a:latin typeface="Söhne"/>
              </a:rPr>
              <a:t>Recommended Actions</a:t>
            </a:r>
            <a:br>
              <a:rPr lang="en-US" b="1" i="0" dirty="0">
                <a:effectLst/>
                <a:latin typeface="Söhne"/>
              </a:rPr>
            </a:br>
            <a:endParaRPr lang="en-US" dirty="0"/>
          </a:p>
        </p:txBody>
      </p:sp>
      <p:sp>
        <p:nvSpPr>
          <p:cNvPr id="3" name="Content Placeholder 2">
            <a:extLst>
              <a:ext uri="{FF2B5EF4-FFF2-40B4-BE49-F238E27FC236}">
                <a16:creationId xmlns:a16="http://schemas.microsoft.com/office/drawing/2014/main" id="{DD801101-89B3-C082-4680-B0D446A51731}"/>
              </a:ext>
            </a:extLst>
          </p:cNvPr>
          <p:cNvSpPr>
            <a:spLocks noGrp="1"/>
          </p:cNvSpPr>
          <p:nvPr>
            <p:ph idx="1"/>
          </p:nvPr>
        </p:nvSpPr>
        <p:spPr>
          <a:xfrm>
            <a:off x="686851" y="1390496"/>
            <a:ext cx="10515600" cy="4351338"/>
          </a:xfrm>
        </p:spPr>
        <p:txBody>
          <a:bodyPr/>
          <a:lstStyle/>
          <a:p>
            <a:pPr algn="l">
              <a:buFont typeface="+mj-lt"/>
              <a:buAutoNum type="arabicPeriod"/>
            </a:pPr>
            <a:r>
              <a:rPr lang="en-US" b="1" i="0" dirty="0">
                <a:solidFill>
                  <a:srgbClr val="374151"/>
                </a:solidFill>
                <a:effectLst/>
                <a:latin typeface="Söhne"/>
              </a:rPr>
              <a:t>Sell the Investment Stock</a:t>
            </a:r>
            <a:r>
              <a:rPr lang="en-US" b="0" i="0" dirty="0">
                <a:solidFill>
                  <a:srgbClr val="374151"/>
                </a:solidFill>
                <a:effectLst/>
                <a:latin typeface="Söhne"/>
              </a:rPr>
              <a:t>: Selling the investment stock is beneficial as it qualifies for long-term capital gain tax treatment since it was held for more than a year.</a:t>
            </a:r>
          </a:p>
          <a:p>
            <a:pPr algn="l">
              <a:buFont typeface="+mj-lt"/>
              <a:buAutoNum type="arabicPeriod"/>
            </a:pPr>
            <a:r>
              <a:rPr lang="en-US" b="1" i="0" dirty="0">
                <a:solidFill>
                  <a:srgbClr val="374151"/>
                </a:solidFill>
                <a:effectLst/>
                <a:latin typeface="Söhne"/>
              </a:rPr>
              <a:t>Increase Charitable Contribution</a:t>
            </a:r>
            <a:r>
              <a:rPr lang="en-US" b="0" i="0" dirty="0">
                <a:solidFill>
                  <a:srgbClr val="374151"/>
                </a:solidFill>
                <a:effectLst/>
                <a:latin typeface="Söhne"/>
              </a:rPr>
              <a:t>: Donating a portion of the sales proceeds, say $7,000 (simulate other figures), to charity can provide a larger itemized deduction, thereby reducing taxable income.</a:t>
            </a:r>
          </a:p>
          <a:p>
            <a:pPr algn="l">
              <a:buFont typeface="+mj-lt"/>
              <a:buAutoNum type="arabicPeriod"/>
            </a:pPr>
            <a:r>
              <a:rPr lang="en-US" b="1" i="0" dirty="0">
                <a:solidFill>
                  <a:srgbClr val="374151"/>
                </a:solidFill>
                <a:effectLst/>
                <a:latin typeface="Söhne"/>
              </a:rPr>
              <a:t>IRA Contribution</a:t>
            </a:r>
            <a:r>
              <a:rPr lang="en-US" b="0" i="0" dirty="0">
                <a:solidFill>
                  <a:srgbClr val="374151"/>
                </a:solidFill>
                <a:effectLst/>
                <a:latin typeface="Söhne"/>
              </a:rPr>
              <a:t>: Contributing to an IRA (up to the maximum limit of $6,000 for 2023) can further decrease her taxable income.</a:t>
            </a:r>
          </a:p>
          <a:p>
            <a:endParaRPr lang="en-US" dirty="0"/>
          </a:p>
        </p:txBody>
      </p:sp>
      <p:sp>
        <p:nvSpPr>
          <p:cNvPr id="4" name="TextBox 23">
            <a:extLst>
              <a:ext uri="{FF2B5EF4-FFF2-40B4-BE49-F238E27FC236}">
                <a16:creationId xmlns:a16="http://schemas.microsoft.com/office/drawing/2014/main" id="{8B8AD481-CDF7-BEAE-7644-6AACD8A5B07A}"/>
              </a:ext>
            </a:extLst>
          </p:cNvPr>
          <p:cNvSpPr txBox="1">
            <a:spLocks noChangeArrowheads="1"/>
          </p:cNvSpPr>
          <p:nvPr/>
        </p:nvSpPr>
        <p:spPr bwMode="auto">
          <a:xfrm>
            <a:off x="2413532" y="633478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D9488B29-1199-BA47-8CD0-0F823EB50A64}"/>
              </a:ext>
            </a:extLst>
          </p:cNvPr>
          <p:cNvPicPr>
            <a:picLocks noChangeAspect="1"/>
          </p:cNvPicPr>
          <p:nvPr/>
        </p:nvPicPr>
        <p:blipFill>
          <a:blip r:embed="rId2"/>
          <a:stretch>
            <a:fillRect/>
          </a:stretch>
        </p:blipFill>
        <p:spPr>
          <a:xfrm>
            <a:off x="0" y="6325558"/>
            <a:ext cx="2998817" cy="482040"/>
          </a:xfrm>
          <a:prstGeom prst="rect">
            <a:avLst/>
          </a:prstGeom>
        </p:spPr>
      </p:pic>
    </p:spTree>
    <p:extLst>
      <p:ext uri="{BB962C8B-B14F-4D97-AF65-F5344CB8AC3E}">
        <p14:creationId xmlns:p14="http://schemas.microsoft.com/office/powerpoint/2010/main" val="4202887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F4D85-138D-17BD-7652-45CE38E7DC3B}"/>
              </a:ext>
            </a:extLst>
          </p:cNvPr>
          <p:cNvSpPr>
            <a:spLocks noGrp="1"/>
          </p:cNvSpPr>
          <p:nvPr>
            <p:ph type="title"/>
          </p:nvPr>
        </p:nvSpPr>
        <p:spPr/>
        <p:txBody>
          <a:bodyPr/>
          <a:lstStyle/>
          <a:p>
            <a:pPr algn="ctr"/>
            <a:r>
              <a:rPr lang="en-US" b="0" i="0" dirty="0">
                <a:effectLst/>
                <a:latin typeface="Söhne"/>
              </a:rPr>
              <a:t>Before Charitable Contribution and IRA Contribution</a:t>
            </a:r>
            <a:endParaRPr lang="en-US" dirty="0"/>
          </a:p>
        </p:txBody>
      </p:sp>
      <p:sp>
        <p:nvSpPr>
          <p:cNvPr id="3" name="Content Placeholder 2">
            <a:extLst>
              <a:ext uri="{FF2B5EF4-FFF2-40B4-BE49-F238E27FC236}">
                <a16:creationId xmlns:a16="http://schemas.microsoft.com/office/drawing/2014/main" id="{C1C1B03E-C1F5-0AD3-58F7-ADA2DFCCA4CA}"/>
              </a:ext>
            </a:extLst>
          </p:cNvPr>
          <p:cNvSpPr>
            <a:spLocks noGrp="1"/>
          </p:cNvSpPr>
          <p:nvPr>
            <p:ph idx="1"/>
          </p:nvPr>
        </p:nvSpPr>
        <p:spPr>
          <a:xfrm>
            <a:off x="324293" y="1738423"/>
            <a:ext cx="11445949" cy="4438540"/>
          </a:xfrm>
        </p:spPr>
        <p:txBody>
          <a:bodyPr>
            <a:normAutofit lnSpcReduction="10000"/>
          </a:bodyPr>
          <a:lstStyle/>
          <a:p>
            <a:pPr algn="l">
              <a:buFont typeface="Arial" panose="020B0604020202020204" pitchFamily="34" charset="0"/>
              <a:buChar char="•"/>
            </a:pPr>
            <a:r>
              <a:rPr lang="en-US" b="1" i="0" dirty="0">
                <a:solidFill>
                  <a:srgbClr val="374151"/>
                </a:solidFill>
                <a:effectLst/>
                <a:latin typeface="Söhne"/>
              </a:rPr>
              <a:t>Income</a:t>
            </a:r>
            <a:r>
              <a:rPr lang="en-US" b="0" i="0" dirty="0">
                <a:solidFill>
                  <a:srgbClr val="374151"/>
                </a:solidFill>
                <a:effectLst/>
                <a:latin typeface="Söhne"/>
              </a:rPr>
              <a:t>: $200,000</a:t>
            </a:r>
          </a:p>
          <a:p>
            <a:pPr algn="l">
              <a:buFont typeface="Arial" panose="020B0604020202020204" pitchFamily="34" charset="0"/>
              <a:buChar char="•"/>
            </a:pPr>
            <a:r>
              <a:rPr lang="en-US" b="1" i="0" dirty="0">
                <a:solidFill>
                  <a:srgbClr val="374151"/>
                </a:solidFill>
                <a:effectLst/>
                <a:latin typeface="Söhne"/>
              </a:rPr>
              <a:t>AGI</a:t>
            </a:r>
            <a:r>
              <a:rPr lang="en-US" b="0" i="0" dirty="0">
                <a:solidFill>
                  <a:srgbClr val="374151"/>
                </a:solidFill>
                <a:effectLst/>
                <a:latin typeface="Söhne"/>
              </a:rPr>
              <a:t>: $200,000</a:t>
            </a:r>
          </a:p>
          <a:p>
            <a:pPr algn="l">
              <a:buFont typeface="Arial" panose="020B0604020202020204" pitchFamily="34" charset="0"/>
              <a:buChar char="•"/>
            </a:pPr>
            <a:r>
              <a:rPr lang="en-US" b="1" i="0" dirty="0">
                <a:solidFill>
                  <a:srgbClr val="374151"/>
                </a:solidFill>
                <a:effectLst/>
                <a:latin typeface="Söhne"/>
              </a:rPr>
              <a:t>Standard Deduction</a:t>
            </a:r>
            <a:r>
              <a:rPr lang="en-US" b="0" i="0" dirty="0">
                <a:solidFill>
                  <a:srgbClr val="374151"/>
                </a:solidFill>
                <a:effectLst/>
                <a:latin typeface="Söhne"/>
              </a:rPr>
              <a:t>: Not utilized</a:t>
            </a:r>
          </a:p>
          <a:p>
            <a:pPr algn="l">
              <a:buFont typeface="Arial" panose="020B0604020202020204" pitchFamily="34" charset="0"/>
              <a:buChar char="•"/>
            </a:pPr>
            <a:r>
              <a:rPr lang="en-US" b="1" i="0" dirty="0">
                <a:solidFill>
                  <a:srgbClr val="374151"/>
                </a:solidFill>
                <a:effectLst/>
                <a:latin typeface="Söhne"/>
              </a:rPr>
              <a:t>Itemized Deductions</a:t>
            </a:r>
            <a:r>
              <a:rPr lang="en-US" b="0" i="0" dirty="0">
                <a:solidFill>
                  <a:srgbClr val="374151"/>
                </a:solidFill>
                <a:effectLst/>
                <a:latin typeface="Söhne"/>
              </a:rPr>
              <a:t>: $18,000</a:t>
            </a:r>
          </a:p>
          <a:p>
            <a:pPr algn="l">
              <a:buFont typeface="Arial" panose="020B0604020202020204" pitchFamily="34" charset="0"/>
              <a:buChar char="•"/>
            </a:pPr>
            <a:r>
              <a:rPr lang="en-US" b="1" i="0" dirty="0">
                <a:solidFill>
                  <a:srgbClr val="374151"/>
                </a:solidFill>
                <a:effectLst/>
                <a:latin typeface="Söhne"/>
              </a:rPr>
              <a:t>Ordinary Taxable Income</a:t>
            </a:r>
            <a:r>
              <a:rPr lang="en-US" b="0" i="0" dirty="0">
                <a:solidFill>
                  <a:srgbClr val="374151"/>
                </a:solidFill>
                <a:effectLst/>
                <a:latin typeface="Söhne"/>
              </a:rPr>
              <a:t>: $182,000 ($200,000 - $18,000)</a:t>
            </a:r>
          </a:p>
          <a:p>
            <a:pPr algn="l">
              <a:buFont typeface="Arial" panose="020B0604020202020204" pitchFamily="34" charset="0"/>
              <a:buChar char="•"/>
            </a:pPr>
            <a:r>
              <a:rPr lang="en-US" b="1" i="0" dirty="0">
                <a:solidFill>
                  <a:srgbClr val="374151"/>
                </a:solidFill>
                <a:effectLst/>
                <a:latin typeface="Söhne"/>
              </a:rPr>
              <a:t>Long-Term Capital Gain from Stock Sale</a:t>
            </a:r>
            <a:r>
              <a:rPr lang="en-US" b="0" i="0" dirty="0">
                <a:solidFill>
                  <a:srgbClr val="374151"/>
                </a:solidFill>
                <a:effectLst/>
                <a:latin typeface="Söhne"/>
              </a:rPr>
              <a:t>: $25,000</a:t>
            </a:r>
          </a:p>
          <a:p>
            <a:pPr algn="l">
              <a:buFont typeface="Arial" panose="020B0604020202020204" pitchFamily="34" charset="0"/>
              <a:buChar char="•"/>
            </a:pPr>
            <a:r>
              <a:rPr lang="en-US" b="1" i="0" dirty="0">
                <a:solidFill>
                  <a:srgbClr val="374151"/>
                </a:solidFill>
                <a:effectLst/>
                <a:latin typeface="Söhne"/>
              </a:rPr>
              <a:t>Ordinary Income Tax</a:t>
            </a:r>
            <a:r>
              <a:rPr lang="en-US" b="0" i="0" dirty="0">
                <a:solidFill>
                  <a:srgbClr val="374151"/>
                </a:solidFill>
                <a:effectLst/>
                <a:latin typeface="Söhne"/>
              </a:rPr>
              <a:t>: Calculated based on 2023 tax rates</a:t>
            </a:r>
          </a:p>
          <a:p>
            <a:pPr algn="l">
              <a:buFont typeface="Arial" panose="020B0604020202020204" pitchFamily="34" charset="0"/>
              <a:buChar char="•"/>
            </a:pPr>
            <a:r>
              <a:rPr lang="en-US" b="1" i="0" dirty="0">
                <a:solidFill>
                  <a:srgbClr val="374151"/>
                </a:solidFill>
                <a:effectLst/>
                <a:latin typeface="Söhne"/>
              </a:rPr>
              <a:t>Preferential Tax on LTCG</a:t>
            </a:r>
            <a:r>
              <a:rPr lang="en-US" b="0" i="0" dirty="0">
                <a:solidFill>
                  <a:srgbClr val="374151"/>
                </a:solidFill>
                <a:effectLst/>
                <a:latin typeface="Söhne"/>
              </a:rPr>
              <a:t>: $3,750 (15% of $25,000)</a:t>
            </a:r>
          </a:p>
          <a:p>
            <a:pPr algn="l">
              <a:buFont typeface="Arial" panose="020B0604020202020204" pitchFamily="34" charset="0"/>
              <a:buChar char="•"/>
            </a:pPr>
            <a:r>
              <a:rPr lang="en-US" b="1" i="0" dirty="0">
                <a:solidFill>
                  <a:srgbClr val="374151"/>
                </a:solidFill>
                <a:effectLst/>
                <a:latin typeface="Söhne"/>
              </a:rPr>
              <a:t>Total Income Tax: next slide</a:t>
            </a:r>
            <a:endParaRPr lang="en-US" b="0" i="0" dirty="0">
              <a:solidFill>
                <a:srgbClr val="374151"/>
              </a:solidFill>
              <a:effectLst/>
              <a:latin typeface="Söhne"/>
            </a:endParaRPr>
          </a:p>
          <a:p>
            <a:endParaRPr lang="en-US" dirty="0"/>
          </a:p>
        </p:txBody>
      </p:sp>
      <p:sp>
        <p:nvSpPr>
          <p:cNvPr id="4" name="TextBox 23">
            <a:extLst>
              <a:ext uri="{FF2B5EF4-FFF2-40B4-BE49-F238E27FC236}">
                <a16:creationId xmlns:a16="http://schemas.microsoft.com/office/drawing/2014/main" id="{EACD9CAA-0B4C-B6E8-1CE1-B3925290FD17}"/>
              </a:ext>
            </a:extLst>
          </p:cNvPr>
          <p:cNvSpPr txBox="1">
            <a:spLocks noChangeArrowheads="1"/>
          </p:cNvSpPr>
          <p:nvPr/>
        </p:nvSpPr>
        <p:spPr bwMode="auto">
          <a:xfrm>
            <a:off x="2413532" y="633478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6ED7A58B-08B9-A711-3BDC-6D491D8448BC}"/>
              </a:ext>
            </a:extLst>
          </p:cNvPr>
          <p:cNvPicPr>
            <a:picLocks noChangeAspect="1"/>
          </p:cNvPicPr>
          <p:nvPr/>
        </p:nvPicPr>
        <p:blipFill>
          <a:blip r:embed="rId2"/>
          <a:stretch>
            <a:fillRect/>
          </a:stretch>
        </p:blipFill>
        <p:spPr>
          <a:xfrm>
            <a:off x="0" y="6325558"/>
            <a:ext cx="2998817" cy="482040"/>
          </a:xfrm>
          <a:prstGeom prst="rect">
            <a:avLst/>
          </a:prstGeom>
        </p:spPr>
      </p:pic>
    </p:spTree>
    <p:extLst>
      <p:ext uri="{BB962C8B-B14F-4D97-AF65-F5344CB8AC3E}">
        <p14:creationId xmlns:p14="http://schemas.microsoft.com/office/powerpoint/2010/main" val="365644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3FD7BDD-0530-4DBE-6A0E-6A04F2B34472}"/>
              </a:ext>
            </a:extLst>
          </p:cNvPr>
          <p:cNvPicPr>
            <a:picLocks noChangeAspect="1"/>
          </p:cNvPicPr>
          <p:nvPr/>
        </p:nvPicPr>
        <p:blipFill>
          <a:blip r:embed="rId2"/>
          <a:stretch>
            <a:fillRect/>
          </a:stretch>
        </p:blipFill>
        <p:spPr>
          <a:xfrm>
            <a:off x="527869" y="159000"/>
            <a:ext cx="10222949" cy="3586998"/>
          </a:xfrm>
          <a:prstGeom prst="rect">
            <a:avLst/>
          </a:prstGeom>
        </p:spPr>
      </p:pic>
      <p:sp>
        <p:nvSpPr>
          <p:cNvPr id="6" name="TextBox 5">
            <a:extLst>
              <a:ext uri="{FF2B5EF4-FFF2-40B4-BE49-F238E27FC236}">
                <a16:creationId xmlns:a16="http://schemas.microsoft.com/office/drawing/2014/main" id="{B9683B2A-ABE1-FB90-F120-A32D9A7579A6}"/>
              </a:ext>
            </a:extLst>
          </p:cNvPr>
          <p:cNvSpPr txBox="1"/>
          <p:nvPr/>
        </p:nvSpPr>
        <p:spPr>
          <a:xfrm>
            <a:off x="4080116" y="4307140"/>
            <a:ext cx="3655069" cy="1247222"/>
          </a:xfrm>
          <a:prstGeom prst="rect">
            <a:avLst/>
          </a:prstGeom>
          <a:noFill/>
        </p:spPr>
        <p:txBody>
          <a:bodyPr wrap="square" rtlCol="0">
            <a:spAutoFit/>
          </a:bodyPr>
          <a:lstStyle/>
          <a:p>
            <a:r>
              <a:rPr lang="en-US" dirty="0"/>
              <a:t>16,290 + 24% x (182,000 – 95,375) =</a:t>
            </a:r>
          </a:p>
          <a:p>
            <a:r>
              <a:rPr lang="en-US" dirty="0"/>
              <a:t> 16,290 + 20,790 = 37,080 + 3,750 =</a:t>
            </a:r>
          </a:p>
          <a:p>
            <a:r>
              <a:rPr lang="en-US" dirty="0"/>
              <a:t> 40,830</a:t>
            </a:r>
          </a:p>
          <a:p>
            <a:endParaRPr lang="en-US" dirty="0"/>
          </a:p>
        </p:txBody>
      </p:sp>
      <p:sp>
        <p:nvSpPr>
          <p:cNvPr id="9" name="TextBox 23">
            <a:extLst>
              <a:ext uri="{FF2B5EF4-FFF2-40B4-BE49-F238E27FC236}">
                <a16:creationId xmlns:a16="http://schemas.microsoft.com/office/drawing/2014/main" id="{66F1F96B-0D63-5795-603D-707076087C2D}"/>
              </a:ext>
            </a:extLst>
          </p:cNvPr>
          <p:cNvSpPr txBox="1">
            <a:spLocks noChangeArrowheads="1"/>
          </p:cNvSpPr>
          <p:nvPr/>
        </p:nvSpPr>
        <p:spPr bwMode="auto">
          <a:xfrm>
            <a:off x="2413532" y="633478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10" name="Content Placeholder 5">
            <a:extLst>
              <a:ext uri="{FF2B5EF4-FFF2-40B4-BE49-F238E27FC236}">
                <a16:creationId xmlns:a16="http://schemas.microsoft.com/office/drawing/2014/main" id="{5FC9536F-7E9E-7AD1-D56F-3E79F474752E}"/>
              </a:ext>
            </a:extLst>
          </p:cNvPr>
          <p:cNvPicPr>
            <a:picLocks noChangeAspect="1"/>
          </p:cNvPicPr>
          <p:nvPr/>
        </p:nvPicPr>
        <p:blipFill>
          <a:blip r:embed="rId3"/>
          <a:stretch>
            <a:fillRect/>
          </a:stretch>
        </p:blipFill>
        <p:spPr>
          <a:xfrm>
            <a:off x="0" y="6325558"/>
            <a:ext cx="2998817" cy="482040"/>
          </a:xfrm>
          <a:prstGeom prst="rect">
            <a:avLst/>
          </a:prstGeom>
        </p:spPr>
      </p:pic>
    </p:spTree>
    <p:extLst>
      <p:ext uri="{BB962C8B-B14F-4D97-AF65-F5344CB8AC3E}">
        <p14:creationId xmlns:p14="http://schemas.microsoft.com/office/powerpoint/2010/main" val="3178047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616A1-3EEC-8C5C-D6BD-12C1B1DA32AD}"/>
              </a:ext>
            </a:extLst>
          </p:cNvPr>
          <p:cNvSpPr>
            <a:spLocks noGrp="1"/>
          </p:cNvSpPr>
          <p:nvPr>
            <p:ph type="title"/>
          </p:nvPr>
        </p:nvSpPr>
        <p:spPr/>
        <p:txBody>
          <a:bodyPr>
            <a:normAutofit fontScale="90000"/>
          </a:bodyPr>
          <a:lstStyle/>
          <a:p>
            <a:pPr algn="ctr"/>
            <a:r>
              <a:rPr lang="en-US" b="0" i="0" dirty="0">
                <a:effectLst/>
                <a:latin typeface="Söhne"/>
              </a:rPr>
              <a:t>After Charitable Contribution and IRA Contribution</a:t>
            </a:r>
            <a:br>
              <a:rPr lang="en-US" b="0" i="0" dirty="0">
                <a:effectLst/>
                <a:latin typeface="Söhne"/>
              </a:rPr>
            </a:br>
            <a:endParaRPr lang="en-US" dirty="0"/>
          </a:p>
        </p:txBody>
      </p:sp>
      <p:sp>
        <p:nvSpPr>
          <p:cNvPr id="3" name="Content Placeholder 2">
            <a:extLst>
              <a:ext uri="{FF2B5EF4-FFF2-40B4-BE49-F238E27FC236}">
                <a16:creationId xmlns:a16="http://schemas.microsoft.com/office/drawing/2014/main" id="{BE3F380A-6CA4-8248-09DA-FBBD0A45AF54}"/>
              </a:ext>
            </a:extLst>
          </p:cNvPr>
          <p:cNvSpPr>
            <a:spLocks noGrp="1"/>
          </p:cNvSpPr>
          <p:nvPr>
            <p:ph idx="1"/>
          </p:nvPr>
        </p:nvSpPr>
        <p:spPr/>
        <p:txBody>
          <a:bodyPr>
            <a:normAutofit/>
          </a:bodyPr>
          <a:lstStyle/>
          <a:p>
            <a:pPr algn="l">
              <a:buFont typeface="Arial" panose="020B0604020202020204" pitchFamily="34" charset="0"/>
              <a:buChar char="•"/>
            </a:pPr>
            <a:r>
              <a:rPr lang="en-US" b="1" i="0" dirty="0">
                <a:solidFill>
                  <a:srgbClr val="374151"/>
                </a:solidFill>
                <a:effectLst/>
                <a:latin typeface="Söhne"/>
              </a:rPr>
              <a:t>Additional Charitable Contribution</a:t>
            </a:r>
            <a:r>
              <a:rPr lang="en-US" b="0" i="0" dirty="0">
                <a:solidFill>
                  <a:srgbClr val="374151"/>
                </a:solidFill>
                <a:effectLst/>
                <a:latin typeface="Söhne"/>
              </a:rPr>
              <a:t>: -$7,000</a:t>
            </a:r>
          </a:p>
          <a:p>
            <a:pPr algn="l">
              <a:buFont typeface="Arial" panose="020B0604020202020204" pitchFamily="34" charset="0"/>
              <a:buChar char="•"/>
            </a:pPr>
            <a:r>
              <a:rPr lang="en-US" b="1" i="0" dirty="0">
                <a:solidFill>
                  <a:srgbClr val="374151"/>
                </a:solidFill>
                <a:effectLst/>
                <a:latin typeface="Söhne"/>
              </a:rPr>
              <a:t>IRA Contribution</a:t>
            </a:r>
            <a:r>
              <a:rPr lang="en-US" b="0" i="0" dirty="0">
                <a:solidFill>
                  <a:srgbClr val="374151"/>
                </a:solidFill>
                <a:effectLst/>
                <a:latin typeface="Söhne"/>
              </a:rPr>
              <a:t>: -$6,000</a:t>
            </a:r>
          </a:p>
          <a:p>
            <a:pPr algn="l">
              <a:buFont typeface="Arial" panose="020B0604020202020204" pitchFamily="34" charset="0"/>
              <a:buChar char="•"/>
            </a:pPr>
            <a:r>
              <a:rPr lang="en-US" b="1" i="0" dirty="0">
                <a:solidFill>
                  <a:srgbClr val="374151"/>
                </a:solidFill>
                <a:effectLst/>
                <a:latin typeface="Söhne"/>
              </a:rPr>
              <a:t>Adjusted AGI</a:t>
            </a:r>
            <a:r>
              <a:rPr lang="en-US" b="0" i="0" dirty="0">
                <a:solidFill>
                  <a:srgbClr val="374151"/>
                </a:solidFill>
                <a:effectLst/>
                <a:latin typeface="Söhne"/>
              </a:rPr>
              <a:t>: $187,000 ($200,000 - $6,000)</a:t>
            </a:r>
          </a:p>
          <a:p>
            <a:pPr algn="l">
              <a:buFont typeface="Arial" panose="020B0604020202020204" pitchFamily="34" charset="0"/>
              <a:buChar char="•"/>
            </a:pPr>
            <a:r>
              <a:rPr lang="en-US" b="1" i="0" dirty="0">
                <a:solidFill>
                  <a:srgbClr val="374151"/>
                </a:solidFill>
                <a:effectLst/>
                <a:latin typeface="Söhne"/>
              </a:rPr>
              <a:t>Total Itemized Deductions</a:t>
            </a:r>
            <a:r>
              <a:rPr lang="en-US" b="0" i="0" dirty="0">
                <a:solidFill>
                  <a:srgbClr val="374151"/>
                </a:solidFill>
                <a:effectLst/>
                <a:latin typeface="Söhne"/>
              </a:rPr>
              <a:t>: $25,000 ($18,000 + $7,000)</a:t>
            </a:r>
          </a:p>
          <a:p>
            <a:pPr algn="l">
              <a:buFont typeface="Arial" panose="020B0604020202020204" pitchFamily="34" charset="0"/>
              <a:buChar char="•"/>
            </a:pPr>
            <a:r>
              <a:rPr lang="en-US" b="1" i="0" dirty="0">
                <a:solidFill>
                  <a:srgbClr val="374151"/>
                </a:solidFill>
                <a:effectLst/>
                <a:latin typeface="Söhne"/>
              </a:rPr>
              <a:t>Taxable Income</a:t>
            </a:r>
            <a:r>
              <a:rPr lang="en-US" b="0" i="0" dirty="0">
                <a:solidFill>
                  <a:srgbClr val="374151"/>
                </a:solidFill>
                <a:effectLst/>
                <a:latin typeface="Söhne"/>
              </a:rPr>
              <a:t>: $162,000 ($187,000 - $25,000)</a:t>
            </a:r>
          </a:p>
          <a:p>
            <a:pPr algn="l">
              <a:buFont typeface="Arial" panose="020B0604020202020204" pitchFamily="34" charset="0"/>
              <a:buChar char="•"/>
            </a:pPr>
            <a:r>
              <a:rPr lang="en-US" b="1" i="0" dirty="0">
                <a:solidFill>
                  <a:srgbClr val="374151"/>
                </a:solidFill>
                <a:effectLst/>
                <a:latin typeface="Söhne"/>
              </a:rPr>
              <a:t>Ordinary Income Tax</a:t>
            </a:r>
            <a:r>
              <a:rPr lang="en-US" b="0" i="0" dirty="0">
                <a:solidFill>
                  <a:srgbClr val="374151"/>
                </a:solidFill>
                <a:effectLst/>
                <a:latin typeface="Söhne"/>
              </a:rPr>
              <a:t>: Calculated based on 2023 tax rates</a:t>
            </a:r>
          </a:p>
          <a:p>
            <a:pPr algn="l">
              <a:buFont typeface="Arial" panose="020B0604020202020204" pitchFamily="34" charset="0"/>
              <a:buChar char="•"/>
            </a:pPr>
            <a:r>
              <a:rPr lang="en-US" b="1" i="0" dirty="0">
                <a:solidFill>
                  <a:srgbClr val="374151"/>
                </a:solidFill>
                <a:effectLst/>
                <a:latin typeface="Söhne"/>
              </a:rPr>
              <a:t>Preferential Tax on LTCG</a:t>
            </a:r>
            <a:r>
              <a:rPr lang="en-US" b="0" i="0" dirty="0">
                <a:solidFill>
                  <a:srgbClr val="374151"/>
                </a:solidFill>
                <a:effectLst/>
                <a:latin typeface="Söhne"/>
              </a:rPr>
              <a:t>: $3,750</a:t>
            </a:r>
          </a:p>
          <a:p>
            <a:pPr algn="l">
              <a:buFont typeface="Arial" panose="020B0604020202020204" pitchFamily="34" charset="0"/>
              <a:buChar char="•"/>
            </a:pPr>
            <a:r>
              <a:rPr lang="en-US" b="1" i="0" dirty="0">
                <a:solidFill>
                  <a:srgbClr val="374151"/>
                </a:solidFill>
                <a:effectLst/>
                <a:latin typeface="Söhne"/>
              </a:rPr>
              <a:t>Total Income Tax After Actions</a:t>
            </a:r>
            <a:r>
              <a:rPr lang="en-US" b="0" i="0" dirty="0">
                <a:solidFill>
                  <a:srgbClr val="374151"/>
                </a:solidFill>
                <a:effectLst/>
                <a:latin typeface="Söhne"/>
              </a:rPr>
              <a:t>: (To be calculated)</a:t>
            </a:r>
          </a:p>
          <a:p>
            <a:endParaRPr lang="en-US" dirty="0"/>
          </a:p>
        </p:txBody>
      </p:sp>
      <p:sp>
        <p:nvSpPr>
          <p:cNvPr id="4" name="TextBox 23">
            <a:extLst>
              <a:ext uri="{FF2B5EF4-FFF2-40B4-BE49-F238E27FC236}">
                <a16:creationId xmlns:a16="http://schemas.microsoft.com/office/drawing/2014/main" id="{C04BF757-CC68-B565-229A-77108576C563}"/>
              </a:ext>
            </a:extLst>
          </p:cNvPr>
          <p:cNvSpPr txBox="1">
            <a:spLocks noChangeArrowheads="1"/>
          </p:cNvSpPr>
          <p:nvPr/>
        </p:nvSpPr>
        <p:spPr bwMode="auto">
          <a:xfrm>
            <a:off x="2413532" y="633478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DE37E8E9-73CE-AF34-0058-E2E64B24317E}"/>
              </a:ext>
            </a:extLst>
          </p:cNvPr>
          <p:cNvPicPr>
            <a:picLocks noChangeAspect="1"/>
          </p:cNvPicPr>
          <p:nvPr/>
        </p:nvPicPr>
        <p:blipFill>
          <a:blip r:embed="rId2"/>
          <a:stretch>
            <a:fillRect/>
          </a:stretch>
        </p:blipFill>
        <p:spPr>
          <a:xfrm>
            <a:off x="0" y="6325558"/>
            <a:ext cx="2998817" cy="482040"/>
          </a:xfrm>
          <a:prstGeom prst="rect">
            <a:avLst/>
          </a:prstGeom>
        </p:spPr>
      </p:pic>
    </p:spTree>
    <p:extLst>
      <p:ext uri="{BB962C8B-B14F-4D97-AF65-F5344CB8AC3E}">
        <p14:creationId xmlns:p14="http://schemas.microsoft.com/office/powerpoint/2010/main" val="265544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4D5FC9-7FA2-1E91-9C1E-4E66BFBBD2B7}"/>
              </a:ext>
            </a:extLst>
          </p:cNvPr>
          <p:cNvSpPr>
            <a:spLocks noGrp="1"/>
          </p:cNvSpPr>
          <p:nvPr>
            <p:ph idx="1"/>
          </p:nvPr>
        </p:nvSpPr>
        <p:spPr>
          <a:xfrm>
            <a:off x="519076" y="3967608"/>
            <a:ext cx="10515600" cy="4351338"/>
          </a:xfrm>
        </p:spPr>
        <p:txBody>
          <a:bodyPr>
            <a:normAutofit/>
          </a:bodyPr>
          <a:lstStyle/>
          <a:p>
            <a:pPr algn="l">
              <a:buFont typeface="Arial" panose="020B0604020202020204" pitchFamily="34" charset="0"/>
              <a:buChar char="•"/>
            </a:pPr>
            <a:r>
              <a:rPr lang="en-US" dirty="0"/>
              <a:t>16,290 + 24% x (162,000 -95,375) = </a:t>
            </a:r>
          </a:p>
          <a:p>
            <a:pPr algn="l">
              <a:buFont typeface="Arial" panose="020B0604020202020204" pitchFamily="34" charset="0"/>
              <a:buChar char="•"/>
            </a:pPr>
            <a:r>
              <a:rPr lang="en-US" dirty="0"/>
              <a:t>16,290 + 15,990 = 32,280 + 3,750 = 36,030</a:t>
            </a:r>
          </a:p>
          <a:p>
            <a:pPr algn="l">
              <a:buFont typeface="Arial" panose="020B0604020202020204" pitchFamily="34" charset="0"/>
              <a:buChar char="•"/>
            </a:pPr>
            <a:endParaRPr lang="en-US" dirty="0"/>
          </a:p>
          <a:p>
            <a:pPr algn="l">
              <a:buFont typeface="Arial" panose="020B0604020202020204" pitchFamily="34" charset="0"/>
              <a:buChar char="•"/>
            </a:pPr>
            <a:r>
              <a:rPr lang="en-US" dirty="0"/>
              <a:t>40,830 – 36,030 = 4,800 reduction in tax bill</a:t>
            </a:r>
          </a:p>
        </p:txBody>
      </p:sp>
      <p:pic>
        <p:nvPicPr>
          <p:cNvPr id="4" name="Picture 3">
            <a:extLst>
              <a:ext uri="{FF2B5EF4-FFF2-40B4-BE49-F238E27FC236}">
                <a16:creationId xmlns:a16="http://schemas.microsoft.com/office/drawing/2014/main" id="{EA4C27CF-F0F0-4A7F-57BE-D4561226BBC6}"/>
              </a:ext>
            </a:extLst>
          </p:cNvPr>
          <p:cNvPicPr>
            <a:picLocks noChangeAspect="1"/>
          </p:cNvPicPr>
          <p:nvPr/>
        </p:nvPicPr>
        <p:blipFill>
          <a:blip r:embed="rId2"/>
          <a:stretch>
            <a:fillRect/>
          </a:stretch>
        </p:blipFill>
        <p:spPr>
          <a:xfrm>
            <a:off x="595188" y="112458"/>
            <a:ext cx="10609756" cy="3722720"/>
          </a:xfrm>
          <a:prstGeom prst="rect">
            <a:avLst/>
          </a:prstGeom>
        </p:spPr>
      </p:pic>
      <p:sp>
        <p:nvSpPr>
          <p:cNvPr id="5" name="TextBox 23">
            <a:extLst>
              <a:ext uri="{FF2B5EF4-FFF2-40B4-BE49-F238E27FC236}">
                <a16:creationId xmlns:a16="http://schemas.microsoft.com/office/drawing/2014/main" id="{4733147C-5FEB-F7FC-81FC-818BBD7F2E93}"/>
              </a:ext>
            </a:extLst>
          </p:cNvPr>
          <p:cNvSpPr txBox="1">
            <a:spLocks noChangeArrowheads="1"/>
          </p:cNvSpPr>
          <p:nvPr/>
        </p:nvSpPr>
        <p:spPr bwMode="auto">
          <a:xfrm>
            <a:off x="2413532" y="633478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6" name="Content Placeholder 5">
            <a:extLst>
              <a:ext uri="{FF2B5EF4-FFF2-40B4-BE49-F238E27FC236}">
                <a16:creationId xmlns:a16="http://schemas.microsoft.com/office/drawing/2014/main" id="{EA3C7575-4F43-A0D8-0635-1ECBB8F6899C}"/>
              </a:ext>
            </a:extLst>
          </p:cNvPr>
          <p:cNvPicPr>
            <a:picLocks noChangeAspect="1"/>
          </p:cNvPicPr>
          <p:nvPr/>
        </p:nvPicPr>
        <p:blipFill>
          <a:blip r:embed="rId3"/>
          <a:stretch>
            <a:fillRect/>
          </a:stretch>
        </p:blipFill>
        <p:spPr>
          <a:xfrm>
            <a:off x="0" y="6325558"/>
            <a:ext cx="2998817" cy="482040"/>
          </a:xfrm>
          <a:prstGeom prst="rect">
            <a:avLst/>
          </a:prstGeom>
        </p:spPr>
      </p:pic>
    </p:spTree>
    <p:extLst>
      <p:ext uri="{BB962C8B-B14F-4D97-AF65-F5344CB8AC3E}">
        <p14:creationId xmlns:p14="http://schemas.microsoft.com/office/powerpoint/2010/main" val="2393292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A1094-4AC7-855B-9BF4-BC4EF2D814C5}"/>
              </a:ext>
            </a:extLst>
          </p:cNvPr>
          <p:cNvSpPr>
            <a:spLocks noGrp="1"/>
          </p:cNvSpPr>
          <p:nvPr>
            <p:ph type="title"/>
          </p:nvPr>
        </p:nvSpPr>
        <p:spPr/>
        <p:txBody>
          <a:bodyPr>
            <a:normAutofit fontScale="90000"/>
          </a:bodyPr>
          <a:lstStyle/>
          <a:p>
            <a:pPr algn="ctr"/>
            <a:r>
              <a:rPr lang="en-US" b="1" i="0" dirty="0">
                <a:effectLst/>
                <a:latin typeface="Söhne"/>
              </a:rPr>
              <a:t>Estimated Tax Payments and Underpayment Penalties</a:t>
            </a:r>
            <a:br>
              <a:rPr lang="en-US" b="1" i="0" dirty="0">
                <a:effectLst/>
                <a:latin typeface="Söhne"/>
              </a:rPr>
            </a:br>
            <a:endParaRPr lang="en-US" dirty="0"/>
          </a:p>
        </p:txBody>
      </p:sp>
      <p:sp>
        <p:nvSpPr>
          <p:cNvPr id="3" name="Content Placeholder 2">
            <a:extLst>
              <a:ext uri="{FF2B5EF4-FFF2-40B4-BE49-F238E27FC236}">
                <a16:creationId xmlns:a16="http://schemas.microsoft.com/office/drawing/2014/main" id="{31197FEE-8CAE-A119-C1F3-1CDB69FD5070}"/>
              </a:ext>
            </a:extLst>
          </p:cNvPr>
          <p:cNvSpPr>
            <a:spLocks noGrp="1"/>
          </p:cNvSpPr>
          <p:nvPr>
            <p:ph idx="1"/>
          </p:nvPr>
        </p:nvSpPr>
        <p:spPr>
          <a:xfrm>
            <a:off x="715926" y="1570443"/>
            <a:ext cx="10515600" cy="4351338"/>
          </a:xfrm>
        </p:spPr>
        <p:txBody>
          <a:bodyPr/>
          <a:lstStyle/>
          <a:p>
            <a:pPr algn="l"/>
            <a:r>
              <a:rPr lang="en-US" b="0" i="0" dirty="0">
                <a:solidFill>
                  <a:srgbClr val="374151"/>
                </a:solidFill>
                <a:effectLst/>
                <a:latin typeface="Söhne"/>
              </a:rPr>
              <a:t>Emily should ensure her withholdings cover at least 110% of the prior year's tax ($42,000 × 110% = $46,200) or 90% of the current year's tax to avoid underpayment penalties.</a:t>
            </a:r>
          </a:p>
          <a:p>
            <a:pPr algn="l">
              <a:buFont typeface="Arial" panose="020B0604020202020204" pitchFamily="34" charset="0"/>
              <a:buChar char="•"/>
            </a:pPr>
            <a:r>
              <a:rPr lang="en-US" b="1" i="0" dirty="0">
                <a:solidFill>
                  <a:srgbClr val="374151"/>
                </a:solidFill>
                <a:effectLst/>
                <a:latin typeface="Söhne"/>
              </a:rPr>
              <a:t>Withholding Comparison</a:t>
            </a:r>
            <a:r>
              <a:rPr lang="en-US" b="0" i="0" dirty="0">
                <a:solidFill>
                  <a:srgbClr val="374151"/>
                </a:solidFill>
                <a:effectLst/>
                <a:latin typeface="Söhne"/>
              </a:rPr>
              <a:t>:</a:t>
            </a:r>
          </a:p>
          <a:p>
            <a:pPr marL="742950" lvl="1" indent="-285750" algn="l">
              <a:buFont typeface="Arial" panose="020B0604020202020204" pitchFamily="34" charset="0"/>
              <a:buChar char="•"/>
            </a:pPr>
            <a:r>
              <a:rPr lang="en-US" b="1" i="0" dirty="0">
                <a:solidFill>
                  <a:srgbClr val="374151"/>
                </a:solidFill>
                <a:effectLst/>
                <a:latin typeface="Söhne"/>
              </a:rPr>
              <a:t>Prior Year Tax Paid</a:t>
            </a:r>
            <a:r>
              <a:rPr lang="en-US" b="0" i="0" dirty="0">
                <a:solidFill>
                  <a:srgbClr val="374151"/>
                </a:solidFill>
                <a:effectLst/>
                <a:latin typeface="Söhne"/>
              </a:rPr>
              <a:t>: $42,000 × 110% = $46,200</a:t>
            </a:r>
          </a:p>
          <a:p>
            <a:pPr marL="742950" lvl="1" indent="-285750" algn="l">
              <a:buFont typeface="Arial" panose="020B0604020202020204" pitchFamily="34" charset="0"/>
              <a:buChar char="•"/>
            </a:pPr>
            <a:r>
              <a:rPr lang="en-US" b="1" i="0" dirty="0">
                <a:solidFill>
                  <a:srgbClr val="374151"/>
                </a:solidFill>
                <a:effectLst/>
                <a:latin typeface="Söhne"/>
              </a:rPr>
              <a:t>Current Year Tax Due</a:t>
            </a:r>
            <a:r>
              <a:rPr lang="en-US" b="0" i="0" dirty="0">
                <a:solidFill>
                  <a:srgbClr val="374151"/>
                </a:solidFill>
                <a:effectLst/>
                <a:latin typeface="Söhne"/>
              </a:rPr>
              <a:t>: (32,280 + 3,750) × 90%</a:t>
            </a:r>
          </a:p>
          <a:p>
            <a:pPr marL="742950" lvl="1" indent="-285750" algn="l">
              <a:buFont typeface="Arial" panose="020B0604020202020204" pitchFamily="34" charset="0"/>
              <a:buChar char="•"/>
            </a:pPr>
            <a:r>
              <a:rPr lang="en-US" b="0" i="0" dirty="0">
                <a:solidFill>
                  <a:srgbClr val="374151"/>
                </a:solidFill>
                <a:effectLst/>
                <a:latin typeface="Söhne"/>
              </a:rPr>
              <a:t>Her withholdings are $45,000.</a:t>
            </a:r>
          </a:p>
          <a:p>
            <a:pPr marL="742950" lvl="1" indent="-285750" algn="l">
              <a:buFont typeface="Arial" panose="020B0604020202020204" pitchFamily="34" charset="0"/>
              <a:buChar char="•"/>
            </a:pPr>
            <a:r>
              <a:rPr lang="en-US" b="0" i="0" dirty="0">
                <a:solidFill>
                  <a:srgbClr val="374151"/>
                </a:solidFill>
                <a:effectLst/>
                <a:latin typeface="Söhne"/>
              </a:rPr>
              <a:t>If the calculated tax due exceeds her withholdings, she may need to make an estimated tax payment to avoid penalties.</a:t>
            </a:r>
          </a:p>
          <a:p>
            <a:endParaRPr lang="en-US" dirty="0"/>
          </a:p>
        </p:txBody>
      </p:sp>
    </p:spTree>
    <p:extLst>
      <p:ext uri="{BB962C8B-B14F-4D97-AF65-F5344CB8AC3E}">
        <p14:creationId xmlns:p14="http://schemas.microsoft.com/office/powerpoint/2010/main" val="4130545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8D892-98B5-9619-AE92-A6CCD258F2E8}"/>
              </a:ext>
            </a:extLst>
          </p:cNvPr>
          <p:cNvSpPr>
            <a:spLocks noGrp="1"/>
          </p:cNvSpPr>
          <p:nvPr>
            <p:ph type="title"/>
          </p:nvPr>
        </p:nvSpPr>
        <p:spPr>
          <a:xfrm>
            <a:off x="838200" y="-113451"/>
            <a:ext cx="10515600" cy="1325563"/>
          </a:xfrm>
        </p:spPr>
        <p:txBody>
          <a:bodyPr/>
          <a:lstStyle/>
          <a:p>
            <a:pPr algn="ctr"/>
            <a:r>
              <a:rPr lang="en-US" dirty="0"/>
              <a:t>Summary</a:t>
            </a:r>
          </a:p>
        </p:txBody>
      </p:sp>
      <p:sp>
        <p:nvSpPr>
          <p:cNvPr id="3" name="Content Placeholder 2">
            <a:extLst>
              <a:ext uri="{FF2B5EF4-FFF2-40B4-BE49-F238E27FC236}">
                <a16:creationId xmlns:a16="http://schemas.microsoft.com/office/drawing/2014/main" id="{52154FDD-647B-4834-D78F-A7D29AB4750F}"/>
              </a:ext>
            </a:extLst>
          </p:cNvPr>
          <p:cNvSpPr>
            <a:spLocks noGrp="1"/>
          </p:cNvSpPr>
          <p:nvPr>
            <p:ph idx="1"/>
          </p:nvPr>
        </p:nvSpPr>
        <p:spPr>
          <a:xfrm>
            <a:off x="574158" y="1212112"/>
            <a:ext cx="10779642" cy="4964851"/>
          </a:xfrm>
        </p:spPr>
        <p:txBody>
          <a:bodyPr>
            <a:normAutofit lnSpcReduction="10000"/>
          </a:bodyPr>
          <a:lstStyle/>
          <a:p>
            <a:r>
              <a:rPr lang="en-US" b="0" i="0" dirty="0">
                <a:solidFill>
                  <a:srgbClr val="374151"/>
                </a:solidFill>
                <a:effectLst/>
                <a:latin typeface="Söhne"/>
              </a:rPr>
              <a:t>In this scenario, Emily aims to manage her tax liability effectively by selling her investment stock, which she held for more than a year, thus qualifying for lower long-term capital gains tax rates. </a:t>
            </a:r>
          </a:p>
          <a:p>
            <a:r>
              <a:rPr lang="en-US" b="0" i="0" dirty="0">
                <a:solidFill>
                  <a:srgbClr val="374151"/>
                </a:solidFill>
                <a:effectLst/>
                <a:latin typeface="Söhne"/>
              </a:rPr>
              <a:t>By increasing her charitable contributions and making an IRA contribution, she can further reduce her taxable income. </a:t>
            </a:r>
          </a:p>
          <a:p>
            <a:r>
              <a:rPr lang="en-US" b="0" i="0" dirty="0">
                <a:solidFill>
                  <a:srgbClr val="374151"/>
                </a:solidFill>
                <a:effectLst/>
                <a:latin typeface="Söhne"/>
              </a:rPr>
              <a:t>Her overall tax liability will depend on the adjusted gross income after these actions and the applicable tax rates for her income bracket. </a:t>
            </a:r>
          </a:p>
          <a:p>
            <a:r>
              <a:rPr lang="en-US" b="0" i="0" dirty="0">
                <a:solidFill>
                  <a:srgbClr val="374151"/>
                </a:solidFill>
                <a:effectLst/>
                <a:latin typeface="Söhne"/>
              </a:rPr>
              <a:t>It's crucial for Emily to compare her withholdings with the estimated tax liability to ensure she's not underpaying and thus avoid potential penalties. This approach demonstrates strategic tax planning, utilizing available investment and retirement savings options to optimize her tax position.</a:t>
            </a:r>
            <a:endParaRPr lang="en-US" dirty="0"/>
          </a:p>
        </p:txBody>
      </p:sp>
      <p:sp>
        <p:nvSpPr>
          <p:cNvPr id="4" name="TextBox 23">
            <a:extLst>
              <a:ext uri="{FF2B5EF4-FFF2-40B4-BE49-F238E27FC236}">
                <a16:creationId xmlns:a16="http://schemas.microsoft.com/office/drawing/2014/main" id="{28BB2772-8127-15D4-64B3-BD744C6244F9}"/>
              </a:ext>
            </a:extLst>
          </p:cNvPr>
          <p:cNvSpPr txBox="1">
            <a:spLocks noChangeArrowheads="1"/>
          </p:cNvSpPr>
          <p:nvPr/>
        </p:nvSpPr>
        <p:spPr bwMode="auto">
          <a:xfrm>
            <a:off x="2413532" y="633478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06AF5217-FBA9-9646-2A69-15C7F93B181E}"/>
              </a:ext>
            </a:extLst>
          </p:cNvPr>
          <p:cNvPicPr>
            <a:picLocks noChangeAspect="1"/>
          </p:cNvPicPr>
          <p:nvPr/>
        </p:nvPicPr>
        <p:blipFill>
          <a:blip r:embed="rId2"/>
          <a:stretch>
            <a:fillRect/>
          </a:stretch>
        </p:blipFill>
        <p:spPr>
          <a:xfrm>
            <a:off x="0" y="6325558"/>
            <a:ext cx="2998817" cy="482040"/>
          </a:xfrm>
          <a:prstGeom prst="rect">
            <a:avLst/>
          </a:prstGeom>
        </p:spPr>
      </p:pic>
    </p:spTree>
    <p:extLst>
      <p:ext uri="{BB962C8B-B14F-4D97-AF65-F5344CB8AC3E}">
        <p14:creationId xmlns:p14="http://schemas.microsoft.com/office/powerpoint/2010/main" val="1456965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TotalTime>
  <Words>742</Words>
  <Application>Microsoft Office PowerPoint</Application>
  <PresentationFormat>Widescreen</PresentationFormat>
  <Paragraphs>57</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Example (CPA simulation):  Tax Planning</vt:lpstr>
      <vt:lpstr>Recommended Actions </vt:lpstr>
      <vt:lpstr>Before Charitable Contribution and IRA Contribution</vt:lpstr>
      <vt:lpstr>PowerPoint Presentation</vt:lpstr>
      <vt:lpstr>After Charitable Contribution and IRA Contribution </vt:lpstr>
      <vt:lpstr>PowerPoint Presentation</vt:lpstr>
      <vt:lpstr>Estimated Tax Payments and Underpayment Penalties </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mansour farhat</dc:creator>
  <cp:lastModifiedBy>mansour farhat</cp:lastModifiedBy>
  <cp:revision>2</cp:revision>
  <dcterms:created xsi:type="dcterms:W3CDTF">2024-01-04T22:09:33Z</dcterms:created>
  <dcterms:modified xsi:type="dcterms:W3CDTF">2024-01-14T12:09:36Z</dcterms:modified>
</cp:coreProperties>
</file>