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7" r:id="rId2"/>
    <p:sldId id="258" r:id="rId3"/>
    <p:sldId id="267" r:id="rId4"/>
    <p:sldId id="262" r:id="rId5"/>
    <p:sldId id="265" r:id="rId6"/>
    <p:sldId id="266" r:id="rId7"/>
    <p:sldId id="263" r:id="rId8"/>
    <p:sldId id="276" r:id="rId9"/>
    <p:sldId id="264" r:id="rId10"/>
    <p:sldId id="277" r:id="rId11"/>
    <p:sldId id="268" r:id="rId12"/>
    <p:sldId id="269" r:id="rId13"/>
    <p:sldId id="270" r:id="rId14"/>
    <p:sldId id="271" r:id="rId15"/>
    <p:sldId id="272" r:id="rId16"/>
    <p:sldId id="273" r:id="rId17"/>
    <p:sldId id="274" r:id="rId18"/>
    <p:sldId id="278" r:id="rId19"/>
    <p:sldId id="279" r:id="rId20"/>
  </p:sldIdLst>
  <p:sldSz cx="12192000" cy="6858000"/>
  <p:notesSz cx="6858000" cy="9144000"/>
  <p:embeddedFontLst>
    <p:embeddedFont>
      <p:font typeface="Calibri" panose="020F0502020204030204" pitchFamily="34" charset="0"/>
      <p:regular r:id="rId21"/>
      <p:bold r:id="rId22"/>
      <p:italic r:id="rId23"/>
      <p:boldItalic r:id="rId24"/>
    </p:embeddedFont>
    <p:embeddedFont>
      <p:font typeface="Calibri Light" panose="020F0302020204030204" pitchFamily="34" charset="0"/>
      <p:regular r:id="rId25"/>
      <p:italic r:id="rId26"/>
    </p:embeddedFont>
    <p:embeddedFont>
      <p:font typeface="Comic Sans MS" panose="030F0702030302020204" pitchFamily="66"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733569-4758-483E-9086-CA0DF675C405}" v="379" dt="2023-10-13T23:26:09.7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2" autoAdjust="0"/>
    <p:restoredTop sz="94660"/>
  </p:normalViewPr>
  <p:slideViewPr>
    <p:cSldViewPr snapToGrid="0">
      <p:cViewPr varScale="1">
        <p:scale>
          <a:sx n="69" d="100"/>
          <a:sy n="69" d="100"/>
        </p:scale>
        <p:origin x="24" y="891"/>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microsoft.com/office/2015/10/relationships/revisionInfo" Target="revisionInfo.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442F3-9372-4761-0CC4-2A8A382018D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E7028C7-4E43-865E-3718-3F3AF0832A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1D01045-BCE1-5FAE-58BB-B8AFCFCF7CD9}"/>
              </a:ext>
            </a:extLst>
          </p:cNvPr>
          <p:cNvSpPr>
            <a:spLocks noGrp="1"/>
          </p:cNvSpPr>
          <p:nvPr>
            <p:ph type="dt" sz="half" idx="10"/>
          </p:nvPr>
        </p:nvSpPr>
        <p:spPr/>
        <p:txBody>
          <a:bodyPr/>
          <a:lstStyle/>
          <a:p>
            <a:fld id="{A0E0A888-6473-4111-9ACD-D34D8DE438C4}" type="datetimeFigureOut">
              <a:rPr lang="en-US" smtClean="0"/>
              <a:t>10/13/2023</a:t>
            </a:fld>
            <a:endParaRPr lang="en-US"/>
          </a:p>
        </p:txBody>
      </p:sp>
      <p:sp>
        <p:nvSpPr>
          <p:cNvPr id="5" name="Footer Placeholder 4">
            <a:extLst>
              <a:ext uri="{FF2B5EF4-FFF2-40B4-BE49-F238E27FC236}">
                <a16:creationId xmlns:a16="http://schemas.microsoft.com/office/drawing/2014/main" id="{95194EC2-CE94-4213-5C11-4EDF2BA8E3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800D43-6C88-6759-42BE-B02D94AA1998}"/>
              </a:ext>
            </a:extLst>
          </p:cNvPr>
          <p:cNvSpPr>
            <a:spLocks noGrp="1"/>
          </p:cNvSpPr>
          <p:nvPr>
            <p:ph type="sldNum" sz="quarter" idx="12"/>
          </p:nvPr>
        </p:nvSpPr>
        <p:spPr/>
        <p:txBody>
          <a:bodyPr/>
          <a:lstStyle/>
          <a:p>
            <a:fld id="{1CE7F37D-2927-4423-B174-79FEC5862D58}" type="slidenum">
              <a:rPr lang="en-US" smtClean="0"/>
              <a:t>‹#›</a:t>
            </a:fld>
            <a:endParaRPr lang="en-US"/>
          </a:p>
        </p:txBody>
      </p:sp>
    </p:spTree>
    <p:extLst>
      <p:ext uri="{BB962C8B-B14F-4D97-AF65-F5344CB8AC3E}">
        <p14:creationId xmlns:p14="http://schemas.microsoft.com/office/powerpoint/2010/main" val="2491129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5354D-CCCF-C117-1A2C-D52164F16C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2D254F8-1B17-35B5-43B3-183BDB53875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979D53-7A55-D94F-5B20-71A40F7A0503}"/>
              </a:ext>
            </a:extLst>
          </p:cNvPr>
          <p:cNvSpPr>
            <a:spLocks noGrp="1"/>
          </p:cNvSpPr>
          <p:nvPr>
            <p:ph type="dt" sz="half" idx="10"/>
          </p:nvPr>
        </p:nvSpPr>
        <p:spPr/>
        <p:txBody>
          <a:bodyPr/>
          <a:lstStyle/>
          <a:p>
            <a:fld id="{A0E0A888-6473-4111-9ACD-D34D8DE438C4}" type="datetimeFigureOut">
              <a:rPr lang="en-US" smtClean="0"/>
              <a:t>10/13/2023</a:t>
            </a:fld>
            <a:endParaRPr lang="en-US"/>
          </a:p>
        </p:txBody>
      </p:sp>
      <p:sp>
        <p:nvSpPr>
          <p:cNvPr id="5" name="Footer Placeholder 4">
            <a:extLst>
              <a:ext uri="{FF2B5EF4-FFF2-40B4-BE49-F238E27FC236}">
                <a16:creationId xmlns:a16="http://schemas.microsoft.com/office/drawing/2014/main" id="{1D1DF75E-C270-BDA0-FC01-CEECAE55E4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A7F30C-51C5-BBD1-0BF0-379EFA831B70}"/>
              </a:ext>
            </a:extLst>
          </p:cNvPr>
          <p:cNvSpPr>
            <a:spLocks noGrp="1"/>
          </p:cNvSpPr>
          <p:nvPr>
            <p:ph type="sldNum" sz="quarter" idx="12"/>
          </p:nvPr>
        </p:nvSpPr>
        <p:spPr/>
        <p:txBody>
          <a:bodyPr/>
          <a:lstStyle/>
          <a:p>
            <a:fld id="{1CE7F37D-2927-4423-B174-79FEC5862D58}" type="slidenum">
              <a:rPr lang="en-US" smtClean="0"/>
              <a:t>‹#›</a:t>
            </a:fld>
            <a:endParaRPr lang="en-US"/>
          </a:p>
        </p:txBody>
      </p:sp>
    </p:spTree>
    <p:extLst>
      <p:ext uri="{BB962C8B-B14F-4D97-AF65-F5344CB8AC3E}">
        <p14:creationId xmlns:p14="http://schemas.microsoft.com/office/powerpoint/2010/main" val="22241117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2FB82-53AE-6CBE-96E3-E77941D079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F05F646-4A4A-78EF-A20F-3E3EACFBDA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C9ED1CF-94F4-AEEA-41EA-CBB6A3324D2E}"/>
              </a:ext>
            </a:extLst>
          </p:cNvPr>
          <p:cNvSpPr>
            <a:spLocks noGrp="1"/>
          </p:cNvSpPr>
          <p:nvPr>
            <p:ph type="dt" sz="half" idx="10"/>
          </p:nvPr>
        </p:nvSpPr>
        <p:spPr/>
        <p:txBody>
          <a:bodyPr/>
          <a:lstStyle/>
          <a:p>
            <a:fld id="{A0E0A888-6473-4111-9ACD-D34D8DE438C4}" type="datetimeFigureOut">
              <a:rPr lang="en-US" smtClean="0"/>
              <a:t>10/13/2023</a:t>
            </a:fld>
            <a:endParaRPr lang="en-US"/>
          </a:p>
        </p:txBody>
      </p:sp>
      <p:sp>
        <p:nvSpPr>
          <p:cNvPr id="5" name="Footer Placeholder 4">
            <a:extLst>
              <a:ext uri="{FF2B5EF4-FFF2-40B4-BE49-F238E27FC236}">
                <a16:creationId xmlns:a16="http://schemas.microsoft.com/office/drawing/2014/main" id="{9B97BB2F-8361-A0F6-F7A1-C0B797FAA5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4A7C99-649D-6F94-56E9-FB996EA00D35}"/>
              </a:ext>
            </a:extLst>
          </p:cNvPr>
          <p:cNvSpPr>
            <a:spLocks noGrp="1"/>
          </p:cNvSpPr>
          <p:nvPr>
            <p:ph type="sldNum" sz="quarter" idx="12"/>
          </p:nvPr>
        </p:nvSpPr>
        <p:spPr/>
        <p:txBody>
          <a:bodyPr/>
          <a:lstStyle/>
          <a:p>
            <a:fld id="{1CE7F37D-2927-4423-B174-79FEC5862D58}" type="slidenum">
              <a:rPr lang="en-US" smtClean="0"/>
              <a:t>‹#›</a:t>
            </a:fld>
            <a:endParaRPr lang="en-US"/>
          </a:p>
        </p:txBody>
      </p:sp>
    </p:spTree>
    <p:extLst>
      <p:ext uri="{BB962C8B-B14F-4D97-AF65-F5344CB8AC3E}">
        <p14:creationId xmlns:p14="http://schemas.microsoft.com/office/powerpoint/2010/main" val="467484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744E9-9EB8-EA15-EF1F-61A51EDF391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16BE07-5660-A364-F67C-EC0E9A2B67E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74831DA-5991-7185-3A4C-5C027B9DB3C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96F75EA-0106-8E21-521C-C3E4C7118F96}"/>
              </a:ext>
            </a:extLst>
          </p:cNvPr>
          <p:cNvSpPr>
            <a:spLocks noGrp="1"/>
          </p:cNvSpPr>
          <p:nvPr>
            <p:ph type="dt" sz="half" idx="10"/>
          </p:nvPr>
        </p:nvSpPr>
        <p:spPr/>
        <p:txBody>
          <a:bodyPr/>
          <a:lstStyle/>
          <a:p>
            <a:fld id="{A0E0A888-6473-4111-9ACD-D34D8DE438C4}" type="datetimeFigureOut">
              <a:rPr lang="en-US" smtClean="0"/>
              <a:t>10/13/2023</a:t>
            </a:fld>
            <a:endParaRPr lang="en-US"/>
          </a:p>
        </p:txBody>
      </p:sp>
      <p:sp>
        <p:nvSpPr>
          <p:cNvPr id="6" name="Footer Placeholder 5">
            <a:extLst>
              <a:ext uri="{FF2B5EF4-FFF2-40B4-BE49-F238E27FC236}">
                <a16:creationId xmlns:a16="http://schemas.microsoft.com/office/drawing/2014/main" id="{C4ADAE61-703E-EB67-602A-EBBB47D612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A1FB57-AA41-35E9-4234-A834A637B3F5}"/>
              </a:ext>
            </a:extLst>
          </p:cNvPr>
          <p:cNvSpPr>
            <a:spLocks noGrp="1"/>
          </p:cNvSpPr>
          <p:nvPr>
            <p:ph type="sldNum" sz="quarter" idx="12"/>
          </p:nvPr>
        </p:nvSpPr>
        <p:spPr/>
        <p:txBody>
          <a:bodyPr/>
          <a:lstStyle/>
          <a:p>
            <a:fld id="{1CE7F37D-2927-4423-B174-79FEC5862D58}" type="slidenum">
              <a:rPr lang="en-US" smtClean="0"/>
              <a:t>‹#›</a:t>
            </a:fld>
            <a:endParaRPr lang="en-US"/>
          </a:p>
        </p:txBody>
      </p:sp>
    </p:spTree>
    <p:extLst>
      <p:ext uri="{BB962C8B-B14F-4D97-AF65-F5344CB8AC3E}">
        <p14:creationId xmlns:p14="http://schemas.microsoft.com/office/powerpoint/2010/main" val="1377510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EC58B-A6EA-0CC1-0D81-7B73AB779D6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48CC1E3-83FC-D726-92A5-09BD7BBE50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E1A828F-4447-AE12-442C-E676D112F9F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2CAB45A-6DDC-9BC9-30D9-BF7BDF9110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8291304-2332-E969-BCF9-E1A21019EA2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AF8FB24-7EF7-FF1B-B226-B0830362EC13}"/>
              </a:ext>
            </a:extLst>
          </p:cNvPr>
          <p:cNvSpPr>
            <a:spLocks noGrp="1"/>
          </p:cNvSpPr>
          <p:nvPr>
            <p:ph type="dt" sz="half" idx="10"/>
          </p:nvPr>
        </p:nvSpPr>
        <p:spPr/>
        <p:txBody>
          <a:bodyPr/>
          <a:lstStyle/>
          <a:p>
            <a:fld id="{A0E0A888-6473-4111-9ACD-D34D8DE438C4}" type="datetimeFigureOut">
              <a:rPr lang="en-US" smtClean="0"/>
              <a:t>10/13/2023</a:t>
            </a:fld>
            <a:endParaRPr lang="en-US"/>
          </a:p>
        </p:txBody>
      </p:sp>
      <p:sp>
        <p:nvSpPr>
          <p:cNvPr id="8" name="Footer Placeholder 7">
            <a:extLst>
              <a:ext uri="{FF2B5EF4-FFF2-40B4-BE49-F238E27FC236}">
                <a16:creationId xmlns:a16="http://schemas.microsoft.com/office/drawing/2014/main" id="{C1375C29-FFD0-53C1-9C9F-8B9F30588FD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1990FD-1AAF-C027-6E72-3D5D75B65153}"/>
              </a:ext>
            </a:extLst>
          </p:cNvPr>
          <p:cNvSpPr>
            <a:spLocks noGrp="1"/>
          </p:cNvSpPr>
          <p:nvPr>
            <p:ph type="sldNum" sz="quarter" idx="12"/>
          </p:nvPr>
        </p:nvSpPr>
        <p:spPr/>
        <p:txBody>
          <a:bodyPr/>
          <a:lstStyle/>
          <a:p>
            <a:fld id="{1CE7F37D-2927-4423-B174-79FEC5862D58}" type="slidenum">
              <a:rPr lang="en-US" smtClean="0"/>
              <a:t>‹#›</a:t>
            </a:fld>
            <a:endParaRPr lang="en-US"/>
          </a:p>
        </p:txBody>
      </p:sp>
    </p:spTree>
    <p:extLst>
      <p:ext uri="{BB962C8B-B14F-4D97-AF65-F5344CB8AC3E}">
        <p14:creationId xmlns:p14="http://schemas.microsoft.com/office/powerpoint/2010/main" val="189517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BDF10-65EF-A77F-E7CF-E89C804D91C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B934922-238D-490E-FFAA-12F09D1B7B7A}"/>
              </a:ext>
            </a:extLst>
          </p:cNvPr>
          <p:cNvSpPr>
            <a:spLocks noGrp="1"/>
          </p:cNvSpPr>
          <p:nvPr>
            <p:ph type="dt" sz="half" idx="10"/>
          </p:nvPr>
        </p:nvSpPr>
        <p:spPr/>
        <p:txBody>
          <a:bodyPr/>
          <a:lstStyle/>
          <a:p>
            <a:fld id="{A0E0A888-6473-4111-9ACD-D34D8DE438C4}" type="datetimeFigureOut">
              <a:rPr lang="en-US" smtClean="0"/>
              <a:t>10/13/2023</a:t>
            </a:fld>
            <a:endParaRPr lang="en-US"/>
          </a:p>
        </p:txBody>
      </p:sp>
      <p:sp>
        <p:nvSpPr>
          <p:cNvPr id="4" name="Footer Placeholder 3">
            <a:extLst>
              <a:ext uri="{FF2B5EF4-FFF2-40B4-BE49-F238E27FC236}">
                <a16:creationId xmlns:a16="http://schemas.microsoft.com/office/drawing/2014/main" id="{60CA7956-7557-5E30-7C26-462B8373DAF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0A3E1E2-5CC0-E833-9F9D-6A15EA5CB8A2}"/>
              </a:ext>
            </a:extLst>
          </p:cNvPr>
          <p:cNvSpPr>
            <a:spLocks noGrp="1"/>
          </p:cNvSpPr>
          <p:nvPr>
            <p:ph type="sldNum" sz="quarter" idx="12"/>
          </p:nvPr>
        </p:nvSpPr>
        <p:spPr/>
        <p:txBody>
          <a:bodyPr/>
          <a:lstStyle/>
          <a:p>
            <a:fld id="{1CE7F37D-2927-4423-B174-79FEC5862D58}" type="slidenum">
              <a:rPr lang="en-US" smtClean="0"/>
              <a:t>‹#›</a:t>
            </a:fld>
            <a:endParaRPr lang="en-US"/>
          </a:p>
        </p:txBody>
      </p:sp>
    </p:spTree>
    <p:extLst>
      <p:ext uri="{BB962C8B-B14F-4D97-AF65-F5344CB8AC3E}">
        <p14:creationId xmlns:p14="http://schemas.microsoft.com/office/powerpoint/2010/main" val="32442799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4C91B8-8F2D-EE40-D7DC-C29D4EAFD04F}"/>
              </a:ext>
            </a:extLst>
          </p:cNvPr>
          <p:cNvSpPr>
            <a:spLocks noGrp="1"/>
          </p:cNvSpPr>
          <p:nvPr>
            <p:ph type="dt" sz="half" idx="10"/>
          </p:nvPr>
        </p:nvSpPr>
        <p:spPr/>
        <p:txBody>
          <a:bodyPr/>
          <a:lstStyle/>
          <a:p>
            <a:fld id="{A0E0A888-6473-4111-9ACD-D34D8DE438C4}" type="datetimeFigureOut">
              <a:rPr lang="en-US" smtClean="0"/>
              <a:t>10/13/2023</a:t>
            </a:fld>
            <a:endParaRPr lang="en-US"/>
          </a:p>
        </p:txBody>
      </p:sp>
      <p:sp>
        <p:nvSpPr>
          <p:cNvPr id="3" name="Footer Placeholder 2">
            <a:extLst>
              <a:ext uri="{FF2B5EF4-FFF2-40B4-BE49-F238E27FC236}">
                <a16:creationId xmlns:a16="http://schemas.microsoft.com/office/drawing/2014/main" id="{95A12DB4-4646-F6DE-885B-8A8AC8AC4EE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1AAB3D0-A95C-923F-3021-A254B5297973}"/>
              </a:ext>
            </a:extLst>
          </p:cNvPr>
          <p:cNvSpPr>
            <a:spLocks noGrp="1"/>
          </p:cNvSpPr>
          <p:nvPr>
            <p:ph type="sldNum" sz="quarter" idx="12"/>
          </p:nvPr>
        </p:nvSpPr>
        <p:spPr/>
        <p:txBody>
          <a:bodyPr/>
          <a:lstStyle/>
          <a:p>
            <a:fld id="{1CE7F37D-2927-4423-B174-79FEC5862D58}" type="slidenum">
              <a:rPr lang="en-US" smtClean="0"/>
              <a:t>‹#›</a:t>
            </a:fld>
            <a:endParaRPr lang="en-US"/>
          </a:p>
        </p:txBody>
      </p:sp>
    </p:spTree>
    <p:extLst>
      <p:ext uri="{BB962C8B-B14F-4D97-AF65-F5344CB8AC3E}">
        <p14:creationId xmlns:p14="http://schemas.microsoft.com/office/powerpoint/2010/main" val="2619343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CE8B7-F89F-FE63-544A-CD18283E0E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3C28823-98D4-1907-203E-4A507B1EB3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094C74F-326B-75B1-0944-E3E43EEC98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12340A-6DDF-82EF-616E-48FBB3441E9A}"/>
              </a:ext>
            </a:extLst>
          </p:cNvPr>
          <p:cNvSpPr>
            <a:spLocks noGrp="1"/>
          </p:cNvSpPr>
          <p:nvPr>
            <p:ph type="dt" sz="half" idx="10"/>
          </p:nvPr>
        </p:nvSpPr>
        <p:spPr/>
        <p:txBody>
          <a:bodyPr/>
          <a:lstStyle/>
          <a:p>
            <a:fld id="{A0E0A888-6473-4111-9ACD-D34D8DE438C4}" type="datetimeFigureOut">
              <a:rPr lang="en-US" smtClean="0"/>
              <a:t>10/13/2023</a:t>
            </a:fld>
            <a:endParaRPr lang="en-US"/>
          </a:p>
        </p:txBody>
      </p:sp>
      <p:sp>
        <p:nvSpPr>
          <p:cNvPr id="6" name="Footer Placeholder 5">
            <a:extLst>
              <a:ext uri="{FF2B5EF4-FFF2-40B4-BE49-F238E27FC236}">
                <a16:creationId xmlns:a16="http://schemas.microsoft.com/office/drawing/2014/main" id="{81861722-0086-6242-F25D-F9207C8CE4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E94271-E9CA-FBC8-824A-074AF969A32E}"/>
              </a:ext>
            </a:extLst>
          </p:cNvPr>
          <p:cNvSpPr>
            <a:spLocks noGrp="1"/>
          </p:cNvSpPr>
          <p:nvPr>
            <p:ph type="sldNum" sz="quarter" idx="12"/>
          </p:nvPr>
        </p:nvSpPr>
        <p:spPr/>
        <p:txBody>
          <a:bodyPr/>
          <a:lstStyle/>
          <a:p>
            <a:fld id="{1CE7F37D-2927-4423-B174-79FEC5862D58}" type="slidenum">
              <a:rPr lang="en-US" smtClean="0"/>
              <a:t>‹#›</a:t>
            </a:fld>
            <a:endParaRPr lang="en-US"/>
          </a:p>
        </p:txBody>
      </p:sp>
    </p:spTree>
    <p:extLst>
      <p:ext uri="{BB962C8B-B14F-4D97-AF65-F5344CB8AC3E}">
        <p14:creationId xmlns:p14="http://schemas.microsoft.com/office/powerpoint/2010/main" val="23889090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76E51-D7BC-C8FA-BC8B-E23E9FB4CD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5DD8D6C-D6AB-9365-822E-4625EF16EA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25D1E07-CF45-86E7-7CE6-4F7494500D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E82E581-D17A-A43D-FAD0-628DDCF76CE8}"/>
              </a:ext>
            </a:extLst>
          </p:cNvPr>
          <p:cNvSpPr>
            <a:spLocks noGrp="1"/>
          </p:cNvSpPr>
          <p:nvPr>
            <p:ph type="dt" sz="half" idx="10"/>
          </p:nvPr>
        </p:nvSpPr>
        <p:spPr/>
        <p:txBody>
          <a:bodyPr/>
          <a:lstStyle/>
          <a:p>
            <a:fld id="{A0E0A888-6473-4111-9ACD-D34D8DE438C4}" type="datetimeFigureOut">
              <a:rPr lang="en-US" smtClean="0"/>
              <a:t>10/13/2023</a:t>
            </a:fld>
            <a:endParaRPr lang="en-US"/>
          </a:p>
        </p:txBody>
      </p:sp>
      <p:sp>
        <p:nvSpPr>
          <p:cNvPr id="6" name="Footer Placeholder 5">
            <a:extLst>
              <a:ext uri="{FF2B5EF4-FFF2-40B4-BE49-F238E27FC236}">
                <a16:creationId xmlns:a16="http://schemas.microsoft.com/office/drawing/2014/main" id="{D9D4F579-7744-B13A-A0A3-9E3E1A459B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96AAC5-7930-8E38-F9A8-834AA49AFE56}"/>
              </a:ext>
            </a:extLst>
          </p:cNvPr>
          <p:cNvSpPr>
            <a:spLocks noGrp="1"/>
          </p:cNvSpPr>
          <p:nvPr>
            <p:ph type="sldNum" sz="quarter" idx="12"/>
          </p:nvPr>
        </p:nvSpPr>
        <p:spPr/>
        <p:txBody>
          <a:bodyPr/>
          <a:lstStyle/>
          <a:p>
            <a:fld id="{1CE7F37D-2927-4423-B174-79FEC5862D58}" type="slidenum">
              <a:rPr lang="en-US" smtClean="0"/>
              <a:t>‹#›</a:t>
            </a:fld>
            <a:endParaRPr lang="en-US"/>
          </a:p>
        </p:txBody>
      </p:sp>
    </p:spTree>
    <p:extLst>
      <p:ext uri="{BB962C8B-B14F-4D97-AF65-F5344CB8AC3E}">
        <p14:creationId xmlns:p14="http://schemas.microsoft.com/office/powerpoint/2010/main" val="21698825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45993-8AA3-D4F5-E4E5-7212F3CE1E1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0F84490-6815-5141-F98E-B3FEEB4DB91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A6B6D3-37F3-D77C-95D2-D02E2F46DFDB}"/>
              </a:ext>
            </a:extLst>
          </p:cNvPr>
          <p:cNvSpPr>
            <a:spLocks noGrp="1"/>
          </p:cNvSpPr>
          <p:nvPr>
            <p:ph type="dt" sz="half" idx="10"/>
          </p:nvPr>
        </p:nvSpPr>
        <p:spPr/>
        <p:txBody>
          <a:bodyPr/>
          <a:lstStyle/>
          <a:p>
            <a:fld id="{A0E0A888-6473-4111-9ACD-D34D8DE438C4}" type="datetimeFigureOut">
              <a:rPr lang="en-US" smtClean="0"/>
              <a:t>10/13/2023</a:t>
            </a:fld>
            <a:endParaRPr lang="en-US"/>
          </a:p>
        </p:txBody>
      </p:sp>
      <p:sp>
        <p:nvSpPr>
          <p:cNvPr id="5" name="Footer Placeholder 4">
            <a:extLst>
              <a:ext uri="{FF2B5EF4-FFF2-40B4-BE49-F238E27FC236}">
                <a16:creationId xmlns:a16="http://schemas.microsoft.com/office/drawing/2014/main" id="{CE35D639-60EA-5DAC-C094-FC5B5E8612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F7B697-6BD0-8FC2-0F19-3B014DBEBCBE}"/>
              </a:ext>
            </a:extLst>
          </p:cNvPr>
          <p:cNvSpPr>
            <a:spLocks noGrp="1"/>
          </p:cNvSpPr>
          <p:nvPr>
            <p:ph type="sldNum" sz="quarter" idx="12"/>
          </p:nvPr>
        </p:nvSpPr>
        <p:spPr/>
        <p:txBody>
          <a:bodyPr/>
          <a:lstStyle/>
          <a:p>
            <a:fld id="{1CE7F37D-2927-4423-B174-79FEC5862D58}" type="slidenum">
              <a:rPr lang="en-US" smtClean="0"/>
              <a:t>‹#›</a:t>
            </a:fld>
            <a:endParaRPr lang="en-US"/>
          </a:p>
        </p:txBody>
      </p:sp>
    </p:spTree>
    <p:extLst>
      <p:ext uri="{BB962C8B-B14F-4D97-AF65-F5344CB8AC3E}">
        <p14:creationId xmlns:p14="http://schemas.microsoft.com/office/powerpoint/2010/main" val="3456135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57D9BE7-58F8-3DB4-5CBF-55769BF3690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CD40A20-B987-F2C6-87DA-98E7048B463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195493-BE02-84F9-238C-1FABFDCDB3A5}"/>
              </a:ext>
            </a:extLst>
          </p:cNvPr>
          <p:cNvSpPr>
            <a:spLocks noGrp="1"/>
          </p:cNvSpPr>
          <p:nvPr>
            <p:ph type="dt" sz="half" idx="10"/>
          </p:nvPr>
        </p:nvSpPr>
        <p:spPr/>
        <p:txBody>
          <a:bodyPr/>
          <a:lstStyle/>
          <a:p>
            <a:fld id="{A0E0A888-6473-4111-9ACD-D34D8DE438C4}" type="datetimeFigureOut">
              <a:rPr lang="en-US" smtClean="0"/>
              <a:t>10/13/2023</a:t>
            </a:fld>
            <a:endParaRPr lang="en-US"/>
          </a:p>
        </p:txBody>
      </p:sp>
      <p:sp>
        <p:nvSpPr>
          <p:cNvPr id="5" name="Footer Placeholder 4">
            <a:extLst>
              <a:ext uri="{FF2B5EF4-FFF2-40B4-BE49-F238E27FC236}">
                <a16:creationId xmlns:a16="http://schemas.microsoft.com/office/drawing/2014/main" id="{59D461B3-F79C-0ED4-1563-44DF6CEAC9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9597A1-7720-6673-9EF5-E62A894D1A33}"/>
              </a:ext>
            </a:extLst>
          </p:cNvPr>
          <p:cNvSpPr>
            <a:spLocks noGrp="1"/>
          </p:cNvSpPr>
          <p:nvPr>
            <p:ph type="sldNum" sz="quarter" idx="12"/>
          </p:nvPr>
        </p:nvSpPr>
        <p:spPr/>
        <p:txBody>
          <a:bodyPr/>
          <a:lstStyle/>
          <a:p>
            <a:fld id="{1CE7F37D-2927-4423-B174-79FEC5862D58}" type="slidenum">
              <a:rPr lang="en-US" smtClean="0"/>
              <a:t>‹#›</a:t>
            </a:fld>
            <a:endParaRPr lang="en-US"/>
          </a:p>
        </p:txBody>
      </p:sp>
    </p:spTree>
    <p:extLst>
      <p:ext uri="{BB962C8B-B14F-4D97-AF65-F5344CB8AC3E}">
        <p14:creationId xmlns:p14="http://schemas.microsoft.com/office/powerpoint/2010/main" val="2108148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C7A51FF-D4A7-5FD9-93AB-D7934C3F41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6C00015-21DE-CC7B-53BD-D47E5DEC89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43D95C-24A8-D44C-796F-E489ABB5B8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E0A888-6473-4111-9ACD-D34D8DE438C4}" type="datetimeFigureOut">
              <a:rPr lang="en-US" smtClean="0"/>
              <a:t>10/13/2023</a:t>
            </a:fld>
            <a:endParaRPr lang="en-US"/>
          </a:p>
        </p:txBody>
      </p:sp>
      <p:sp>
        <p:nvSpPr>
          <p:cNvPr id="5" name="Footer Placeholder 4">
            <a:extLst>
              <a:ext uri="{FF2B5EF4-FFF2-40B4-BE49-F238E27FC236}">
                <a16:creationId xmlns:a16="http://schemas.microsoft.com/office/drawing/2014/main" id="{67748278-88BB-6FA3-2B85-2F6835C33A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F0CED3F-8CA1-C090-2859-B9256EB37E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E7F37D-2927-4423-B174-79FEC5862D58}" type="slidenum">
              <a:rPr lang="en-US" smtClean="0"/>
              <a:t>‹#›</a:t>
            </a:fld>
            <a:endParaRPr lang="en-US"/>
          </a:p>
        </p:txBody>
      </p:sp>
    </p:spTree>
    <p:extLst>
      <p:ext uri="{BB962C8B-B14F-4D97-AF65-F5344CB8AC3E}">
        <p14:creationId xmlns:p14="http://schemas.microsoft.com/office/powerpoint/2010/main" val="30598389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10C03-41A2-7DE1-3B0E-BFFA70C52A52}"/>
              </a:ext>
            </a:extLst>
          </p:cNvPr>
          <p:cNvSpPr>
            <a:spLocks noGrp="1"/>
          </p:cNvSpPr>
          <p:nvPr>
            <p:ph type="title"/>
          </p:nvPr>
        </p:nvSpPr>
        <p:spPr>
          <a:xfrm>
            <a:off x="838200" y="-248061"/>
            <a:ext cx="10515600" cy="1325563"/>
          </a:xfrm>
        </p:spPr>
        <p:txBody>
          <a:bodyPr/>
          <a:lstStyle/>
          <a:p>
            <a:pPr algn="ctr"/>
            <a:r>
              <a:rPr lang="en-US" dirty="0"/>
              <a:t>What is HIPAA?</a:t>
            </a:r>
          </a:p>
        </p:txBody>
      </p:sp>
      <p:sp>
        <p:nvSpPr>
          <p:cNvPr id="3" name="Content Placeholder 2">
            <a:extLst>
              <a:ext uri="{FF2B5EF4-FFF2-40B4-BE49-F238E27FC236}">
                <a16:creationId xmlns:a16="http://schemas.microsoft.com/office/drawing/2014/main" id="{6D2186E7-D638-5AF0-2A7D-249AD7CF0773}"/>
              </a:ext>
            </a:extLst>
          </p:cNvPr>
          <p:cNvSpPr>
            <a:spLocks noGrp="1"/>
          </p:cNvSpPr>
          <p:nvPr>
            <p:ph idx="1"/>
          </p:nvPr>
        </p:nvSpPr>
        <p:spPr>
          <a:xfrm>
            <a:off x="178621" y="624571"/>
            <a:ext cx="8175021" cy="5749962"/>
          </a:xfrm>
        </p:spPr>
        <p:txBody>
          <a:bodyPr>
            <a:normAutofit fontScale="85000" lnSpcReduction="10000"/>
          </a:bodyPr>
          <a:lstStyle/>
          <a:p>
            <a:r>
              <a:rPr lang="en-US" b="0" i="0" dirty="0">
                <a:solidFill>
                  <a:srgbClr val="374151"/>
                </a:solidFill>
                <a:effectLst/>
                <a:latin typeface="Söhne"/>
              </a:rPr>
              <a:t>HIPAA stands for the Health Insurance Portability and Accountability Act of 1996. </a:t>
            </a:r>
          </a:p>
          <a:p>
            <a:r>
              <a:rPr lang="en-US" b="0" i="0" dirty="0">
                <a:solidFill>
                  <a:srgbClr val="374151"/>
                </a:solidFill>
                <a:effectLst/>
                <a:latin typeface="Söhne"/>
              </a:rPr>
              <a:t>It is a United States federal law that was enacted to provide data privacy and security provisions for safeguarding medical information. </a:t>
            </a:r>
          </a:p>
          <a:p>
            <a:r>
              <a:rPr lang="en-US" b="0" i="0" dirty="0">
                <a:solidFill>
                  <a:srgbClr val="374151"/>
                </a:solidFill>
                <a:effectLst/>
                <a:latin typeface="Söhne"/>
              </a:rPr>
              <a:t>The key points of HIPAA are as follows:</a:t>
            </a:r>
          </a:p>
          <a:p>
            <a:pPr algn="l">
              <a:buFont typeface="+mj-lt"/>
              <a:buAutoNum type="arabicPeriod"/>
            </a:pPr>
            <a:r>
              <a:rPr lang="en-US" b="1" i="0" dirty="0">
                <a:solidFill>
                  <a:srgbClr val="374151"/>
                </a:solidFill>
                <a:effectLst/>
                <a:latin typeface="Söhne"/>
              </a:rPr>
              <a:t>Privacy of Health Information</a:t>
            </a:r>
            <a:r>
              <a:rPr lang="en-US" b="0" i="0" dirty="0">
                <a:solidFill>
                  <a:srgbClr val="374151"/>
                </a:solidFill>
                <a:effectLst/>
                <a:latin typeface="Söhne"/>
              </a:rPr>
              <a:t>: HIPAA sets rules for health care providers and health plans concerning who can view and receive patients' sensitive health information. </a:t>
            </a:r>
          </a:p>
          <a:p>
            <a:pPr lvl="1">
              <a:buFont typeface="Wingdings" panose="05000000000000000000" pitchFamily="2" charset="2"/>
              <a:buChar char="ü"/>
            </a:pPr>
            <a:r>
              <a:rPr lang="en-US" b="0" i="0" dirty="0">
                <a:solidFill>
                  <a:srgbClr val="374151"/>
                </a:solidFill>
                <a:effectLst/>
                <a:latin typeface="Söhne"/>
              </a:rPr>
              <a:t>These rules are designed to protect the confidentiality and security of health information and give patients specific rights over their information.</a:t>
            </a:r>
          </a:p>
          <a:p>
            <a:pPr algn="l">
              <a:buFont typeface="+mj-lt"/>
              <a:buAutoNum type="arabicPeriod"/>
            </a:pPr>
            <a:r>
              <a:rPr lang="en-US" b="1" i="0" dirty="0">
                <a:solidFill>
                  <a:srgbClr val="374151"/>
                </a:solidFill>
                <a:effectLst/>
                <a:latin typeface="Söhne"/>
              </a:rPr>
              <a:t>Security Standards</a:t>
            </a:r>
            <a:r>
              <a:rPr lang="en-US" b="0" i="0" dirty="0">
                <a:solidFill>
                  <a:srgbClr val="374151"/>
                </a:solidFill>
                <a:effectLst/>
                <a:latin typeface="Söhne"/>
              </a:rPr>
              <a:t>: HIPAA mandates </a:t>
            </a:r>
            <a:r>
              <a:rPr lang="en-US" b="0" i="0" dirty="0">
                <a:solidFill>
                  <a:srgbClr val="374151"/>
                </a:solidFill>
                <a:effectLst/>
                <a:highlight>
                  <a:srgbClr val="FFFF00"/>
                </a:highlight>
                <a:latin typeface="Söhne"/>
              </a:rPr>
              <a:t>national standards </a:t>
            </a:r>
            <a:r>
              <a:rPr lang="en-US" b="0" i="0" dirty="0">
                <a:solidFill>
                  <a:srgbClr val="374151"/>
                </a:solidFill>
                <a:effectLst/>
                <a:latin typeface="Söhne"/>
              </a:rPr>
              <a:t>to protect individuals’ electronic personal health information that is created, received, used, or maintained by a </a:t>
            </a:r>
            <a:r>
              <a:rPr lang="en-US" b="0" i="0" dirty="0">
                <a:solidFill>
                  <a:srgbClr val="FF0000"/>
                </a:solidFill>
                <a:effectLst/>
                <a:latin typeface="Söhne"/>
              </a:rPr>
              <a:t>covered entity</a:t>
            </a:r>
            <a:r>
              <a:rPr lang="en-US" b="0" i="0" dirty="0">
                <a:solidFill>
                  <a:srgbClr val="374151"/>
                </a:solidFill>
                <a:effectLst/>
                <a:latin typeface="Söhne"/>
              </a:rPr>
              <a:t>. </a:t>
            </a:r>
          </a:p>
          <a:p>
            <a:pPr lvl="1">
              <a:buFont typeface="Wingdings" panose="05000000000000000000" pitchFamily="2" charset="2"/>
              <a:buChar char="ü"/>
            </a:pPr>
            <a:r>
              <a:rPr lang="en-US" b="0" i="0" dirty="0">
                <a:solidFill>
                  <a:srgbClr val="374151"/>
                </a:solidFill>
                <a:effectLst/>
                <a:latin typeface="Söhne"/>
              </a:rPr>
              <a:t>This includes rules on who can access health data, how it can be stored, and how it must be protected.</a:t>
            </a:r>
          </a:p>
          <a:p>
            <a:endParaRPr lang="en-US" dirty="0"/>
          </a:p>
        </p:txBody>
      </p:sp>
      <p:pic>
        <p:nvPicPr>
          <p:cNvPr id="4" name="Content Placeholder 5">
            <a:extLst>
              <a:ext uri="{FF2B5EF4-FFF2-40B4-BE49-F238E27FC236}">
                <a16:creationId xmlns:a16="http://schemas.microsoft.com/office/drawing/2014/main" id="{0717E853-C1DC-6387-9441-64BCD845FC26}"/>
              </a:ext>
            </a:extLst>
          </p:cNvPr>
          <p:cNvPicPr>
            <a:picLocks noChangeAspect="1"/>
          </p:cNvPicPr>
          <p:nvPr/>
        </p:nvPicPr>
        <p:blipFill>
          <a:blip r:embed="rId2"/>
          <a:stretch>
            <a:fillRect/>
          </a:stretch>
        </p:blipFill>
        <p:spPr>
          <a:xfrm>
            <a:off x="111729" y="6279283"/>
            <a:ext cx="2998817" cy="482040"/>
          </a:xfrm>
          <a:prstGeom prst="rect">
            <a:avLst/>
          </a:prstGeom>
        </p:spPr>
      </p:pic>
      <p:sp>
        <p:nvSpPr>
          <p:cNvPr id="5" name="TextBox 23">
            <a:extLst>
              <a:ext uri="{FF2B5EF4-FFF2-40B4-BE49-F238E27FC236}">
                <a16:creationId xmlns:a16="http://schemas.microsoft.com/office/drawing/2014/main" id="{54D7E9B7-63F5-0569-AB70-BEF5786DDCC1}"/>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1A803270-5265-5561-EA3A-F0F235515FDE}"/>
              </a:ext>
            </a:extLst>
          </p:cNvPr>
          <p:cNvPicPr>
            <a:picLocks noChangeAspect="1"/>
          </p:cNvPicPr>
          <p:nvPr/>
        </p:nvPicPr>
        <p:blipFill>
          <a:blip r:embed="rId3"/>
          <a:stretch>
            <a:fillRect/>
          </a:stretch>
        </p:blipFill>
        <p:spPr>
          <a:xfrm>
            <a:off x="8534834" y="1281106"/>
            <a:ext cx="3640421" cy="2935294"/>
          </a:xfrm>
          <a:prstGeom prst="rect">
            <a:avLst/>
          </a:prstGeom>
        </p:spPr>
      </p:pic>
    </p:spTree>
    <p:extLst>
      <p:ext uri="{BB962C8B-B14F-4D97-AF65-F5344CB8AC3E}">
        <p14:creationId xmlns:p14="http://schemas.microsoft.com/office/powerpoint/2010/main" val="3686862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A4821-98F4-EC27-99CD-1C738E15944E}"/>
              </a:ext>
            </a:extLst>
          </p:cNvPr>
          <p:cNvSpPr>
            <a:spLocks noGrp="1"/>
          </p:cNvSpPr>
          <p:nvPr>
            <p:ph type="title"/>
          </p:nvPr>
        </p:nvSpPr>
        <p:spPr>
          <a:xfrm>
            <a:off x="838200" y="-113590"/>
            <a:ext cx="10515600" cy="1325563"/>
          </a:xfrm>
        </p:spPr>
        <p:txBody>
          <a:bodyPr/>
          <a:lstStyle/>
          <a:p>
            <a:pPr algn="ctr"/>
            <a:r>
              <a:rPr lang="en-US" dirty="0"/>
              <a:t>What is HIPAA?</a:t>
            </a:r>
          </a:p>
        </p:txBody>
      </p:sp>
      <p:sp>
        <p:nvSpPr>
          <p:cNvPr id="3" name="Content Placeholder 2">
            <a:extLst>
              <a:ext uri="{FF2B5EF4-FFF2-40B4-BE49-F238E27FC236}">
                <a16:creationId xmlns:a16="http://schemas.microsoft.com/office/drawing/2014/main" id="{E14D72C6-86D0-15B6-7D30-8DDB047F7CDD}"/>
              </a:ext>
            </a:extLst>
          </p:cNvPr>
          <p:cNvSpPr>
            <a:spLocks noGrp="1"/>
          </p:cNvSpPr>
          <p:nvPr>
            <p:ph idx="1"/>
          </p:nvPr>
        </p:nvSpPr>
        <p:spPr>
          <a:xfrm>
            <a:off x="283156" y="964546"/>
            <a:ext cx="9309096" cy="5285645"/>
          </a:xfrm>
        </p:spPr>
        <p:txBody>
          <a:bodyPr>
            <a:normAutofit/>
          </a:bodyPr>
          <a:lstStyle/>
          <a:p>
            <a:pPr marL="0" indent="0" algn="l">
              <a:buNone/>
            </a:pPr>
            <a:r>
              <a:rPr lang="en-US" b="1" i="0" dirty="0">
                <a:solidFill>
                  <a:srgbClr val="374151"/>
                </a:solidFill>
                <a:effectLst/>
                <a:latin typeface="Söhne"/>
              </a:rPr>
              <a:t>3.Transactions and Code Sets Standards</a:t>
            </a:r>
            <a:r>
              <a:rPr lang="en-US" b="0" i="0" dirty="0">
                <a:solidFill>
                  <a:srgbClr val="374151"/>
                </a:solidFill>
                <a:effectLst/>
                <a:latin typeface="Söhne"/>
              </a:rPr>
              <a:t>:</a:t>
            </a:r>
          </a:p>
          <a:p>
            <a:pPr marL="0" indent="0" algn="l">
              <a:buNone/>
            </a:pPr>
            <a:r>
              <a:rPr lang="en-US" b="0" i="0" dirty="0">
                <a:solidFill>
                  <a:srgbClr val="374151"/>
                </a:solidFill>
                <a:effectLst/>
                <a:latin typeface="Söhne"/>
              </a:rPr>
              <a:t> It specifies the use of standard formats for electronic transactions (like billing, eligibility inquiries, and other administrative activities) and code sets (for diagnoses and procedures) for the efficient processing of claims and other transactions. 0567 = appendix removed.</a:t>
            </a:r>
          </a:p>
          <a:p>
            <a:pPr marL="0" indent="0" algn="l">
              <a:buNone/>
            </a:pPr>
            <a:r>
              <a:rPr lang="en-US" b="1" i="0" dirty="0">
                <a:solidFill>
                  <a:srgbClr val="374151"/>
                </a:solidFill>
                <a:effectLst/>
                <a:latin typeface="Söhne"/>
              </a:rPr>
              <a:t>4. Portability</a:t>
            </a:r>
            <a:r>
              <a:rPr lang="en-US" b="0" i="0" dirty="0">
                <a:solidFill>
                  <a:srgbClr val="374151"/>
                </a:solidFill>
                <a:effectLst/>
                <a:latin typeface="Söhne"/>
              </a:rPr>
              <a:t>: HIPAA also helps ensure that people can carry their health insurance from one job to another and that there are no gaps in healthcare coverage if they change or lose jobs.</a:t>
            </a:r>
          </a:p>
          <a:p>
            <a:pPr marL="457200" lvl="1" indent="0">
              <a:buNone/>
            </a:pPr>
            <a:r>
              <a:rPr lang="en-US" dirty="0">
                <a:solidFill>
                  <a:srgbClr val="374151"/>
                </a:solidFill>
                <a:latin typeface="Söhne"/>
              </a:rPr>
              <a:t>Moving from A to job B</a:t>
            </a:r>
            <a:endParaRPr lang="en-US" b="0" i="0" dirty="0">
              <a:solidFill>
                <a:srgbClr val="374151"/>
              </a:solidFill>
              <a:effectLst/>
              <a:latin typeface="Söhne"/>
            </a:endParaRPr>
          </a:p>
          <a:p>
            <a:endParaRPr lang="en-US" dirty="0"/>
          </a:p>
        </p:txBody>
      </p:sp>
      <p:pic>
        <p:nvPicPr>
          <p:cNvPr id="4" name="Content Placeholder 5">
            <a:extLst>
              <a:ext uri="{FF2B5EF4-FFF2-40B4-BE49-F238E27FC236}">
                <a16:creationId xmlns:a16="http://schemas.microsoft.com/office/drawing/2014/main" id="{1C93B9D9-6650-00BF-72AA-CF0A3AFC6EFC}"/>
              </a:ext>
            </a:extLst>
          </p:cNvPr>
          <p:cNvPicPr>
            <a:picLocks noChangeAspect="1"/>
          </p:cNvPicPr>
          <p:nvPr/>
        </p:nvPicPr>
        <p:blipFill>
          <a:blip r:embed="rId2"/>
          <a:stretch>
            <a:fillRect/>
          </a:stretch>
        </p:blipFill>
        <p:spPr>
          <a:xfrm>
            <a:off x="111729" y="6279283"/>
            <a:ext cx="2998817" cy="482040"/>
          </a:xfrm>
          <a:prstGeom prst="rect">
            <a:avLst/>
          </a:prstGeom>
        </p:spPr>
      </p:pic>
      <p:sp>
        <p:nvSpPr>
          <p:cNvPr id="5" name="TextBox 23">
            <a:extLst>
              <a:ext uri="{FF2B5EF4-FFF2-40B4-BE49-F238E27FC236}">
                <a16:creationId xmlns:a16="http://schemas.microsoft.com/office/drawing/2014/main" id="{C1886F44-63B6-287B-0652-064227EA8CF6}"/>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BD6ADD00-04F6-FF98-865B-D3EA6DFA3991}"/>
              </a:ext>
            </a:extLst>
          </p:cNvPr>
          <p:cNvPicPr>
            <a:picLocks noChangeAspect="1"/>
          </p:cNvPicPr>
          <p:nvPr/>
        </p:nvPicPr>
        <p:blipFill>
          <a:blip r:embed="rId3"/>
          <a:stretch>
            <a:fillRect/>
          </a:stretch>
        </p:blipFill>
        <p:spPr>
          <a:xfrm>
            <a:off x="10147296" y="3876769"/>
            <a:ext cx="1822454" cy="2164165"/>
          </a:xfrm>
          <a:prstGeom prst="rect">
            <a:avLst/>
          </a:prstGeom>
        </p:spPr>
      </p:pic>
      <p:pic>
        <p:nvPicPr>
          <p:cNvPr id="9" name="Picture 8">
            <a:extLst>
              <a:ext uri="{FF2B5EF4-FFF2-40B4-BE49-F238E27FC236}">
                <a16:creationId xmlns:a16="http://schemas.microsoft.com/office/drawing/2014/main" id="{24D69A05-6D26-7C84-224A-E40148AE8CDE}"/>
              </a:ext>
            </a:extLst>
          </p:cNvPr>
          <p:cNvPicPr>
            <a:picLocks noChangeAspect="1"/>
          </p:cNvPicPr>
          <p:nvPr/>
        </p:nvPicPr>
        <p:blipFill>
          <a:blip r:embed="rId4"/>
          <a:stretch>
            <a:fillRect/>
          </a:stretch>
        </p:blipFill>
        <p:spPr>
          <a:xfrm>
            <a:off x="10008603" y="964546"/>
            <a:ext cx="1900241" cy="2573741"/>
          </a:xfrm>
          <a:prstGeom prst="rect">
            <a:avLst/>
          </a:prstGeom>
        </p:spPr>
      </p:pic>
    </p:spTree>
    <p:extLst>
      <p:ext uri="{BB962C8B-B14F-4D97-AF65-F5344CB8AC3E}">
        <p14:creationId xmlns:p14="http://schemas.microsoft.com/office/powerpoint/2010/main" val="1144503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A4821-98F4-EC27-99CD-1C738E15944E}"/>
              </a:ext>
            </a:extLst>
          </p:cNvPr>
          <p:cNvSpPr>
            <a:spLocks noGrp="1"/>
          </p:cNvSpPr>
          <p:nvPr>
            <p:ph type="title"/>
          </p:nvPr>
        </p:nvSpPr>
        <p:spPr>
          <a:xfrm>
            <a:off x="838200" y="-113590"/>
            <a:ext cx="10515600" cy="1325563"/>
          </a:xfrm>
        </p:spPr>
        <p:txBody>
          <a:bodyPr/>
          <a:lstStyle/>
          <a:p>
            <a:pPr algn="ctr"/>
            <a:r>
              <a:rPr lang="en-US" dirty="0"/>
              <a:t>What is HIPAA?</a:t>
            </a:r>
          </a:p>
        </p:txBody>
      </p:sp>
      <p:sp>
        <p:nvSpPr>
          <p:cNvPr id="3" name="Content Placeholder 2">
            <a:extLst>
              <a:ext uri="{FF2B5EF4-FFF2-40B4-BE49-F238E27FC236}">
                <a16:creationId xmlns:a16="http://schemas.microsoft.com/office/drawing/2014/main" id="{E14D72C6-86D0-15B6-7D30-8DDB047F7CDD}"/>
              </a:ext>
            </a:extLst>
          </p:cNvPr>
          <p:cNvSpPr>
            <a:spLocks noGrp="1"/>
          </p:cNvSpPr>
          <p:nvPr>
            <p:ph idx="1"/>
          </p:nvPr>
        </p:nvSpPr>
        <p:spPr>
          <a:xfrm>
            <a:off x="260351" y="1262772"/>
            <a:ext cx="9119556" cy="5334877"/>
          </a:xfrm>
        </p:spPr>
        <p:txBody>
          <a:bodyPr>
            <a:normAutofit/>
          </a:bodyPr>
          <a:lstStyle/>
          <a:p>
            <a:pPr marL="0" indent="0" algn="l">
              <a:buNone/>
            </a:pPr>
            <a:r>
              <a:rPr lang="en-US" sz="3600" b="1" i="0" dirty="0">
                <a:solidFill>
                  <a:srgbClr val="374151"/>
                </a:solidFill>
                <a:effectLst/>
                <a:latin typeface="Söhne"/>
              </a:rPr>
              <a:t>5. Enforcement Rule</a:t>
            </a:r>
            <a:r>
              <a:rPr lang="en-US" sz="3600" b="0" i="0" dirty="0">
                <a:solidFill>
                  <a:srgbClr val="374151"/>
                </a:solidFill>
                <a:effectLst/>
                <a:latin typeface="Söhne"/>
              </a:rPr>
              <a:t>: This rule sets civil money penalties for violating HIPAA rules and establishes procedures for investigations and hearings for HIPAA violations.</a:t>
            </a:r>
          </a:p>
          <a:p>
            <a:pPr marL="0" indent="0" algn="l">
              <a:buNone/>
            </a:pPr>
            <a:r>
              <a:rPr lang="en-US" sz="3600" b="1" i="0" dirty="0">
                <a:solidFill>
                  <a:srgbClr val="374151"/>
                </a:solidFill>
                <a:effectLst/>
                <a:latin typeface="Söhne"/>
              </a:rPr>
              <a:t>6. Breach Notification Rule</a:t>
            </a:r>
            <a:r>
              <a:rPr lang="en-US" sz="3600" b="0" i="0" dirty="0">
                <a:solidFill>
                  <a:srgbClr val="374151"/>
                </a:solidFill>
                <a:effectLst/>
                <a:latin typeface="Söhne"/>
              </a:rPr>
              <a:t>: This requires </a:t>
            </a:r>
            <a:r>
              <a:rPr lang="en-US" sz="3600" b="0" i="0" dirty="0">
                <a:solidFill>
                  <a:srgbClr val="374151"/>
                </a:solidFill>
                <a:effectLst/>
                <a:highlight>
                  <a:srgbClr val="FFFF00"/>
                </a:highlight>
                <a:latin typeface="Söhne"/>
              </a:rPr>
              <a:t>covered entities </a:t>
            </a:r>
            <a:r>
              <a:rPr lang="en-US" sz="3600" b="0" i="0" dirty="0">
                <a:solidFill>
                  <a:srgbClr val="374151"/>
                </a:solidFill>
                <a:effectLst/>
                <a:latin typeface="Söhne"/>
              </a:rPr>
              <a:t>and their </a:t>
            </a:r>
            <a:r>
              <a:rPr lang="en-US" sz="3600" b="0" i="0" dirty="0">
                <a:solidFill>
                  <a:srgbClr val="374151"/>
                </a:solidFill>
                <a:effectLst/>
                <a:highlight>
                  <a:srgbClr val="FFFF00"/>
                </a:highlight>
                <a:latin typeface="Söhne"/>
              </a:rPr>
              <a:t>business associates </a:t>
            </a:r>
            <a:r>
              <a:rPr lang="en-US" sz="3600" b="0" i="0" dirty="0">
                <a:solidFill>
                  <a:srgbClr val="374151"/>
                </a:solidFill>
                <a:effectLst/>
                <a:latin typeface="Söhne"/>
              </a:rPr>
              <a:t>to provide notification following a breach of unsecured protected health information.</a:t>
            </a:r>
          </a:p>
          <a:p>
            <a:endParaRPr lang="en-US" dirty="0"/>
          </a:p>
        </p:txBody>
      </p:sp>
      <p:pic>
        <p:nvPicPr>
          <p:cNvPr id="4" name="Content Placeholder 5">
            <a:extLst>
              <a:ext uri="{FF2B5EF4-FFF2-40B4-BE49-F238E27FC236}">
                <a16:creationId xmlns:a16="http://schemas.microsoft.com/office/drawing/2014/main" id="{52ABF233-EC54-C4A6-9369-D34FB643E1F5}"/>
              </a:ext>
            </a:extLst>
          </p:cNvPr>
          <p:cNvPicPr>
            <a:picLocks noChangeAspect="1"/>
          </p:cNvPicPr>
          <p:nvPr/>
        </p:nvPicPr>
        <p:blipFill>
          <a:blip r:embed="rId2"/>
          <a:stretch>
            <a:fillRect/>
          </a:stretch>
        </p:blipFill>
        <p:spPr>
          <a:xfrm>
            <a:off x="111729" y="6279283"/>
            <a:ext cx="2998817" cy="482040"/>
          </a:xfrm>
          <a:prstGeom prst="rect">
            <a:avLst/>
          </a:prstGeom>
        </p:spPr>
      </p:pic>
      <p:sp>
        <p:nvSpPr>
          <p:cNvPr id="5" name="TextBox 23">
            <a:extLst>
              <a:ext uri="{FF2B5EF4-FFF2-40B4-BE49-F238E27FC236}">
                <a16:creationId xmlns:a16="http://schemas.microsoft.com/office/drawing/2014/main" id="{D7809D13-4FEB-03B9-EC30-AEFAF73282CE}"/>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894A849C-DD00-DA5B-1586-79E1CAA7CC75}"/>
              </a:ext>
            </a:extLst>
          </p:cNvPr>
          <p:cNvPicPr>
            <a:picLocks noChangeAspect="1"/>
          </p:cNvPicPr>
          <p:nvPr/>
        </p:nvPicPr>
        <p:blipFill>
          <a:blip r:embed="rId3"/>
          <a:stretch>
            <a:fillRect/>
          </a:stretch>
        </p:blipFill>
        <p:spPr>
          <a:xfrm>
            <a:off x="9618861" y="780360"/>
            <a:ext cx="1944489" cy="2485991"/>
          </a:xfrm>
          <a:prstGeom prst="rect">
            <a:avLst/>
          </a:prstGeom>
        </p:spPr>
      </p:pic>
      <p:pic>
        <p:nvPicPr>
          <p:cNvPr id="9" name="Picture 8">
            <a:extLst>
              <a:ext uri="{FF2B5EF4-FFF2-40B4-BE49-F238E27FC236}">
                <a16:creationId xmlns:a16="http://schemas.microsoft.com/office/drawing/2014/main" id="{4FE84BEB-E678-6F63-574E-17D386923FFA}"/>
              </a:ext>
            </a:extLst>
          </p:cNvPr>
          <p:cNvPicPr>
            <a:picLocks noChangeAspect="1"/>
          </p:cNvPicPr>
          <p:nvPr/>
        </p:nvPicPr>
        <p:blipFill>
          <a:blip r:embed="rId4"/>
          <a:stretch>
            <a:fillRect/>
          </a:stretch>
        </p:blipFill>
        <p:spPr>
          <a:xfrm>
            <a:off x="9883268" y="3767134"/>
            <a:ext cx="1680082" cy="2011366"/>
          </a:xfrm>
          <a:prstGeom prst="rect">
            <a:avLst/>
          </a:prstGeom>
        </p:spPr>
      </p:pic>
    </p:spTree>
    <p:extLst>
      <p:ext uri="{BB962C8B-B14F-4D97-AF65-F5344CB8AC3E}">
        <p14:creationId xmlns:p14="http://schemas.microsoft.com/office/powerpoint/2010/main" val="3792924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B18F4-AD19-BDCD-69CA-AD657733AEEF}"/>
              </a:ext>
            </a:extLst>
          </p:cNvPr>
          <p:cNvSpPr>
            <a:spLocks noGrp="1"/>
          </p:cNvSpPr>
          <p:nvPr>
            <p:ph type="title"/>
          </p:nvPr>
        </p:nvSpPr>
        <p:spPr>
          <a:xfrm>
            <a:off x="755650" y="-180975"/>
            <a:ext cx="10515600" cy="1325563"/>
          </a:xfrm>
        </p:spPr>
        <p:txBody>
          <a:bodyPr/>
          <a:lstStyle/>
          <a:p>
            <a:pPr algn="ctr"/>
            <a:r>
              <a:rPr lang="en-US" dirty="0"/>
              <a:t>What is HIPAA?</a:t>
            </a:r>
          </a:p>
        </p:txBody>
      </p:sp>
      <p:sp>
        <p:nvSpPr>
          <p:cNvPr id="3" name="Content Placeholder 2">
            <a:extLst>
              <a:ext uri="{FF2B5EF4-FFF2-40B4-BE49-F238E27FC236}">
                <a16:creationId xmlns:a16="http://schemas.microsoft.com/office/drawing/2014/main" id="{9837B380-D3B6-DE45-FA26-EADA302B4A14}"/>
              </a:ext>
            </a:extLst>
          </p:cNvPr>
          <p:cNvSpPr>
            <a:spLocks noGrp="1"/>
          </p:cNvSpPr>
          <p:nvPr>
            <p:ph idx="1"/>
          </p:nvPr>
        </p:nvSpPr>
        <p:spPr>
          <a:xfrm>
            <a:off x="260350" y="920750"/>
            <a:ext cx="9610722" cy="5317353"/>
          </a:xfrm>
        </p:spPr>
        <p:txBody>
          <a:bodyPr>
            <a:normAutofit fontScale="92500" lnSpcReduction="10000"/>
          </a:bodyPr>
          <a:lstStyle/>
          <a:p>
            <a:pPr marL="0" indent="0" algn="l">
              <a:buNone/>
            </a:pPr>
            <a:r>
              <a:rPr lang="en-US" b="1" dirty="0">
                <a:solidFill>
                  <a:srgbClr val="374151"/>
                </a:solidFill>
                <a:latin typeface="Söhne"/>
              </a:rPr>
              <a:t>7.</a:t>
            </a:r>
            <a:r>
              <a:rPr lang="en-US" b="1" i="0" dirty="0">
                <a:solidFill>
                  <a:srgbClr val="374151"/>
                </a:solidFill>
                <a:effectLst/>
                <a:latin typeface="Söhne"/>
              </a:rPr>
              <a:t> Data Security</a:t>
            </a:r>
            <a:r>
              <a:rPr lang="en-US" b="0" i="0" dirty="0">
                <a:solidFill>
                  <a:srgbClr val="374151"/>
                </a:solidFill>
                <a:effectLst/>
                <a:latin typeface="Söhne"/>
              </a:rPr>
              <a:t>: The Security Rule within HIPAA specifies a series of administrative, physical, and technical safeguards for covered entities and their business associates to use to assure the confidentiality, integrity, and availability of electronic protected health information (ePHI).</a:t>
            </a:r>
          </a:p>
          <a:p>
            <a:pPr marL="0" indent="0" algn="l">
              <a:buNone/>
            </a:pPr>
            <a:r>
              <a:rPr lang="en-US" b="1" dirty="0">
                <a:solidFill>
                  <a:srgbClr val="374151"/>
                </a:solidFill>
                <a:latin typeface="Söhne"/>
              </a:rPr>
              <a:t>8</a:t>
            </a:r>
            <a:r>
              <a:rPr lang="en-US" b="1" i="0" dirty="0">
                <a:solidFill>
                  <a:srgbClr val="374151"/>
                </a:solidFill>
                <a:effectLst/>
                <a:latin typeface="Söhne"/>
              </a:rPr>
              <a:t>. Improved Healthcare Systems Efficiency</a:t>
            </a:r>
            <a:r>
              <a:rPr lang="en-US" b="0" i="0" dirty="0">
                <a:solidFill>
                  <a:srgbClr val="374151"/>
                </a:solidFill>
                <a:effectLst/>
                <a:latin typeface="Söhne"/>
              </a:rPr>
              <a:t>: By standardizing healthcare transactions, HIPAA aims to improve the efficiency and effectiveness of the healthcare system. </a:t>
            </a:r>
          </a:p>
          <a:p>
            <a:pPr marL="0" indent="0" algn="l">
              <a:buNone/>
            </a:pPr>
            <a:r>
              <a:rPr lang="en-US" b="0" i="0" dirty="0">
                <a:solidFill>
                  <a:srgbClr val="374151"/>
                </a:solidFill>
                <a:effectLst/>
                <a:latin typeface="Söhne"/>
              </a:rPr>
              <a:t>The Act encourages the widespread use of electronic data interchange in healthcare with the goal of improving the operations of healthcare organizations and making them more cost-effective.</a:t>
            </a:r>
          </a:p>
          <a:p>
            <a:pPr algn="l"/>
            <a:r>
              <a:rPr lang="en-US" b="0" i="0" dirty="0">
                <a:solidFill>
                  <a:srgbClr val="374151"/>
                </a:solidFill>
                <a:effectLst/>
                <a:latin typeface="Söhne"/>
              </a:rPr>
              <a:t>In </a:t>
            </a:r>
            <a:r>
              <a:rPr lang="en-US" b="0" i="0" dirty="0">
                <a:solidFill>
                  <a:srgbClr val="374151"/>
                </a:solidFill>
                <a:effectLst/>
                <a:highlight>
                  <a:srgbClr val="FFFF00"/>
                </a:highlight>
                <a:latin typeface="Söhne"/>
              </a:rPr>
              <a:t>essence</a:t>
            </a:r>
            <a:r>
              <a:rPr lang="en-US" b="0" i="0" dirty="0">
                <a:solidFill>
                  <a:srgbClr val="374151"/>
                </a:solidFill>
                <a:effectLst/>
                <a:latin typeface="Söhne"/>
              </a:rPr>
              <a:t>, the purpose of HIPAA is to promote the confidentiality and security of medical information, improve the efficiency of the healthcare system, and ensure patients' rights are respected, all while maintaining high-quality healthcare services.</a:t>
            </a:r>
          </a:p>
          <a:p>
            <a:pPr marL="0" indent="0" algn="l">
              <a:buNone/>
            </a:pPr>
            <a:endParaRPr lang="en-US" b="0" i="0" dirty="0">
              <a:solidFill>
                <a:srgbClr val="374151"/>
              </a:solidFill>
              <a:effectLst/>
              <a:latin typeface="Söhne"/>
            </a:endParaRPr>
          </a:p>
          <a:p>
            <a:endParaRPr lang="en-US" dirty="0"/>
          </a:p>
        </p:txBody>
      </p:sp>
      <p:pic>
        <p:nvPicPr>
          <p:cNvPr id="4" name="Content Placeholder 5">
            <a:extLst>
              <a:ext uri="{FF2B5EF4-FFF2-40B4-BE49-F238E27FC236}">
                <a16:creationId xmlns:a16="http://schemas.microsoft.com/office/drawing/2014/main" id="{E2179AE1-1381-84EC-F374-472BBF99E06D}"/>
              </a:ext>
            </a:extLst>
          </p:cNvPr>
          <p:cNvPicPr>
            <a:picLocks noChangeAspect="1"/>
          </p:cNvPicPr>
          <p:nvPr/>
        </p:nvPicPr>
        <p:blipFill>
          <a:blip r:embed="rId2"/>
          <a:stretch>
            <a:fillRect/>
          </a:stretch>
        </p:blipFill>
        <p:spPr>
          <a:xfrm>
            <a:off x="111729" y="6279283"/>
            <a:ext cx="2998817" cy="482040"/>
          </a:xfrm>
          <a:prstGeom prst="rect">
            <a:avLst/>
          </a:prstGeom>
        </p:spPr>
      </p:pic>
      <p:sp>
        <p:nvSpPr>
          <p:cNvPr id="5" name="TextBox 23">
            <a:extLst>
              <a:ext uri="{FF2B5EF4-FFF2-40B4-BE49-F238E27FC236}">
                <a16:creationId xmlns:a16="http://schemas.microsoft.com/office/drawing/2014/main" id="{580C1BF5-6540-10EF-B252-818CC41746E5}"/>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18D0C9FC-5BD7-EA36-AF68-80C86F60307A}"/>
              </a:ext>
            </a:extLst>
          </p:cNvPr>
          <p:cNvPicPr>
            <a:picLocks noChangeAspect="1"/>
          </p:cNvPicPr>
          <p:nvPr/>
        </p:nvPicPr>
        <p:blipFill>
          <a:blip r:embed="rId3"/>
          <a:stretch>
            <a:fillRect/>
          </a:stretch>
        </p:blipFill>
        <p:spPr>
          <a:xfrm>
            <a:off x="9871072" y="1856439"/>
            <a:ext cx="2187578" cy="2641100"/>
          </a:xfrm>
          <a:prstGeom prst="rect">
            <a:avLst/>
          </a:prstGeom>
        </p:spPr>
      </p:pic>
    </p:spTree>
    <p:extLst>
      <p:ext uri="{BB962C8B-B14F-4D97-AF65-F5344CB8AC3E}">
        <p14:creationId xmlns:p14="http://schemas.microsoft.com/office/powerpoint/2010/main" val="31230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8FA74-849C-FDF8-51DB-130E041FD556}"/>
              </a:ext>
            </a:extLst>
          </p:cNvPr>
          <p:cNvSpPr>
            <a:spLocks noGrp="1"/>
          </p:cNvSpPr>
          <p:nvPr>
            <p:ph type="title"/>
          </p:nvPr>
        </p:nvSpPr>
        <p:spPr>
          <a:xfrm>
            <a:off x="875852" y="-81318"/>
            <a:ext cx="10515600" cy="1325563"/>
          </a:xfrm>
        </p:spPr>
        <p:txBody>
          <a:bodyPr/>
          <a:lstStyle/>
          <a:p>
            <a:pPr algn="ctr"/>
            <a:r>
              <a:rPr lang="en-US" b="0" i="0" dirty="0">
                <a:solidFill>
                  <a:srgbClr val="374151"/>
                </a:solidFill>
                <a:effectLst/>
                <a:latin typeface="Söhne"/>
              </a:rPr>
              <a:t>Protected Health Information (</a:t>
            </a:r>
            <a:r>
              <a:rPr lang="en-US" dirty="0"/>
              <a:t>PHI)</a:t>
            </a:r>
          </a:p>
        </p:txBody>
      </p:sp>
      <p:sp>
        <p:nvSpPr>
          <p:cNvPr id="3" name="Content Placeholder 2">
            <a:extLst>
              <a:ext uri="{FF2B5EF4-FFF2-40B4-BE49-F238E27FC236}">
                <a16:creationId xmlns:a16="http://schemas.microsoft.com/office/drawing/2014/main" id="{4589F040-4131-9A29-A4C7-F00B1F72469E}"/>
              </a:ext>
            </a:extLst>
          </p:cNvPr>
          <p:cNvSpPr>
            <a:spLocks noGrp="1"/>
          </p:cNvSpPr>
          <p:nvPr>
            <p:ph idx="1"/>
          </p:nvPr>
        </p:nvSpPr>
        <p:spPr>
          <a:xfrm>
            <a:off x="198493" y="990020"/>
            <a:ext cx="9243957" cy="5289263"/>
          </a:xfrm>
        </p:spPr>
        <p:txBody>
          <a:bodyPr>
            <a:normAutofit fontScale="92500" lnSpcReduction="10000"/>
          </a:bodyPr>
          <a:lstStyle/>
          <a:p>
            <a:pPr algn="l"/>
            <a:r>
              <a:rPr lang="en-US" b="0" i="0" dirty="0">
                <a:solidFill>
                  <a:srgbClr val="374151"/>
                </a:solidFill>
                <a:effectLst/>
                <a:latin typeface="Söhne"/>
              </a:rPr>
              <a:t>PHI stands for Protected Health Information. Under  HIPAA, PHI is any information about health status, provision of health care, or payment for health care that is created or collected by a "</a:t>
            </a:r>
            <a:r>
              <a:rPr lang="en-US" b="0" i="0" dirty="0">
                <a:solidFill>
                  <a:srgbClr val="374151"/>
                </a:solidFill>
                <a:effectLst/>
                <a:highlight>
                  <a:srgbClr val="FFFF00"/>
                </a:highlight>
                <a:latin typeface="Söhne"/>
              </a:rPr>
              <a:t>Covered Entity</a:t>
            </a:r>
            <a:r>
              <a:rPr lang="en-US" b="0" i="0" dirty="0">
                <a:solidFill>
                  <a:srgbClr val="374151"/>
                </a:solidFill>
                <a:effectLst/>
                <a:latin typeface="Söhne"/>
              </a:rPr>
              <a:t>" (or a </a:t>
            </a:r>
            <a:r>
              <a:rPr lang="en-US" b="0" i="0" dirty="0">
                <a:solidFill>
                  <a:srgbClr val="374151"/>
                </a:solidFill>
                <a:effectLst/>
                <a:highlight>
                  <a:srgbClr val="FFFF00"/>
                </a:highlight>
                <a:latin typeface="Söhne"/>
              </a:rPr>
              <a:t>Business Associate of a Covered Entity</a:t>
            </a:r>
            <a:r>
              <a:rPr lang="en-US" b="0" i="0" dirty="0">
                <a:solidFill>
                  <a:srgbClr val="374151"/>
                </a:solidFill>
                <a:effectLst/>
                <a:latin typeface="Söhne"/>
              </a:rPr>
              <a:t>), and can be linked to a specific individual.</a:t>
            </a:r>
          </a:p>
          <a:p>
            <a:pPr algn="l"/>
            <a:r>
              <a:rPr lang="en-US" b="0" i="0" dirty="0">
                <a:solidFill>
                  <a:srgbClr val="374151"/>
                </a:solidFill>
                <a:effectLst/>
                <a:latin typeface="Söhne"/>
              </a:rPr>
              <a:t>This is interpreted rather broadly and includes any part of an individual's medical record or payment history. </a:t>
            </a:r>
          </a:p>
          <a:p>
            <a:pPr algn="l"/>
            <a:r>
              <a:rPr lang="en-US" b="0" i="0" dirty="0">
                <a:solidFill>
                  <a:srgbClr val="374151"/>
                </a:solidFill>
                <a:effectLst/>
                <a:latin typeface="Söhne"/>
              </a:rPr>
              <a:t>Under HIPAA, PHI is information that:</a:t>
            </a:r>
          </a:p>
          <a:p>
            <a:pPr algn="l">
              <a:buFont typeface="+mj-lt"/>
              <a:buAutoNum type="arabicPeriod"/>
            </a:pPr>
            <a:r>
              <a:rPr lang="en-US" b="0" i="0" dirty="0">
                <a:solidFill>
                  <a:srgbClr val="374151"/>
                </a:solidFill>
                <a:effectLst/>
                <a:latin typeface="Söhne"/>
              </a:rPr>
              <a:t>Relates to the past, present, or future physical or mental health or condition of an individual; the provision of health care to an individual; or the past, present, or future payment for the provision of health care to an individual.</a:t>
            </a:r>
          </a:p>
          <a:p>
            <a:pPr algn="l">
              <a:buFont typeface="+mj-lt"/>
              <a:buAutoNum type="arabicPeriod"/>
            </a:pPr>
            <a:r>
              <a:rPr lang="en-US" b="0" i="0" dirty="0">
                <a:solidFill>
                  <a:srgbClr val="374151"/>
                </a:solidFill>
                <a:effectLst/>
                <a:latin typeface="Söhne"/>
              </a:rPr>
              <a:t>Identifies the individual (or for which there is a reasonable basis to believe it can be used to identify the individual).</a:t>
            </a:r>
          </a:p>
          <a:p>
            <a:endParaRPr lang="en-US" dirty="0"/>
          </a:p>
        </p:txBody>
      </p:sp>
      <p:pic>
        <p:nvPicPr>
          <p:cNvPr id="4" name="Content Placeholder 5">
            <a:extLst>
              <a:ext uri="{FF2B5EF4-FFF2-40B4-BE49-F238E27FC236}">
                <a16:creationId xmlns:a16="http://schemas.microsoft.com/office/drawing/2014/main" id="{78DE89AE-CBAE-0B48-F1BF-331A83C36CC7}"/>
              </a:ext>
            </a:extLst>
          </p:cNvPr>
          <p:cNvPicPr>
            <a:picLocks noChangeAspect="1"/>
          </p:cNvPicPr>
          <p:nvPr/>
        </p:nvPicPr>
        <p:blipFill>
          <a:blip r:embed="rId2"/>
          <a:stretch>
            <a:fillRect/>
          </a:stretch>
        </p:blipFill>
        <p:spPr>
          <a:xfrm>
            <a:off x="111729" y="6279283"/>
            <a:ext cx="2998817" cy="482040"/>
          </a:xfrm>
          <a:prstGeom prst="rect">
            <a:avLst/>
          </a:prstGeom>
        </p:spPr>
      </p:pic>
      <p:sp>
        <p:nvSpPr>
          <p:cNvPr id="5" name="TextBox 23">
            <a:extLst>
              <a:ext uri="{FF2B5EF4-FFF2-40B4-BE49-F238E27FC236}">
                <a16:creationId xmlns:a16="http://schemas.microsoft.com/office/drawing/2014/main" id="{7AF89549-5B14-C908-C261-B0D418F11FB9}"/>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11" name="Picture 10">
            <a:extLst>
              <a:ext uri="{FF2B5EF4-FFF2-40B4-BE49-F238E27FC236}">
                <a16:creationId xmlns:a16="http://schemas.microsoft.com/office/drawing/2014/main" id="{6026AEFB-3EB3-40C0-0AE7-CAF0ADC1CE06}"/>
              </a:ext>
            </a:extLst>
          </p:cNvPr>
          <p:cNvPicPr>
            <a:picLocks noChangeAspect="1"/>
          </p:cNvPicPr>
          <p:nvPr/>
        </p:nvPicPr>
        <p:blipFill>
          <a:blip r:embed="rId3"/>
          <a:stretch>
            <a:fillRect/>
          </a:stretch>
        </p:blipFill>
        <p:spPr>
          <a:xfrm>
            <a:off x="9305921" y="1803396"/>
            <a:ext cx="2886079" cy="2942668"/>
          </a:xfrm>
          <a:prstGeom prst="rect">
            <a:avLst/>
          </a:prstGeom>
        </p:spPr>
      </p:pic>
    </p:spTree>
    <p:extLst>
      <p:ext uri="{BB962C8B-B14F-4D97-AF65-F5344CB8AC3E}">
        <p14:creationId xmlns:p14="http://schemas.microsoft.com/office/powerpoint/2010/main" val="99862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F1092-6D05-5EEA-B788-41F685EB9776}"/>
              </a:ext>
            </a:extLst>
          </p:cNvPr>
          <p:cNvSpPr>
            <a:spLocks noGrp="1"/>
          </p:cNvSpPr>
          <p:nvPr>
            <p:ph type="title"/>
          </p:nvPr>
        </p:nvSpPr>
        <p:spPr>
          <a:xfrm>
            <a:off x="779033" y="226159"/>
            <a:ext cx="10515600" cy="754438"/>
          </a:xfrm>
        </p:spPr>
        <p:txBody>
          <a:bodyPr>
            <a:normAutofit/>
          </a:bodyPr>
          <a:lstStyle/>
          <a:p>
            <a:pPr algn="ctr"/>
            <a:r>
              <a:rPr lang="en-US" b="0" i="0" dirty="0">
                <a:solidFill>
                  <a:srgbClr val="374151"/>
                </a:solidFill>
                <a:effectLst/>
                <a:latin typeface="Söhne"/>
              </a:rPr>
              <a:t>Protected Health Information (</a:t>
            </a:r>
            <a:r>
              <a:rPr lang="en-US" dirty="0"/>
              <a:t>PHI)</a:t>
            </a:r>
          </a:p>
        </p:txBody>
      </p:sp>
      <p:sp>
        <p:nvSpPr>
          <p:cNvPr id="3" name="Content Placeholder 2">
            <a:extLst>
              <a:ext uri="{FF2B5EF4-FFF2-40B4-BE49-F238E27FC236}">
                <a16:creationId xmlns:a16="http://schemas.microsoft.com/office/drawing/2014/main" id="{72DAC54C-B089-84DB-882B-5C637A3221A4}"/>
              </a:ext>
            </a:extLst>
          </p:cNvPr>
          <p:cNvSpPr>
            <a:spLocks noGrp="1"/>
          </p:cNvSpPr>
          <p:nvPr>
            <p:ph idx="1"/>
          </p:nvPr>
        </p:nvSpPr>
        <p:spPr>
          <a:xfrm>
            <a:off x="131693" y="906090"/>
            <a:ext cx="5379719" cy="5634803"/>
          </a:xfrm>
        </p:spPr>
        <p:txBody>
          <a:bodyPr>
            <a:normAutofit/>
          </a:bodyPr>
          <a:lstStyle/>
          <a:p>
            <a:pPr algn="l"/>
            <a:r>
              <a:rPr lang="en-US" sz="2400" b="0" i="0" dirty="0">
                <a:solidFill>
                  <a:srgbClr val="374151"/>
                </a:solidFill>
                <a:effectLst/>
                <a:latin typeface="Söhne"/>
              </a:rPr>
              <a:t>To be considered PHI, health information must contain identifiers that can be used to recognize an individual. Examples of identifiers include:</a:t>
            </a:r>
          </a:p>
          <a:p>
            <a:pPr algn="l">
              <a:buFont typeface="Wingdings" panose="05000000000000000000" pitchFamily="2" charset="2"/>
              <a:buChar char="§"/>
            </a:pPr>
            <a:r>
              <a:rPr lang="en-US" sz="2400" b="0" i="0" dirty="0">
                <a:solidFill>
                  <a:srgbClr val="374151"/>
                </a:solidFill>
                <a:effectLst/>
                <a:latin typeface="Söhne"/>
              </a:rPr>
              <a:t>Names</a:t>
            </a:r>
          </a:p>
          <a:p>
            <a:pPr algn="l">
              <a:buFont typeface="Wingdings" panose="05000000000000000000" pitchFamily="2" charset="2"/>
              <a:buChar char="§"/>
            </a:pPr>
            <a:r>
              <a:rPr lang="en-US" sz="2400" b="0" i="0" dirty="0">
                <a:solidFill>
                  <a:srgbClr val="374151"/>
                </a:solidFill>
                <a:effectLst/>
                <a:latin typeface="Söhne"/>
              </a:rPr>
              <a:t>Geographic identifiers</a:t>
            </a:r>
          </a:p>
          <a:p>
            <a:pPr algn="l">
              <a:buFont typeface="Wingdings" panose="05000000000000000000" pitchFamily="2" charset="2"/>
              <a:buChar char="§"/>
            </a:pPr>
            <a:r>
              <a:rPr lang="en-US" sz="2400" b="0" i="0" dirty="0">
                <a:solidFill>
                  <a:srgbClr val="374151"/>
                </a:solidFill>
                <a:effectLst/>
                <a:latin typeface="Söhne"/>
              </a:rPr>
              <a:t>Dates directly related to an individual</a:t>
            </a:r>
          </a:p>
          <a:p>
            <a:pPr algn="l">
              <a:buFont typeface="Wingdings" panose="05000000000000000000" pitchFamily="2" charset="2"/>
              <a:buChar char="§"/>
            </a:pPr>
            <a:r>
              <a:rPr lang="en-US" sz="2400" b="0" i="0" dirty="0">
                <a:solidFill>
                  <a:srgbClr val="374151"/>
                </a:solidFill>
                <a:effectLst/>
                <a:latin typeface="Söhne"/>
              </a:rPr>
              <a:t>Phone numbers</a:t>
            </a:r>
          </a:p>
          <a:p>
            <a:pPr algn="l">
              <a:buFont typeface="Wingdings" panose="05000000000000000000" pitchFamily="2" charset="2"/>
              <a:buChar char="§"/>
            </a:pPr>
            <a:r>
              <a:rPr lang="en-US" sz="2400" b="0" i="0" dirty="0">
                <a:solidFill>
                  <a:srgbClr val="374151"/>
                </a:solidFill>
                <a:effectLst/>
                <a:latin typeface="Söhne"/>
              </a:rPr>
              <a:t>Fax numbers</a:t>
            </a:r>
          </a:p>
          <a:p>
            <a:pPr algn="l">
              <a:buFont typeface="Wingdings" panose="05000000000000000000" pitchFamily="2" charset="2"/>
              <a:buChar char="§"/>
            </a:pPr>
            <a:r>
              <a:rPr lang="en-US" sz="2400" b="0" i="0" dirty="0">
                <a:solidFill>
                  <a:srgbClr val="374151"/>
                </a:solidFill>
                <a:effectLst/>
                <a:latin typeface="Söhne"/>
              </a:rPr>
              <a:t>Email addresses</a:t>
            </a:r>
          </a:p>
          <a:p>
            <a:pPr algn="l">
              <a:buFont typeface="Wingdings" panose="05000000000000000000" pitchFamily="2" charset="2"/>
              <a:buChar char="§"/>
            </a:pPr>
            <a:r>
              <a:rPr lang="en-US" sz="2400" b="0" i="0" dirty="0">
                <a:solidFill>
                  <a:srgbClr val="374151"/>
                </a:solidFill>
                <a:effectLst/>
                <a:latin typeface="Söhne"/>
              </a:rPr>
              <a:t>Social Security numbers</a:t>
            </a:r>
          </a:p>
          <a:p>
            <a:pPr algn="l">
              <a:buFont typeface="Wingdings" panose="05000000000000000000" pitchFamily="2" charset="2"/>
              <a:buChar char="§"/>
            </a:pPr>
            <a:r>
              <a:rPr lang="en-US" sz="2400" b="0" i="0" dirty="0">
                <a:solidFill>
                  <a:srgbClr val="374151"/>
                </a:solidFill>
                <a:effectLst/>
                <a:latin typeface="Söhne"/>
              </a:rPr>
              <a:t>Medical record numbers</a:t>
            </a:r>
          </a:p>
          <a:p>
            <a:endParaRPr lang="en-US" dirty="0"/>
          </a:p>
        </p:txBody>
      </p:sp>
      <p:sp>
        <p:nvSpPr>
          <p:cNvPr id="5" name="TextBox 4">
            <a:extLst>
              <a:ext uri="{FF2B5EF4-FFF2-40B4-BE49-F238E27FC236}">
                <a16:creationId xmlns:a16="http://schemas.microsoft.com/office/drawing/2014/main" id="{203186D9-541D-49B2-84E2-7DB227C549CB}"/>
              </a:ext>
            </a:extLst>
          </p:cNvPr>
          <p:cNvSpPr txBox="1"/>
          <p:nvPr/>
        </p:nvSpPr>
        <p:spPr>
          <a:xfrm>
            <a:off x="5975349" y="906090"/>
            <a:ext cx="5150925" cy="5512278"/>
          </a:xfrm>
          <a:prstGeom prst="rect">
            <a:avLst/>
          </a:prstGeom>
          <a:noFill/>
        </p:spPr>
        <p:txBody>
          <a:bodyPr wrap="square">
            <a:spAutoFit/>
          </a:bodyPr>
          <a:lstStyle/>
          <a:p>
            <a:pPr marL="228600" indent="-228600">
              <a:lnSpc>
                <a:spcPct val="90000"/>
              </a:lnSpc>
              <a:spcBef>
                <a:spcPts val="1000"/>
              </a:spcBef>
              <a:buFont typeface="Wingdings" panose="05000000000000000000" pitchFamily="2" charset="2"/>
              <a:buChar char="§"/>
            </a:pPr>
            <a:r>
              <a:rPr lang="en-US" sz="2200" dirty="0">
                <a:solidFill>
                  <a:srgbClr val="374151"/>
                </a:solidFill>
                <a:latin typeface="Söhne"/>
              </a:rPr>
              <a:t>Health insurance beneficiary numbers</a:t>
            </a:r>
          </a:p>
          <a:p>
            <a:pPr marL="228600" indent="-228600">
              <a:lnSpc>
                <a:spcPct val="90000"/>
              </a:lnSpc>
              <a:spcBef>
                <a:spcPts val="1000"/>
              </a:spcBef>
              <a:buFont typeface="Wingdings" panose="05000000000000000000" pitchFamily="2" charset="2"/>
              <a:buChar char="§"/>
            </a:pPr>
            <a:r>
              <a:rPr lang="en-US" sz="2200" dirty="0">
                <a:solidFill>
                  <a:srgbClr val="374151"/>
                </a:solidFill>
                <a:latin typeface="Söhne"/>
              </a:rPr>
              <a:t>Account numbers</a:t>
            </a:r>
          </a:p>
          <a:p>
            <a:pPr marL="228600" indent="-228600">
              <a:lnSpc>
                <a:spcPct val="90000"/>
              </a:lnSpc>
              <a:spcBef>
                <a:spcPts val="1000"/>
              </a:spcBef>
              <a:buFont typeface="Wingdings" panose="05000000000000000000" pitchFamily="2" charset="2"/>
              <a:buChar char="§"/>
            </a:pPr>
            <a:r>
              <a:rPr lang="en-US" sz="2200" dirty="0">
                <a:solidFill>
                  <a:srgbClr val="374151"/>
                </a:solidFill>
                <a:latin typeface="Söhne"/>
              </a:rPr>
              <a:t>Certificate/license numbers</a:t>
            </a:r>
          </a:p>
          <a:p>
            <a:pPr marL="228600" indent="-228600">
              <a:lnSpc>
                <a:spcPct val="90000"/>
              </a:lnSpc>
              <a:spcBef>
                <a:spcPts val="1000"/>
              </a:spcBef>
              <a:buFont typeface="Wingdings" panose="05000000000000000000" pitchFamily="2" charset="2"/>
              <a:buChar char="§"/>
            </a:pPr>
            <a:r>
              <a:rPr lang="en-US" sz="2200" dirty="0">
                <a:solidFill>
                  <a:srgbClr val="374151"/>
                </a:solidFill>
                <a:latin typeface="Söhne"/>
              </a:rPr>
              <a:t>Vehicle identifiers and serial numbers, including license plate numbers</a:t>
            </a:r>
          </a:p>
          <a:p>
            <a:pPr marL="228600" indent="-228600">
              <a:lnSpc>
                <a:spcPct val="90000"/>
              </a:lnSpc>
              <a:spcBef>
                <a:spcPts val="1000"/>
              </a:spcBef>
              <a:buFont typeface="Wingdings" panose="05000000000000000000" pitchFamily="2" charset="2"/>
              <a:buChar char="§"/>
            </a:pPr>
            <a:r>
              <a:rPr lang="en-US" sz="2200" dirty="0">
                <a:solidFill>
                  <a:srgbClr val="374151"/>
                </a:solidFill>
                <a:latin typeface="Söhne"/>
              </a:rPr>
              <a:t>Device identifiers and serial numbers</a:t>
            </a:r>
          </a:p>
          <a:p>
            <a:pPr marL="228600" indent="-228600">
              <a:lnSpc>
                <a:spcPct val="90000"/>
              </a:lnSpc>
              <a:spcBef>
                <a:spcPts val="1000"/>
              </a:spcBef>
              <a:buFont typeface="Wingdings" panose="05000000000000000000" pitchFamily="2" charset="2"/>
              <a:buChar char="§"/>
            </a:pPr>
            <a:r>
              <a:rPr lang="en-US" sz="2200" dirty="0">
                <a:solidFill>
                  <a:srgbClr val="374151"/>
                </a:solidFill>
                <a:latin typeface="Söhne"/>
              </a:rPr>
              <a:t>Web Uniform Resource Locators (URLs)</a:t>
            </a:r>
          </a:p>
          <a:p>
            <a:pPr marL="228600" indent="-228600">
              <a:lnSpc>
                <a:spcPct val="90000"/>
              </a:lnSpc>
              <a:spcBef>
                <a:spcPts val="1000"/>
              </a:spcBef>
              <a:buFont typeface="Wingdings" panose="05000000000000000000" pitchFamily="2" charset="2"/>
              <a:buChar char="§"/>
            </a:pPr>
            <a:r>
              <a:rPr lang="en-US" sz="2200" dirty="0">
                <a:solidFill>
                  <a:srgbClr val="374151"/>
                </a:solidFill>
                <a:latin typeface="Söhne"/>
              </a:rPr>
              <a:t>Internet Protocol (IP) address numbers</a:t>
            </a:r>
          </a:p>
          <a:p>
            <a:pPr marL="228600" indent="-228600">
              <a:lnSpc>
                <a:spcPct val="90000"/>
              </a:lnSpc>
              <a:spcBef>
                <a:spcPts val="1000"/>
              </a:spcBef>
              <a:buFont typeface="Wingdings" panose="05000000000000000000" pitchFamily="2" charset="2"/>
              <a:buChar char="§"/>
            </a:pPr>
            <a:r>
              <a:rPr lang="en-US" sz="2200" dirty="0">
                <a:solidFill>
                  <a:srgbClr val="374151"/>
                </a:solidFill>
                <a:latin typeface="Söhne"/>
              </a:rPr>
              <a:t>Biometric identifiers, including finger and voiceprints</a:t>
            </a:r>
          </a:p>
          <a:p>
            <a:pPr marL="228600" indent="-228600">
              <a:lnSpc>
                <a:spcPct val="90000"/>
              </a:lnSpc>
              <a:spcBef>
                <a:spcPts val="1000"/>
              </a:spcBef>
              <a:buFont typeface="Wingdings" panose="05000000000000000000" pitchFamily="2" charset="2"/>
              <a:buChar char="§"/>
            </a:pPr>
            <a:r>
              <a:rPr lang="en-US" sz="2200" dirty="0">
                <a:solidFill>
                  <a:srgbClr val="374151"/>
                </a:solidFill>
                <a:latin typeface="Söhne"/>
              </a:rPr>
              <a:t>Full face photographic images and any comparable images</a:t>
            </a:r>
          </a:p>
          <a:p>
            <a:pPr marL="228600" indent="-228600">
              <a:lnSpc>
                <a:spcPct val="90000"/>
              </a:lnSpc>
              <a:spcBef>
                <a:spcPts val="1000"/>
              </a:spcBef>
              <a:buFont typeface="Wingdings" panose="05000000000000000000" pitchFamily="2" charset="2"/>
              <a:buChar char="§"/>
            </a:pPr>
            <a:r>
              <a:rPr lang="en-US" sz="2200" dirty="0">
                <a:solidFill>
                  <a:srgbClr val="374151"/>
                </a:solidFill>
                <a:latin typeface="Söhne"/>
              </a:rPr>
              <a:t>Any other unique identifying number, characteristic, or code</a:t>
            </a:r>
          </a:p>
        </p:txBody>
      </p:sp>
      <p:pic>
        <p:nvPicPr>
          <p:cNvPr id="6" name="Content Placeholder 5">
            <a:extLst>
              <a:ext uri="{FF2B5EF4-FFF2-40B4-BE49-F238E27FC236}">
                <a16:creationId xmlns:a16="http://schemas.microsoft.com/office/drawing/2014/main" id="{ABB39841-17B7-5655-7BC3-61949C835E44}"/>
              </a:ext>
            </a:extLst>
          </p:cNvPr>
          <p:cNvPicPr>
            <a:picLocks noChangeAspect="1"/>
          </p:cNvPicPr>
          <p:nvPr/>
        </p:nvPicPr>
        <p:blipFill>
          <a:blip r:embed="rId2"/>
          <a:stretch>
            <a:fillRect/>
          </a:stretch>
        </p:blipFill>
        <p:spPr>
          <a:xfrm>
            <a:off x="111729" y="6279283"/>
            <a:ext cx="2998817" cy="482040"/>
          </a:xfrm>
          <a:prstGeom prst="rect">
            <a:avLst/>
          </a:prstGeom>
        </p:spPr>
      </p:pic>
      <p:sp>
        <p:nvSpPr>
          <p:cNvPr id="7" name="TextBox 23">
            <a:extLst>
              <a:ext uri="{FF2B5EF4-FFF2-40B4-BE49-F238E27FC236}">
                <a16:creationId xmlns:a16="http://schemas.microsoft.com/office/drawing/2014/main" id="{E6B71311-5072-92E1-A168-ACAD0FF2ED6D}"/>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820424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43FCA-E7A3-4851-1550-728DF350ED31}"/>
              </a:ext>
            </a:extLst>
          </p:cNvPr>
          <p:cNvSpPr>
            <a:spLocks noGrp="1"/>
          </p:cNvSpPr>
          <p:nvPr>
            <p:ph type="title"/>
          </p:nvPr>
        </p:nvSpPr>
        <p:spPr>
          <a:xfrm>
            <a:off x="983428" y="-231925"/>
            <a:ext cx="10515600" cy="1325563"/>
          </a:xfrm>
        </p:spPr>
        <p:txBody>
          <a:bodyPr/>
          <a:lstStyle/>
          <a:p>
            <a:pPr algn="ctr"/>
            <a:r>
              <a:rPr lang="en-US" dirty="0"/>
              <a:t>HIPPA Covered Entities</a:t>
            </a:r>
          </a:p>
        </p:txBody>
      </p:sp>
      <p:sp>
        <p:nvSpPr>
          <p:cNvPr id="3" name="Content Placeholder 2">
            <a:extLst>
              <a:ext uri="{FF2B5EF4-FFF2-40B4-BE49-F238E27FC236}">
                <a16:creationId xmlns:a16="http://schemas.microsoft.com/office/drawing/2014/main" id="{90311FF9-775E-B42D-EEC6-24A17ACEEAD5}"/>
              </a:ext>
            </a:extLst>
          </p:cNvPr>
          <p:cNvSpPr>
            <a:spLocks noGrp="1"/>
          </p:cNvSpPr>
          <p:nvPr>
            <p:ph idx="1"/>
          </p:nvPr>
        </p:nvSpPr>
        <p:spPr>
          <a:xfrm>
            <a:off x="0" y="972707"/>
            <a:ext cx="9586908" cy="6412343"/>
          </a:xfrm>
        </p:spPr>
        <p:txBody>
          <a:bodyPr>
            <a:normAutofit/>
          </a:bodyPr>
          <a:lstStyle/>
          <a:p>
            <a:pPr algn="l"/>
            <a:r>
              <a:rPr lang="en-US" b="0" i="0" dirty="0">
                <a:solidFill>
                  <a:srgbClr val="374151"/>
                </a:solidFill>
                <a:effectLst/>
                <a:latin typeface="Söhne"/>
              </a:rPr>
              <a:t>Under HIPAA, "covered entities" are defined as organizations that must comply with HIPAA standards and regulations to protect and secure health information. </a:t>
            </a:r>
          </a:p>
          <a:p>
            <a:pPr algn="l"/>
            <a:r>
              <a:rPr lang="en-US" b="0" i="0" dirty="0">
                <a:solidFill>
                  <a:srgbClr val="374151"/>
                </a:solidFill>
                <a:effectLst/>
                <a:latin typeface="Söhne"/>
              </a:rPr>
              <a:t>These entities typically handle </a:t>
            </a:r>
            <a:r>
              <a:rPr lang="en-US" b="0" i="0" dirty="0">
                <a:solidFill>
                  <a:srgbClr val="374151"/>
                </a:solidFill>
                <a:effectLst/>
                <a:highlight>
                  <a:srgbClr val="FFFF00"/>
                </a:highlight>
                <a:latin typeface="Söhne"/>
              </a:rPr>
              <a:t>protected health information (PHI) i</a:t>
            </a:r>
            <a:r>
              <a:rPr lang="en-US" b="0" i="0" dirty="0">
                <a:solidFill>
                  <a:srgbClr val="374151"/>
                </a:solidFill>
                <a:effectLst/>
                <a:latin typeface="Söhne"/>
              </a:rPr>
              <a:t>n one way or another during their regular operations. The three categories of covered entities under HIPAA are:</a:t>
            </a:r>
          </a:p>
          <a:p>
            <a:pPr lvl="1">
              <a:buFont typeface="+mj-lt"/>
              <a:buAutoNum type="arabicPeriod"/>
            </a:pPr>
            <a:r>
              <a:rPr lang="en-US" b="1" i="0" dirty="0">
                <a:solidFill>
                  <a:srgbClr val="374151"/>
                </a:solidFill>
                <a:effectLst/>
                <a:latin typeface="Söhne"/>
              </a:rPr>
              <a:t>Healthcare Providers</a:t>
            </a:r>
            <a:r>
              <a:rPr lang="en-US" b="0" i="0" dirty="0">
                <a:solidFill>
                  <a:srgbClr val="374151"/>
                </a:solidFill>
                <a:effectLst/>
                <a:latin typeface="Söhne"/>
              </a:rPr>
              <a:t>: This includes providers such as doctors, clinics, psychologists, dentists, chiropractors, nursing homes, and pharmacies</a:t>
            </a:r>
          </a:p>
          <a:p>
            <a:pPr lvl="1">
              <a:buFont typeface="+mj-lt"/>
              <a:buAutoNum type="arabicPeriod"/>
            </a:pPr>
            <a:r>
              <a:rPr lang="en-US" b="1" dirty="0">
                <a:solidFill>
                  <a:srgbClr val="374151"/>
                </a:solidFill>
                <a:latin typeface="Söhne"/>
              </a:rPr>
              <a:t> Health Plans</a:t>
            </a:r>
            <a:r>
              <a:rPr lang="en-US" dirty="0">
                <a:solidFill>
                  <a:srgbClr val="374151"/>
                </a:solidFill>
                <a:latin typeface="Söhne"/>
              </a:rPr>
              <a:t>: This includes health insurance companies, health maintenance organizations (HMOs), company health plans, and government programs that pay for healthcare, such as Medicare, Medicaid, and the military and veterans' health care programs.</a:t>
            </a:r>
          </a:p>
          <a:p>
            <a:pPr marL="457200" lvl="1" indent="0">
              <a:buNone/>
            </a:pPr>
            <a:endParaRPr lang="en-US" b="0" i="0" dirty="0">
              <a:solidFill>
                <a:srgbClr val="374151"/>
              </a:solidFill>
              <a:effectLst/>
              <a:latin typeface="Söhne"/>
            </a:endParaRPr>
          </a:p>
          <a:p>
            <a:pPr marL="0" indent="0">
              <a:buNone/>
            </a:pPr>
            <a:endParaRPr lang="en-US" dirty="0"/>
          </a:p>
        </p:txBody>
      </p:sp>
      <p:pic>
        <p:nvPicPr>
          <p:cNvPr id="4" name="Content Placeholder 5">
            <a:extLst>
              <a:ext uri="{FF2B5EF4-FFF2-40B4-BE49-F238E27FC236}">
                <a16:creationId xmlns:a16="http://schemas.microsoft.com/office/drawing/2014/main" id="{F845A1A6-993F-ECD4-E45A-69D872897CFF}"/>
              </a:ext>
            </a:extLst>
          </p:cNvPr>
          <p:cNvPicPr>
            <a:picLocks noChangeAspect="1"/>
          </p:cNvPicPr>
          <p:nvPr/>
        </p:nvPicPr>
        <p:blipFill>
          <a:blip r:embed="rId2"/>
          <a:stretch>
            <a:fillRect/>
          </a:stretch>
        </p:blipFill>
        <p:spPr>
          <a:xfrm>
            <a:off x="111729" y="6279283"/>
            <a:ext cx="2998817" cy="482040"/>
          </a:xfrm>
          <a:prstGeom prst="rect">
            <a:avLst/>
          </a:prstGeom>
        </p:spPr>
      </p:pic>
      <p:sp>
        <p:nvSpPr>
          <p:cNvPr id="5" name="TextBox 23">
            <a:extLst>
              <a:ext uri="{FF2B5EF4-FFF2-40B4-BE49-F238E27FC236}">
                <a16:creationId xmlns:a16="http://schemas.microsoft.com/office/drawing/2014/main" id="{94CD453B-1353-D224-03B3-329F2958767E}"/>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9" name="Picture 8">
            <a:extLst>
              <a:ext uri="{FF2B5EF4-FFF2-40B4-BE49-F238E27FC236}">
                <a16:creationId xmlns:a16="http://schemas.microsoft.com/office/drawing/2014/main" id="{E950052D-D448-5725-4C09-9332CC79337A}"/>
              </a:ext>
            </a:extLst>
          </p:cNvPr>
          <p:cNvPicPr>
            <a:picLocks noChangeAspect="1"/>
          </p:cNvPicPr>
          <p:nvPr/>
        </p:nvPicPr>
        <p:blipFill>
          <a:blip r:embed="rId3"/>
          <a:stretch>
            <a:fillRect/>
          </a:stretch>
        </p:blipFill>
        <p:spPr>
          <a:xfrm>
            <a:off x="9586908" y="807607"/>
            <a:ext cx="2547941" cy="4833945"/>
          </a:xfrm>
          <a:prstGeom prst="rect">
            <a:avLst/>
          </a:prstGeom>
        </p:spPr>
      </p:pic>
    </p:spTree>
    <p:extLst>
      <p:ext uri="{BB962C8B-B14F-4D97-AF65-F5344CB8AC3E}">
        <p14:creationId xmlns:p14="http://schemas.microsoft.com/office/powerpoint/2010/main" val="4097077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1F81C-03EC-F564-4205-603C2F5D50C2}"/>
              </a:ext>
            </a:extLst>
          </p:cNvPr>
          <p:cNvSpPr>
            <a:spLocks noGrp="1"/>
          </p:cNvSpPr>
          <p:nvPr>
            <p:ph type="title"/>
          </p:nvPr>
        </p:nvSpPr>
        <p:spPr>
          <a:xfrm>
            <a:off x="996950" y="-213879"/>
            <a:ext cx="10515600" cy="1325563"/>
          </a:xfrm>
        </p:spPr>
        <p:txBody>
          <a:bodyPr/>
          <a:lstStyle/>
          <a:p>
            <a:pPr algn="ctr"/>
            <a:r>
              <a:rPr lang="en-US" dirty="0"/>
              <a:t>Covered Entities</a:t>
            </a:r>
          </a:p>
        </p:txBody>
      </p:sp>
      <p:sp>
        <p:nvSpPr>
          <p:cNvPr id="3" name="Content Placeholder 2">
            <a:extLst>
              <a:ext uri="{FF2B5EF4-FFF2-40B4-BE49-F238E27FC236}">
                <a16:creationId xmlns:a16="http://schemas.microsoft.com/office/drawing/2014/main" id="{BFB4B61A-8689-D65F-4ADA-E0DAE34A286C}"/>
              </a:ext>
            </a:extLst>
          </p:cNvPr>
          <p:cNvSpPr>
            <a:spLocks noGrp="1"/>
          </p:cNvSpPr>
          <p:nvPr>
            <p:ph idx="1"/>
          </p:nvPr>
        </p:nvSpPr>
        <p:spPr>
          <a:xfrm>
            <a:off x="228600" y="871464"/>
            <a:ext cx="8288334" cy="5407819"/>
          </a:xfrm>
        </p:spPr>
        <p:txBody>
          <a:bodyPr>
            <a:normAutofit/>
          </a:bodyPr>
          <a:lstStyle/>
          <a:p>
            <a:pPr marL="0" indent="0">
              <a:buNone/>
            </a:pPr>
            <a:r>
              <a:rPr lang="en-US" dirty="0">
                <a:solidFill>
                  <a:srgbClr val="374151"/>
                </a:solidFill>
                <a:latin typeface="Söhne"/>
              </a:rPr>
              <a:t>3. </a:t>
            </a:r>
            <a:r>
              <a:rPr lang="en-US" b="1" i="0" dirty="0">
                <a:solidFill>
                  <a:srgbClr val="374151"/>
                </a:solidFill>
                <a:effectLst/>
                <a:latin typeface="Söhne"/>
              </a:rPr>
              <a:t>Healthcare Clearinghouses</a:t>
            </a:r>
            <a:r>
              <a:rPr lang="en-US" b="0" i="0" dirty="0">
                <a:solidFill>
                  <a:srgbClr val="374151"/>
                </a:solidFill>
                <a:effectLst/>
                <a:latin typeface="Söhne"/>
              </a:rPr>
              <a:t>: These entities process nonstandard health information they receive from another entity into a standard format (i.e., data content) or vice versa. </a:t>
            </a:r>
          </a:p>
          <a:p>
            <a:pPr lvl="1">
              <a:buFont typeface="+mj-lt"/>
              <a:buAutoNum type="arabicPeriod"/>
            </a:pPr>
            <a:r>
              <a:rPr lang="en-US" b="0" i="0" dirty="0">
                <a:solidFill>
                  <a:srgbClr val="374151"/>
                </a:solidFill>
                <a:effectLst/>
                <a:latin typeface="Söhne"/>
              </a:rPr>
              <a:t>An example would be a billing service that processes patient information provided by a healthcare institution and translates it into a standardized code for a health insurance company.</a:t>
            </a:r>
          </a:p>
          <a:p>
            <a:r>
              <a:rPr lang="en-US" dirty="0"/>
              <a:t>Technology companies</a:t>
            </a:r>
          </a:p>
          <a:p>
            <a:r>
              <a:rPr lang="en-US" dirty="0"/>
              <a:t>Cloud service providers</a:t>
            </a:r>
          </a:p>
          <a:p>
            <a:r>
              <a:rPr lang="en-US" dirty="0"/>
              <a:t>Anyone with access to PHI</a:t>
            </a:r>
          </a:p>
        </p:txBody>
      </p:sp>
      <p:pic>
        <p:nvPicPr>
          <p:cNvPr id="4" name="Content Placeholder 5">
            <a:extLst>
              <a:ext uri="{FF2B5EF4-FFF2-40B4-BE49-F238E27FC236}">
                <a16:creationId xmlns:a16="http://schemas.microsoft.com/office/drawing/2014/main" id="{C3AD32A3-3430-CA92-E712-4D6CA571DFCF}"/>
              </a:ext>
            </a:extLst>
          </p:cNvPr>
          <p:cNvPicPr>
            <a:picLocks noChangeAspect="1"/>
          </p:cNvPicPr>
          <p:nvPr/>
        </p:nvPicPr>
        <p:blipFill>
          <a:blip r:embed="rId2"/>
          <a:stretch>
            <a:fillRect/>
          </a:stretch>
        </p:blipFill>
        <p:spPr>
          <a:xfrm>
            <a:off x="111729" y="6279283"/>
            <a:ext cx="2998817" cy="482040"/>
          </a:xfrm>
          <a:prstGeom prst="rect">
            <a:avLst/>
          </a:prstGeom>
        </p:spPr>
      </p:pic>
      <p:sp>
        <p:nvSpPr>
          <p:cNvPr id="5" name="TextBox 23">
            <a:extLst>
              <a:ext uri="{FF2B5EF4-FFF2-40B4-BE49-F238E27FC236}">
                <a16:creationId xmlns:a16="http://schemas.microsoft.com/office/drawing/2014/main" id="{F8F9E2BC-8054-1442-BB7B-634060E9FA56}"/>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2E6606CA-F3E1-58D3-EB3C-549DDE898599}"/>
              </a:ext>
            </a:extLst>
          </p:cNvPr>
          <p:cNvPicPr>
            <a:picLocks noChangeAspect="1"/>
          </p:cNvPicPr>
          <p:nvPr/>
        </p:nvPicPr>
        <p:blipFill>
          <a:blip r:embed="rId3"/>
          <a:stretch>
            <a:fillRect/>
          </a:stretch>
        </p:blipFill>
        <p:spPr>
          <a:xfrm>
            <a:off x="8516934" y="1452558"/>
            <a:ext cx="3675066" cy="3747839"/>
          </a:xfrm>
          <a:prstGeom prst="rect">
            <a:avLst/>
          </a:prstGeom>
        </p:spPr>
      </p:pic>
    </p:spTree>
    <p:extLst>
      <p:ext uri="{BB962C8B-B14F-4D97-AF65-F5344CB8AC3E}">
        <p14:creationId xmlns:p14="http://schemas.microsoft.com/office/powerpoint/2010/main" val="3852676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7747F-341F-7FA6-022C-86E08C5914E4}"/>
              </a:ext>
            </a:extLst>
          </p:cNvPr>
          <p:cNvSpPr>
            <a:spLocks noGrp="1"/>
          </p:cNvSpPr>
          <p:nvPr>
            <p:ph type="title"/>
          </p:nvPr>
        </p:nvSpPr>
        <p:spPr>
          <a:xfrm>
            <a:off x="956534" y="-237304"/>
            <a:ext cx="10515600" cy="1325563"/>
          </a:xfrm>
        </p:spPr>
        <p:txBody>
          <a:bodyPr/>
          <a:lstStyle/>
          <a:p>
            <a:pPr algn="ctr"/>
            <a:r>
              <a:rPr lang="en-US" dirty="0"/>
              <a:t>“Business Associate”</a:t>
            </a:r>
          </a:p>
        </p:txBody>
      </p:sp>
      <p:sp>
        <p:nvSpPr>
          <p:cNvPr id="3" name="Content Placeholder 2">
            <a:extLst>
              <a:ext uri="{FF2B5EF4-FFF2-40B4-BE49-F238E27FC236}">
                <a16:creationId xmlns:a16="http://schemas.microsoft.com/office/drawing/2014/main" id="{A1BE9065-094A-589C-15CE-473CD181DCFE}"/>
              </a:ext>
            </a:extLst>
          </p:cNvPr>
          <p:cNvSpPr>
            <a:spLocks noGrp="1"/>
          </p:cNvSpPr>
          <p:nvPr>
            <p:ph idx="1"/>
          </p:nvPr>
        </p:nvSpPr>
        <p:spPr>
          <a:xfrm>
            <a:off x="-147642" y="865439"/>
            <a:ext cx="9359900" cy="5495422"/>
          </a:xfrm>
        </p:spPr>
        <p:txBody>
          <a:bodyPr>
            <a:normAutofit lnSpcReduction="10000"/>
          </a:bodyPr>
          <a:lstStyle/>
          <a:p>
            <a:pPr algn="l"/>
            <a:r>
              <a:rPr lang="en-US" b="0" i="0" dirty="0">
                <a:solidFill>
                  <a:srgbClr val="374151"/>
                </a:solidFill>
                <a:effectLst/>
                <a:latin typeface="Söhne"/>
              </a:rPr>
              <a:t>A "business associate" is a person or entity that performs certain functions or activities (like claims processing, data analysis, utilization review, and billing) that involve the use or disclosure of protected health information on behalf of, or provides services to, a covered entity.</a:t>
            </a:r>
          </a:p>
          <a:p>
            <a:pPr lvl="1"/>
            <a:r>
              <a:rPr lang="en-US" b="0" i="0" dirty="0">
                <a:solidFill>
                  <a:srgbClr val="374151"/>
                </a:solidFill>
                <a:effectLst/>
                <a:latin typeface="Söhne"/>
              </a:rPr>
              <a:t>While business associates are not covered entities, they often work with covered entities and, therefore, need to comply with certain HIPAA regulations. </a:t>
            </a:r>
          </a:p>
          <a:p>
            <a:pPr algn="l"/>
            <a:r>
              <a:rPr lang="en-US" b="0" i="0" dirty="0">
                <a:solidFill>
                  <a:srgbClr val="374151"/>
                </a:solidFill>
                <a:effectLst/>
                <a:latin typeface="Söhne"/>
              </a:rPr>
              <a:t>Both covered entities and business associates are required to implement</a:t>
            </a:r>
            <a:r>
              <a:rPr lang="en-US" b="0" i="0" dirty="0">
                <a:solidFill>
                  <a:srgbClr val="374151"/>
                </a:solidFill>
                <a:effectLst/>
                <a:highlight>
                  <a:srgbClr val="FFFF00"/>
                </a:highlight>
                <a:latin typeface="Söhne"/>
              </a:rPr>
              <a:t> safeguards </a:t>
            </a:r>
            <a:r>
              <a:rPr lang="en-US" b="0" i="0" dirty="0">
                <a:solidFill>
                  <a:srgbClr val="374151"/>
                </a:solidFill>
                <a:effectLst/>
                <a:latin typeface="Söhne"/>
              </a:rPr>
              <a:t>to ensure the privacy and security of protected health information, and both are subject to penalties if they fail to comply with these requirements.</a:t>
            </a:r>
          </a:p>
          <a:p>
            <a:pPr algn="l"/>
            <a:r>
              <a:rPr lang="en-US" dirty="0">
                <a:solidFill>
                  <a:srgbClr val="374151"/>
                </a:solidFill>
                <a:latin typeface="Söhne"/>
              </a:rPr>
              <a:t>IT Vendors, call centers, cloud providers, </a:t>
            </a:r>
            <a:r>
              <a:rPr lang="en-US" dirty="0" err="1">
                <a:solidFill>
                  <a:srgbClr val="374151"/>
                </a:solidFill>
                <a:latin typeface="Söhne"/>
              </a:rPr>
              <a:t>lefgal</a:t>
            </a:r>
            <a:r>
              <a:rPr lang="en-US" dirty="0">
                <a:solidFill>
                  <a:srgbClr val="374151"/>
                </a:solidFill>
                <a:latin typeface="Söhne"/>
              </a:rPr>
              <a:t> services, laboratories, </a:t>
            </a:r>
            <a:r>
              <a:rPr lang="en-US" dirty="0" err="1">
                <a:solidFill>
                  <a:srgbClr val="374151"/>
                </a:solidFill>
                <a:latin typeface="Söhne"/>
              </a:rPr>
              <a:t>cour</a:t>
            </a:r>
            <a:r>
              <a:rPr lang="en-US" dirty="0">
                <a:solidFill>
                  <a:srgbClr val="374151"/>
                </a:solidFill>
                <a:latin typeface="Söhne"/>
              </a:rPr>
              <a:t> reports ….access to PHI or ePHI</a:t>
            </a:r>
            <a:endParaRPr lang="en-US" b="0" i="0" dirty="0">
              <a:solidFill>
                <a:srgbClr val="374151"/>
              </a:solidFill>
              <a:effectLst/>
              <a:latin typeface="Söhne"/>
            </a:endParaRPr>
          </a:p>
          <a:p>
            <a:endParaRPr lang="en-US" dirty="0"/>
          </a:p>
        </p:txBody>
      </p:sp>
      <p:pic>
        <p:nvPicPr>
          <p:cNvPr id="4" name="Content Placeholder 5">
            <a:extLst>
              <a:ext uri="{FF2B5EF4-FFF2-40B4-BE49-F238E27FC236}">
                <a16:creationId xmlns:a16="http://schemas.microsoft.com/office/drawing/2014/main" id="{0C2BA61D-56D2-14D6-36B6-4220CE5E1E0E}"/>
              </a:ext>
            </a:extLst>
          </p:cNvPr>
          <p:cNvPicPr>
            <a:picLocks noChangeAspect="1"/>
          </p:cNvPicPr>
          <p:nvPr/>
        </p:nvPicPr>
        <p:blipFill>
          <a:blip r:embed="rId2"/>
          <a:stretch>
            <a:fillRect/>
          </a:stretch>
        </p:blipFill>
        <p:spPr>
          <a:xfrm>
            <a:off x="111729" y="6279283"/>
            <a:ext cx="2998817" cy="482040"/>
          </a:xfrm>
          <a:prstGeom prst="rect">
            <a:avLst/>
          </a:prstGeom>
        </p:spPr>
      </p:pic>
      <p:sp>
        <p:nvSpPr>
          <p:cNvPr id="5" name="TextBox 23">
            <a:extLst>
              <a:ext uri="{FF2B5EF4-FFF2-40B4-BE49-F238E27FC236}">
                <a16:creationId xmlns:a16="http://schemas.microsoft.com/office/drawing/2014/main" id="{59DB2F84-FC03-F71C-0E36-0CAF4A0818B4}"/>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A8203D0E-5185-8F98-B741-CC630D55B56E}"/>
              </a:ext>
            </a:extLst>
          </p:cNvPr>
          <p:cNvPicPr>
            <a:picLocks noChangeAspect="1"/>
          </p:cNvPicPr>
          <p:nvPr/>
        </p:nvPicPr>
        <p:blipFill>
          <a:blip r:embed="rId3"/>
          <a:stretch>
            <a:fillRect/>
          </a:stretch>
        </p:blipFill>
        <p:spPr>
          <a:xfrm>
            <a:off x="9212258" y="1895470"/>
            <a:ext cx="2979742" cy="2761711"/>
          </a:xfrm>
          <a:prstGeom prst="rect">
            <a:avLst/>
          </a:prstGeom>
        </p:spPr>
      </p:pic>
    </p:spTree>
    <p:extLst>
      <p:ext uri="{BB962C8B-B14F-4D97-AF65-F5344CB8AC3E}">
        <p14:creationId xmlns:p14="http://schemas.microsoft.com/office/powerpoint/2010/main" val="4067713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FBE14-A525-3ECE-3A19-75A185ABDA24}"/>
              </a:ext>
            </a:extLst>
          </p:cNvPr>
          <p:cNvSpPr>
            <a:spLocks noGrp="1"/>
          </p:cNvSpPr>
          <p:nvPr>
            <p:ph type="title"/>
          </p:nvPr>
        </p:nvSpPr>
        <p:spPr>
          <a:xfrm>
            <a:off x="984250" y="-111125"/>
            <a:ext cx="10515600" cy="1325563"/>
          </a:xfrm>
        </p:spPr>
        <p:txBody>
          <a:bodyPr/>
          <a:lstStyle/>
          <a:p>
            <a:pPr algn="ctr"/>
            <a:r>
              <a:rPr lang="en-US" dirty="0"/>
              <a:t>Disclosure of Information</a:t>
            </a:r>
          </a:p>
        </p:txBody>
      </p:sp>
      <p:sp>
        <p:nvSpPr>
          <p:cNvPr id="3" name="Content Placeholder 2">
            <a:extLst>
              <a:ext uri="{FF2B5EF4-FFF2-40B4-BE49-F238E27FC236}">
                <a16:creationId xmlns:a16="http://schemas.microsoft.com/office/drawing/2014/main" id="{D6DDC440-B6FF-7572-C4CC-B9FF1EEB3153}"/>
              </a:ext>
            </a:extLst>
          </p:cNvPr>
          <p:cNvSpPr>
            <a:spLocks noGrp="1"/>
          </p:cNvSpPr>
          <p:nvPr>
            <p:ph idx="1"/>
          </p:nvPr>
        </p:nvSpPr>
        <p:spPr>
          <a:xfrm>
            <a:off x="180971" y="1057274"/>
            <a:ext cx="8108950" cy="5121275"/>
          </a:xfrm>
        </p:spPr>
        <p:txBody>
          <a:bodyPr>
            <a:normAutofit lnSpcReduction="10000"/>
          </a:bodyPr>
          <a:lstStyle/>
          <a:p>
            <a:pPr algn="l">
              <a:buFont typeface="Arial" panose="020B0604020202020204" pitchFamily="34" charset="0"/>
              <a:buChar char="•"/>
            </a:pPr>
            <a:r>
              <a:rPr lang="en-US" b="0" i="0" dirty="0">
                <a:solidFill>
                  <a:srgbClr val="374151"/>
                </a:solidFill>
                <a:effectLst/>
                <a:latin typeface="Söhne"/>
              </a:rPr>
              <a:t>The Privacy Rule allows covered entities to use and disclose PHI without additional authorization for the following purposes:</a:t>
            </a:r>
          </a:p>
          <a:p>
            <a:pPr lvl="1">
              <a:buFont typeface="Wingdings" panose="05000000000000000000" pitchFamily="2" charset="2"/>
              <a:buChar char="ü"/>
            </a:pPr>
            <a:r>
              <a:rPr lang="en-US" b="0" i="0" dirty="0">
                <a:solidFill>
                  <a:srgbClr val="374151"/>
                </a:solidFill>
                <a:effectLst/>
                <a:latin typeface="Söhne"/>
              </a:rPr>
              <a:t>Directly to the individual concerned.</a:t>
            </a:r>
          </a:p>
          <a:p>
            <a:pPr lvl="1">
              <a:buFont typeface="Wingdings" panose="05000000000000000000" pitchFamily="2" charset="2"/>
              <a:buChar char="ü"/>
            </a:pPr>
            <a:r>
              <a:rPr lang="en-US" b="0" i="0" dirty="0">
                <a:solidFill>
                  <a:srgbClr val="374151"/>
                </a:solidFill>
                <a:effectLst/>
                <a:latin typeface="Söhne"/>
              </a:rPr>
              <a:t>For matters of treatment, payment, and healthcare operations.</a:t>
            </a:r>
          </a:p>
          <a:p>
            <a:pPr lvl="1">
              <a:buFont typeface="Wingdings" panose="05000000000000000000" pitchFamily="2" charset="2"/>
              <a:buChar char="ü"/>
            </a:pPr>
            <a:r>
              <a:rPr lang="en-US" b="0" i="0" dirty="0">
                <a:solidFill>
                  <a:srgbClr val="374151"/>
                </a:solidFill>
                <a:effectLst/>
                <a:latin typeface="Söhne"/>
              </a:rPr>
              <a:t>As part of an incidental exposure that occurs as a result of an otherwise permitted use or disclosure.</a:t>
            </a:r>
          </a:p>
          <a:p>
            <a:pPr lvl="1">
              <a:buFont typeface="Wingdings" panose="05000000000000000000" pitchFamily="2" charset="2"/>
              <a:buChar char="ü"/>
            </a:pPr>
            <a:r>
              <a:rPr lang="en-US" b="0" i="0" dirty="0">
                <a:solidFill>
                  <a:srgbClr val="374151"/>
                </a:solidFill>
                <a:effectLst/>
                <a:latin typeface="Söhne"/>
              </a:rPr>
              <a:t>When accompanied by a valid authorization from the individual.</a:t>
            </a:r>
          </a:p>
          <a:p>
            <a:pPr lvl="1">
              <a:buFont typeface="Wingdings" panose="05000000000000000000" pitchFamily="2" charset="2"/>
              <a:buChar char="ü"/>
            </a:pPr>
            <a:r>
              <a:rPr lang="en-US" b="0" i="0" dirty="0">
                <a:solidFill>
                  <a:srgbClr val="374151"/>
                </a:solidFill>
                <a:effectLst/>
                <a:latin typeface="Söhne"/>
              </a:rPr>
              <a:t>After providing the individual a chance to agree or object.</a:t>
            </a:r>
          </a:p>
          <a:p>
            <a:pPr lvl="1">
              <a:buFont typeface="Wingdings" panose="05000000000000000000" pitchFamily="2" charset="2"/>
              <a:buChar char="ü"/>
            </a:pPr>
            <a:r>
              <a:rPr lang="en-US" b="0" i="0" dirty="0">
                <a:solidFill>
                  <a:srgbClr val="374151"/>
                </a:solidFill>
                <a:effectLst/>
                <a:latin typeface="Söhne"/>
              </a:rPr>
              <a:t>In the form of a limited (redacted) dataset for purposes of research, public health, or healthcare operations.</a:t>
            </a:r>
          </a:p>
          <a:p>
            <a:pPr lvl="1">
              <a:buFont typeface="Wingdings" panose="05000000000000000000" pitchFamily="2" charset="2"/>
              <a:buChar char="ü"/>
            </a:pPr>
            <a:r>
              <a:rPr lang="en-US" b="0" i="0" dirty="0">
                <a:solidFill>
                  <a:srgbClr val="374151"/>
                </a:solidFill>
                <a:effectLst/>
                <a:latin typeface="Söhne"/>
              </a:rPr>
              <a:t>For activities deemed in the public interest or benefit as prescribed by law.</a:t>
            </a:r>
          </a:p>
          <a:p>
            <a:endParaRPr lang="en-US" dirty="0"/>
          </a:p>
        </p:txBody>
      </p:sp>
      <p:pic>
        <p:nvPicPr>
          <p:cNvPr id="4" name="Content Placeholder 5">
            <a:extLst>
              <a:ext uri="{FF2B5EF4-FFF2-40B4-BE49-F238E27FC236}">
                <a16:creationId xmlns:a16="http://schemas.microsoft.com/office/drawing/2014/main" id="{4CA4E47C-B585-A2FE-BBB5-FED02BD11E73}"/>
              </a:ext>
            </a:extLst>
          </p:cNvPr>
          <p:cNvPicPr>
            <a:picLocks noChangeAspect="1"/>
          </p:cNvPicPr>
          <p:nvPr/>
        </p:nvPicPr>
        <p:blipFill>
          <a:blip r:embed="rId2"/>
          <a:stretch>
            <a:fillRect/>
          </a:stretch>
        </p:blipFill>
        <p:spPr>
          <a:xfrm>
            <a:off x="111729" y="6279283"/>
            <a:ext cx="2998817" cy="482040"/>
          </a:xfrm>
          <a:prstGeom prst="rect">
            <a:avLst/>
          </a:prstGeom>
        </p:spPr>
      </p:pic>
      <p:sp>
        <p:nvSpPr>
          <p:cNvPr id="5" name="TextBox 23">
            <a:extLst>
              <a:ext uri="{FF2B5EF4-FFF2-40B4-BE49-F238E27FC236}">
                <a16:creationId xmlns:a16="http://schemas.microsoft.com/office/drawing/2014/main" id="{0957E0CD-9D05-ED41-B031-4AD8832AACD3}"/>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CF55B74B-4FE8-4A1C-7FF7-5474E5ED522A}"/>
              </a:ext>
            </a:extLst>
          </p:cNvPr>
          <p:cNvPicPr>
            <a:picLocks noChangeAspect="1"/>
          </p:cNvPicPr>
          <p:nvPr/>
        </p:nvPicPr>
        <p:blipFill>
          <a:blip r:embed="rId3"/>
          <a:stretch>
            <a:fillRect/>
          </a:stretch>
        </p:blipFill>
        <p:spPr>
          <a:xfrm>
            <a:off x="8861365" y="1377944"/>
            <a:ext cx="3132142" cy="4208068"/>
          </a:xfrm>
          <a:prstGeom prst="rect">
            <a:avLst/>
          </a:prstGeom>
        </p:spPr>
      </p:pic>
    </p:spTree>
    <p:extLst>
      <p:ext uri="{BB962C8B-B14F-4D97-AF65-F5344CB8AC3E}">
        <p14:creationId xmlns:p14="http://schemas.microsoft.com/office/powerpoint/2010/main" val="3855592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06069-51AD-9474-2AF1-46A14837AFDB}"/>
              </a:ext>
            </a:extLst>
          </p:cNvPr>
          <p:cNvSpPr>
            <a:spLocks noGrp="1"/>
          </p:cNvSpPr>
          <p:nvPr>
            <p:ph type="title"/>
          </p:nvPr>
        </p:nvSpPr>
        <p:spPr>
          <a:xfrm>
            <a:off x="1066800" y="60325"/>
            <a:ext cx="10515600" cy="1325563"/>
          </a:xfrm>
        </p:spPr>
        <p:txBody>
          <a:bodyPr/>
          <a:lstStyle/>
          <a:p>
            <a:pPr algn="ctr"/>
            <a:r>
              <a:rPr lang="en-US" b="1" i="0" dirty="0">
                <a:solidFill>
                  <a:srgbClr val="374151"/>
                </a:solidFill>
                <a:effectLst/>
                <a:latin typeface="Söhne"/>
              </a:rPr>
              <a:t>Administrative Safeguards</a:t>
            </a:r>
            <a:br>
              <a:rPr lang="en-US" b="0" i="0" dirty="0">
                <a:solidFill>
                  <a:srgbClr val="374151"/>
                </a:solidFill>
                <a:effectLst/>
                <a:latin typeface="Söhne"/>
              </a:rPr>
            </a:br>
            <a:endParaRPr lang="en-US" dirty="0"/>
          </a:p>
        </p:txBody>
      </p:sp>
      <p:sp>
        <p:nvSpPr>
          <p:cNvPr id="3" name="Content Placeholder 2">
            <a:extLst>
              <a:ext uri="{FF2B5EF4-FFF2-40B4-BE49-F238E27FC236}">
                <a16:creationId xmlns:a16="http://schemas.microsoft.com/office/drawing/2014/main" id="{7D84FA60-9553-467D-2B52-E53F85000E4C}"/>
              </a:ext>
            </a:extLst>
          </p:cNvPr>
          <p:cNvSpPr>
            <a:spLocks noGrp="1"/>
          </p:cNvSpPr>
          <p:nvPr>
            <p:ph idx="1"/>
          </p:nvPr>
        </p:nvSpPr>
        <p:spPr>
          <a:xfrm>
            <a:off x="-72422" y="695719"/>
            <a:ext cx="9153877" cy="5845174"/>
          </a:xfrm>
        </p:spPr>
        <p:txBody>
          <a:bodyPr>
            <a:normAutofit fontScale="92500" lnSpcReduction="20000"/>
          </a:bodyPr>
          <a:lstStyle/>
          <a:p>
            <a:pPr algn="l">
              <a:buFont typeface="Arial" panose="020B0604020202020204" pitchFamily="34" charset="0"/>
              <a:buChar char="•"/>
            </a:pPr>
            <a:r>
              <a:rPr lang="en-US" b="1" i="0" dirty="0">
                <a:solidFill>
                  <a:srgbClr val="374151"/>
                </a:solidFill>
                <a:effectLst/>
                <a:latin typeface="Söhne"/>
              </a:rPr>
              <a:t>Risk Analysis and Management</a:t>
            </a:r>
            <a:r>
              <a:rPr lang="en-US" b="0" i="0" dirty="0">
                <a:solidFill>
                  <a:srgbClr val="374151"/>
                </a:solidFill>
                <a:effectLst/>
                <a:latin typeface="Söhne"/>
              </a:rPr>
              <a:t>: Conduct an accurate and thorough assessment of the potential risks and vulnerabilities to the confidentiality, integrity, and availability of electronic PHI (ePHI).</a:t>
            </a:r>
          </a:p>
          <a:p>
            <a:pPr algn="l">
              <a:buFont typeface="Arial" panose="020B0604020202020204" pitchFamily="34" charset="0"/>
              <a:buChar char="•"/>
            </a:pPr>
            <a:r>
              <a:rPr lang="en-US" b="1" i="0" dirty="0">
                <a:solidFill>
                  <a:srgbClr val="374151"/>
                </a:solidFill>
                <a:effectLst/>
                <a:latin typeface="Söhne"/>
              </a:rPr>
              <a:t>Information Access Management</a:t>
            </a:r>
            <a:r>
              <a:rPr lang="en-US" b="0" i="0" dirty="0">
                <a:solidFill>
                  <a:srgbClr val="374151"/>
                </a:solidFill>
                <a:effectLst/>
                <a:latin typeface="Söhne"/>
              </a:rPr>
              <a:t>: Implement policies and procedures for authorizing access to ePHI only when such access is appropriate based on the user or recipient's role (role-based access).</a:t>
            </a:r>
          </a:p>
          <a:p>
            <a:pPr algn="l">
              <a:buFont typeface="Arial" panose="020B0604020202020204" pitchFamily="34" charset="0"/>
              <a:buChar char="•"/>
            </a:pPr>
            <a:r>
              <a:rPr lang="en-US" b="1" i="0" dirty="0">
                <a:solidFill>
                  <a:srgbClr val="374151"/>
                </a:solidFill>
                <a:effectLst/>
                <a:latin typeface="Söhne"/>
              </a:rPr>
              <a:t>Workforce Training and Management</a:t>
            </a:r>
            <a:r>
              <a:rPr lang="en-US" b="0" i="0" dirty="0">
                <a:solidFill>
                  <a:srgbClr val="374151"/>
                </a:solidFill>
                <a:effectLst/>
                <a:latin typeface="Söhne"/>
              </a:rPr>
              <a:t>: Provide training programs regarding security and privacy policies and procedures to all workforce members and implement sanction policies to discipline those who violate such policies.</a:t>
            </a:r>
          </a:p>
          <a:p>
            <a:pPr algn="l">
              <a:buFont typeface="Arial" panose="020B0604020202020204" pitchFamily="34" charset="0"/>
              <a:buChar char="•"/>
            </a:pPr>
            <a:r>
              <a:rPr lang="en-US" b="1" i="0" dirty="0">
                <a:solidFill>
                  <a:srgbClr val="374151"/>
                </a:solidFill>
                <a:effectLst/>
                <a:latin typeface="Söhne"/>
              </a:rPr>
              <a:t>Evaluation</a:t>
            </a:r>
            <a:r>
              <a:rPr lang="en-US" b="0" i="0" dirty="0">
                <a:solidFill>
                  <a:srgbClr val="374151"/>
                </a:solidFill>
                <a:effectLst/>
                <a:latin typeface="Söhne"/>
              </a:rPr>
              <a:t>: Perform periodic assessments of how well the organization’s security policies and procedures meet the requirements of the HIPAA Security Rule.</a:t>
            </a:r>
          </a:p>
          <a:p>
            <a:pPr algn="l">
              <a:buFont typeface="Arial" panose="020B0604020202020204" pitchFamily="34" charset="0"/>
              <a:buChar char="•"/>
            </a:pPr>
            <a:r>
              <a:rPr lang="en-US" b="1" i="0" dirty="0">
                <a:solidFill>
                  <a:srgbClr val="374151"/>
                </a:solidFill>
                <a:effectLst/>
                <a:latin typeface="Söhne"/>
              </a:rPr>
              <a:t>Contingency Plan</a:t>
            </a:r>
            <a:r>
              <a:rPr lang="en-US" b="0" i="0" dirty="0">
                <a:solidFill>
                  <a:srgbClr val="374151"/>
                </a:solidFill>
                <a:effectLst/>
                <a:latin typeface="Söhne"/>
              </a:rPr>
              <a:t>: Establish (and implement as needed) policies and procedures for responding to emergencies or other occurrences that damage systems containing ePHI.</a:t>
            </a:r>
          </a:p>
          <a:p>
            <a:endParaRPr lang="en-US" dirty="0"/>
          </a:p>
        </p:txBody>
      </p:sp>
      <p:pic>
        <p:nvPicPr>
          <p:cNvPr id="4" name="Content Placeholder 5">
            <a:extLst>
              <a:ext uri="{FF2B5EF4-FFF2-40B4-BE49-F238E27FC236}">
                <a16:creationId xmlns:a16="http://schemas.microsoft.com/office/drawing/2014/main" id="{22FEC4B5-0212-B067-54F9-17B7E9A15F0A}"/>
              </a:ext>
            </a:extLst>
          </p:cNvPr>
          <p:cNvPicPr>
            <a:picLocks noChangeAspect="1"/>
          </p:cNvPicPr>
          <p:nvPr/>
        </p:nvPicPr>
        <p:blipFill>
          <a:blip r:embed="rId2"/>
          <a:stretch>
            <a:fillRect/>
          </a:stretch>
        </p:blipFill>
        <p:spPr>
          <a:xfrm>
            <a:off x="111729" y="6279283"/>
            <a:ext cx="2998817" cy="482040"/>
          </a:xfrm>
          <a:prstGeom prst="rect">
            <a:avLst/>
          </a:prstGeom>
        </p:spPr>
      </p:pic>
      <p:sp>
        <p:nvSpPr>
          <p:cNvPr id="5" name="TextBox 23">
            <a:extLst>
              <a:ext uri="{FF2B5EF4-FFF2-40B4-BE49-F238E27FC236}">
                <a16:creationId xmlns:a16="http://schemas.microsoft.com/office/drawing/2014/main" id="{C1F04D49-59B1-C21B-76D8-761091A14A7A}"/>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AAD7D26D-36D7-6F8F-F6BF-ABD9A7475EB3}"/>
              </a:ext>
            </a:extLst>
          </p:cNvPr>
          <p:cNvPicPr>
            <a:picLocks noChangeAspect="1"/>
          </p:cNvPicPr>
          <p:nvPr/>
        </p:nvPicPr>
        <p:blipFill>
          <a:blip r:embed="rId3"/>
          <a:stretch>
            <a:fillRect/>
          </a:stretch>
        </p:blipFill>
        <p:spPr>
          <a:xfrm>
            <a:off x="9209084" y="1865764"/>
            <a:ext cx="2868616" cy="3126471"/>
          </a:xfrm>
          <a:prstGeom prst="rect">
            <a:avLst/>
          </a:prstGeom>
        </p:spPr>
      </p:pic>
    </p:spTree>
    <p:extLst>
      <p:ext uri="{BB962C8B-B14F-4D97-AF65-F5344CB8AC3E}">
        <p14:creationId xmlns:p14="http://schemas.microsoft.com/office/powerpoint/2010/main" val="1916722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9BE70-C6C2-16CF-29FF-D47C7CCBB220}"/>
              </a:ext>
            </a:extLst>
          </p:cNvPr>
          <p:cNvSpPr>
            <a:spLocks noGrp="1"/>
          </p:cNvSpPr>
          <p:nvPr>
            <p:ph type="title"/>
          </p:nvPr>
        </p:nvSpPr>
        <p:spPr/>
        <p:txBody>
          <a:bodyPr/>
          <a:lstStyle/>
          <a:p>
            <a:pPr algn="ctr"/>
            <a:r>
              <a:rPr lang="en-US" b="1" i="0" dirty="0">
                <a:solidFill>
                  <a:srgbClr val="374151"/>
                </a:solidFill>
                <a:effectLst/>
                <a:latin typeface="Söhne"/>
              </a:rPr>
              <a:t>Physical Safeguards</a:t>
            </a:r>
            <a:br>
              <a:rPr lang="en-US" b="0" i="0" dirty="0">
                <a:solidFill>
                  <a:srgbClr val="374151"/>
                </a:solidFill>
                <a:effectLst/>
                <a:latin typeface="Söhne"/>
              </a:rPr>
            </a:br>
            <a:endParaRPr lang="en-US" dirty="0"/>
          </a:p>
        </p:txBody>
      </p:sp>
      <p:sp>
        <p:nvSpPr>
          <p:cNvPr id="3" name="Content Placeholder 2">
            <a:extLst>
              <a:ext uri="{FF2B5EF4-FFF2-40B4-BE49-F238E27FC236}">
                <a16:creationId xmlns:a16="http://schemas.microsoft.com/office/drawing/2014/main" id="{8D7D631B-7142-1C06-383E-1B56E324A54A}"/>
              </a:ext>
            </a:extLst>
          </p:cNvPr>
          <p:cNvSpPr>
            <a:spLocks noGrp="1"/>
          </p:cNvSpPr>
          <p:nvPr>
            <p:ph idx="1"/>
          </p:nvPr>
        </p:nvSpPr>
        <p:spPr>
          <a:xfrm>
            <a:off x="82550" y="1120776"/>
            <a:ext cx="8115300" cy="5372099"/>
          </a:xfrm>
        </p:spPr>
        <p:txBody>
          <a:bodyPr>
            <a:normAutofit/>
          </a:bodyPr>
          <a:lstStyle/>
          <a:p>
            <a:pPr algn="l">
              <a:buFont typeface="Arial" panose="020B0604020202020204" pitchFamily="34" charset="0"/>
              <a:buChar char="•"/>
            </a:pPr>
            <a:r>
              <a:rPr lang="en-US" b="1" i="0" dirty="0">
                <a:solidFill>
                  <a:srgbClr val="374151"/>
                </a:solidFill>
                <a:effectLst/>
                <a:latin typeface="Söhne"/>
              </a:rPr>
              <a:t>Facility Access and Control</a:t>
            </a:r>
            <a:r>
              <a:rPr lang="en-US" b="0" i="0" dirty="0">
                <a:solidFill>
                  <a:srgbClr val="374151"/>
                </a:solidFill>
                <a:effectLst/>
                <a:latin typeface="Söhne"/>
              </a:rPr>
              <a:t>: Implement policies and procedures to limit physical access to electronic information systems and the facilities in which they are housed while ensuring that properly authorized access is allowed.</a:t>
            </a:r>
          </a:p>
          <a:p>
            <a:pPr algn="l">
              <a:buFont typeface="Arial" panose="020B0604020202020204" pitchFamily="34" charset="0"/>
              <a:buChar char="•"/>
            </a:pPr>
            <a:r>
              <a:rPr lang="en-US" b="1" i="0" dirty="0">
                <a:solidFill>
                  <a:srgbClr val="374151"/>
                </a:solidFill>
                <a:effectLst/>
                <a:latin typeface="Söhne"/>
              </a:rPr>
              <a:t>Workstation and Device Security</a:t>
            </a:r>
            <a:r>
              <a:rPr lang="en-US" b="0" i="0" dirty="0">
                <a:solidFill>
                  <a:srgbClr val="374151"/>
                </a:solidFill>
                <a:effectLst/>
                <a:latin typeface="Söhne"/>
              </a:rPr>
              <a:t>: Implement policies and procedures specifying proper use of and access to workstations and electronic media, and have the policies regarding the transfer, removal, disposal, and re-use of electronic media, to ensure appropriate protection of ePHI.</a:t>
            </a:r>
          </a:p>
          <a:p>
            <a:endParaRPr lang="en-US" dirty="0"/>
          </a:p>
        </p:txBody>
      </p:sp>
      <p:pic>
        <p:nvPicPr>
          <p:cNvPr id="4" name="Content Placeholder 5">
            <a:extLst>
              <a:ext uri="{FF2B5EF4-FFF2-40B4-BE49-F238E27FC236}">
                <a16:creationId xmlns:a16="http://schemas.microsoft.com/office/drawing/2014/main" id="{2D4BE275-4FD4-3473-A6BA-A5598666C573}"/>
              </a:ext>
            </a:extLst>
          </p:cNvPr>
          <p:cNvPicPr>
            <a:picLocks noChangeAspect="1"/>
          </p:cNvPicPr>
          <p:nvPr/>
        </p:nvPicPr>
        <p:blipFill>
          <a:blip r:embed="rId2"/>
          <a:stretch>
            <a:fillRect/>
          </a:stretch>
        </p:blipFill>
        <p:spPr>
          <a:xfrm>
            <a:off x="111729" y="6279283"/>
            <a:ext cx="2998817" cy="482040"/>
          </a:xfrm>
          <a:prstGeom prst="rect">
            <a:avLst/>
          </a:prstGeom>
        </p:spPr>
      </p:pic>
      <p:sp>
        <p:nvSpPr>
          <p:cNvPr id="5" name="TextBox 23">
            <a:extLst>
              <a:ext uri="{FF2B5EF4-FFF2-40B4-BE49-F238E27FC236}">
                <a16:creationId xmlns:a16="http://schemas.microsoft.com/office/drawing/2014/main" id="{22A2E210-0DAB-0047-3FDF-AE9518FA34B7}"/>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62301BC8-875D-C3F0-626F-27831595E512}"/>
              </a:ext>
            </a:extLst>
          </p:cNvPr>
          <p:cNvPicPr>
            <a:picLocks noChangeAspect="1"/>
          </p:cNvPicPr>
          <p:nvPr/>
        </p:nvPicPr>
        <p:blipFill>
          <a:blip r:embed="rId3"/>
          <a:stretch>
            <a:fillRect/>
          </a:stretch>
        </p:blipFill>
        <p:spPr>
          <a:xfrm>
            <a:off x="8710610" y="1449384"/>
            <a:ext cx="3278190" cy="4414630"/>
          </a:xfrm>
          <a:prstGeom prst="rect">
            <a:avLst/>
          </a:prstGeom>
        </p:spPr>
      </p:pic>
    </p:spTree>
    <p:extLst>
      <p:ext uri="{BB962C8B-B14F-4D97-AF65-F5344CB8AC3E}">
        <p14:creationId xmlns:p14="http://schemas.microsoft.com/office/powerpoint/2010/main" val="2071115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149C4-6B41-DEF9-7378-46E3F0DEA73F}"/>
              </a:ext>
            </a:extLst>
          </p:cNvPr>
          <p:cNvSpPr>
            <a:spLocks noGrp="1"/>
          </p:cNvSpPr>
          <p:nvPr>
            <p:ph type="title"/>
          </p:nvPr>
        </p:nvSpPr>
        <p:spPr/>
        <p:txBody>
          <a:bodyPr/>
          <a:lstStyle/>
          <a:p>
            <a:pPr algn="ctr"/>
            <a:r>
              <a:rPr lang="en-US" b="1" i="0" dirty="0">
                <a:solidFill>
                  <a:srgbClr val="374151"/>
                </a:solidFill>
                <a:effectLst/>
                <a:latin typeface="Söhne"/>
              </a:rPr>
              <a:t>Technical Safeguards</a:t>
            </a:r>
            <a:br>
              <a:rPr lang="en-US" b="0" i="0" dirty="0">
                <a:solidFill>
                  <a:srgbClr val="374151"/>
                </a:solidFill>
                <a:effectLst/>
                <a:latin typeface="Söhne"/>
              </a:rPr>
            </a:br>
            <a:endParaRPr lang="en-US" dirty="0"/>
          </a:p>
        </p:txBody>
      </p:sp>
      <p:sp>
        <p:nvSpPr>
          <p:cNvPr id="3" name="Content Placeholder 2">
            <a:extLst>
              <a:ext uri="{FF2B5EF4-FFF2-40B4-BE49-F238E27FC236}">
                <a16:creationId xmlns:a16="http://schemas.microsoft.com/office/drawing/2014/main" id="{FBFB0B62-336C-E7CF-6333-7BCC8663E85B}"/>
              </a:ext>
            </a:extLst>
          </p:cNvPr>
          <p:cNvSpPr>
            <a:spLocks noGrp="1"/>
          </p:cNvSpPr>
          <p:nvPr>
            <p:ph idx="1"/>
          </p:nvPr>
        </p:nvSpPr>
        <p:spPr>
          <a:xfrm>
            <a:off x="111728" y="1133474"/>
            <a:ext cx="8886221" cy="5006975"/>
          </a:xfrm>
        </p:spPr>
        <p:txBody>
          <a:bodyPr>
            <a:normAutofit fontScale="92500" lnSpcReduction="10000"/>
          </a:bodyPr>
          <a:lstStyle/>
          <a:p>
            <a:pPr algn="l">
              <a:buFont typeface="Arial" panose="020B0604020202020204" pitchFamily="34" charset="0"/>
              <a:buChar char="•"/>
            </a:pPr>
            <a:r>
              <a:rPr lang="en-US" b="1" i="0" dirty="0">
                <a:solidFill>
                  <a:srgbClr val="374151"/>
                </a:solidFill>
                <a:effectLst/>
                <a:latin typeface="Söhne"/>
              </a:rPr>
              <a:t>Access Control</a:t>
            </a:r>
            <a:r>
              <a:rPr lang="en-US" b="0" i="0" dirty="0">
                <a:solidFill>
                  <a:srgbClr val="374151"/>
                </a:solidFill>
                <a:effectLst/>
                <a:latin typeface="Söhne"/>
              </a:rPr>
              <a:t>: Implement technical policies and procedures that allow only authorized persons to access electronic protected health information (ePHI).</a:t>
            </a:r>
          </a:p>
          <a:p>
            <a:pPr algn="l">
              <a:buFont typeface="Arial" panose="020B0604020202020204" pitchFamily="34" charset="0"/>
              <a:buChar char="•"/>
            </a:pPr>
            <a:r>
              <a:rPr lang="en-US" b="1" i="0" dirty="0">
                <a:solidFill>
                  <a:srgbClr val="374151"/>
                </a:solidFill>
                <a:effectLst/>
                <a:latin typeface="Söhne"/>
              </a:rPr>
              <a:t>Audit Controls</a:t>
            </a:r>
            <a:r>
              <a:rPr lang="en-US" b="0" i="0" dirty="0">
                <a:solidFill>
                  <a:srgbClr val="374151"/>
                </a:solidFill>
                <a:effectLst/>
                <a:latin typeface="Söhne"/>
              </a:rPr>
              <a:t>: Implement hardware, software, and procedural mechanisms to record and examine access and other activity in information systems containing ePHI.</a:t>
            </a:r>
          </a:p>
          <a:p>
            <a:pPr algn="l">
              <a:buFont typeface="Arial" panose="020B0604020202020204" pitchFamily="34" charset="0"/>
              <a:buChar char="•"/>
            </a:pPr>
            <a:r>
              <a:rPr lang="en-US" b="1" i="0" dirty="0">
                <a:solidFill>
                  <a:srgbClr val="374151"/>
                </a:solidFill>
                <a:effectLst/>
                <a:latin typeface="Söhne"/>
              </a:rPr>
              <a:t>Integrity Controls</a:t>
            </a:r>
            <a:r>
              <a:rPr lang="en-US" b="0" i="0" dirty="0">
                <a:solidFill>
                  <a:srgbClr val="374151"/>
                </a:solidFill>
                <a:effectLst/>
                <a:latin typeface="Söhne"/>
              </a:rPr>
              <a:t>: Implement policies and procedures to ensure that ePHI is not improperly altered or destroyed. Electronic measures must be put in place to confirm that ePHI has not been improperly altered or destroyed.</a:t>
            </a:r>
          </a:p>
          <a:p>
            <a:pPr algn="l">
              <a:buFont typeface="Arial" panose="020B0604020202020204" pitchFamily="34" charset="0"/>
              <a:buChar char="•"/>
            </a:pPr>
            <a:r>
              <a:rPr lang="en-US" b="1" i="0" dirty="0">
                <a:solidFill>
                  <a:srgbClr val="374151"/>
                </a:solidFill>
                <a:effectLst/>
                <a:latin typeface="Söhne"/>
              </a:rPr>
              <a:t>Transmission Security</a:t>
            </a:r>
            <a:r>
              <a:rPr lang="en-US" b="0" i="0" dirty="0">
                <a:solidFill>
                  <a:srgbClr val="374151"/>
                </a:solidFill>
                <a:effectLst/>
                <a:latin typeface="Söhne"/>
              </a:rPr>
              <a:t>: Implement security measures to ensure that electronically transmitted ePHI is not improperly accessed, modified, or destroyed.</a:t>
            </a:r>
          </a:p>
          <a:p>
            <a:endParaRPr lang="en-US" dirty="0"/>
          </a:p>
        </p:txBody>
      </p:sp>
      <p:pic>
        <p:nvPicPr>
          <p:cNvPr id="4" name="Content Placeholder 5">
            <a:extLst>
              <a:ext uri="{FF2B5EF4-FFF2-40B4-BE49-F238E27FC236}">
                <a16:creationId xmlns:a16="http://schemas.microsoft.com/office/drawing/2014/main" id="{8F0BD9C5-B6F1-0BD5-29B5-6C67ED52AA87}"/>
              </a:ext>
            </a:extLst>
          </p:cNvPr>
          <p:cNvPicPr>
            <a:picLocks noChangeAspect="1"/>
          </p:cNvPicPr>
          <p:nvPr/>
        </p:nvPicPr>
        <p:blipFill>
          <a:blip r:embed="rId2"/>
          <a:stretch>
            <a:fillRect/>
          </a:stretch>
        </p:blipFill>
        <p:spPr>
          <a:xfrm>
            <a:off x="111729" y="6279283"/>
            <a:ext cx="2998817" cy="482040"/>
          </a:xfrm>
          <a:prstGeom prst="rect">
            <a:avLst/>
          </a:prstGeom>
        </p:spPr>
      </p:pic>
      <p:sp>
        <p:nvSpPr>
          <p:cNvPr id="5" name="TextBox 23">
            <a:extLst>
              <a:ext uri="{FF2B5EF4-FFF2-40B4-BE49-F238E27FC236}">
                <a16:creationId xmlns:a16="http://schemas.microsoft.com/office/drawing/2014/main" id="{01CA7DEC-05B0-AE52-BA81-57B574529B8A}"/>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B3AB0B56-D199-47A1-3801-CA62EFF5341C}"/>
              </a:ext>
            </a:extLst>
          </p:cNvPr>
          <p:cNvPicPr>
            <a:picLocks noChangeAspect="1"/>
          </p:cNvPicPr>
          <p:nvPr/>
        </p:nvPicPr>
        <p:blipFill>
          <a:blip r:embed="rId3"/>
          <a:stretch>
            <a:fillRect/>
          </a:stretch>
        </p:blipFill>
        <p:spPr>
          <a:xfrm>
            <a:off x="9154504" y="2063746"/>
            <a:ext cx="2925767" cy="2500656"/>
          </a:xfrm>
          <a:prstGeom prst="rect">
            <a:avLst/>
          </a:prstGeom>
        </p:spPr>
      </p:pic>
    </p:spTree>
    <p:extLst>
      <p:ext uri="{BB962C8B-B14F-4D97-AF65-F5344CB8AC3E}">
        <p14:creationId xmlns:p14="http://schemas.microsoft.com/office/powerpoint/2010/main" val="1059042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FA6DB-DD8C-1E4B-5706-7BD264E34224}"/>
              </a:ext>
            </a:extLst>
          </p:cNvPr>
          <p:cNvSpPr>
            <a:spLocks noGrp="1"/>
          </p:cNvSpPr>
          <p:nvPr>
            <p:ph type="title"/>
          </p:nvPr>
        </p:nvSpPr>
        <p:spPr/>
        <p:txBody>
          <a:bodyPr>
            <a:normAutofit fontScale="90000"/>
          </a:bodyPr>
          <a:lstStyle/>
          <a:p>
            <a:pPr algn="ctr"/>
            <a:r>
              <a:rPr lang="en-US" b="1" i="0" dirty="0">
                <a:solidFill>
                  <a:srgbClr val="374151"/>
                </a:solidFill>
                <a:effectLst/>
                <a:latin typeface="Söhne"/>
              </a:rPr>
              <a:t>Policies and Procedures and Documentation Requirements</a:t>
            </a:r>
            <a:r>
              <a:rPr lang="en-US" b="0" i="0" dirty="0">
                <a:solidFill>
                  <a:srgbClr val="374151"/>
                </a:solidFill>
                <a:effectLst/>
                <a:latin typeface="Söhne"/>
              </a:rPr>
              <a:t>:</a:t>
            </a:r>
            <a:br>
              <a:rPr lang="en-US" b="0" i="0" dirty="0">
                <a:solidFill>
                  <a:srgbClr val="374151"/>
                </a:solidFill>
                <a:effectLst/>
                <a:latin typeface="Söhne"/>
              </a:rPr>
            </a:br>
            <a:endParaRPr lang="en-US" dirty="0"/>
          </a:p>
        </p:txBody>
      </p:sp>
      <p:sp>
        <p:nvSpPr>
          <p:cNvPr id="3" name="Content Placeholder 2">
            <a:extLst>
              <a:ext uri="{FF2B5EF4-FFF2-40B4-BE49-F238E27FC236}">
                <a16:creationId xmlns:a16="http://schemas.microsoft.com/office/drawing/2014/main" id="{360BC4D0-2860-84E4-1969-DF56AB599F6A}"/>
              </a:ext>
            </a:extLst>
          </p:cNvPr>
          <p:cNvSpPr>
            <a:spLocks noGrp="1"/>
          </p:cNvSpPr>
          <p:nvPr>
            <p:ph idx="1"/>
          </p:nvPr>
        </p:nvSpPr>
        <p:spPr>
          <a:xfrm>
            <a:off x="246529" y="1879413"/>
            <a:ext cx="8364071" cy="4351338"/>
          </a:xfrm>
        </p:spPr>
        <p:txBody>
          <a:bodyPr>
            <a:normAutofit lnSpcReduction="10000"/>
          </a:bodyPr>
          <a:lstStyle/>
          <a:p>
            <a:pPr marL="285750" indent="-285750">
              <a:buFont typeface="+mj-lt"/>
              <a:buAutoNum type="arabicPeriod"/>
            </a:pPr>
            <a:r>
              <a:rPr lang="en-US" b="0" i="0" dirty="0">
                <a:solidFill>
                  <a:srgbClr val="374151"/>
                </a:solidFill>
                <a:effectLst/>
                <a:latin typeface="Söhne"/>
              </a:rPr>
              <a:t>Covered entities must adopt written privacy policies and procedures that are consistent with the Privacy Rule.</a:t>
            </a:r>
          </a:p>
          <a:p>
            <a:pPr marL="285750" indent="-285750">
              <a:buFont typeface="+mj-lt"/>
              <a:buAutoNum type="arabicPeriod"/>
            </a:pPr>
            <a:r>
              <a:rPr lang="en-US" b="0" i="0" dirty="0">
                <a:solidFill>
                  <a:srgbClr val="374151"/>
                </a:solidFill>
                <a:effectLst/>
                <a:latin typeface="Söhne"/>
              </a:rPr>
              <a:t>Maintain, until six years after the date of their creation or last effective date (whichever is later), written records of required actions, activities, or assessments.</a:t>
            </a:r>
          </a:p>
          <a:p>
            <a:pPr marL="285750" indent="-285750">
              <a:buFont typeface="+mj-lt"/>
              <a:buAutoNum type="arabicPeriod"/>
            </a:pPr>
            <a:r>
              <a:rPr lang="en-US" b="0" i="0" dirty="0">
                <a:solidFill>
                  <a:srgbClr val="374151"/>
                </a:solidFill>
                <a:effectLst/>
                <a:latin typeface="Söhne"/>
              </a:rPr>
              <a:t>Regularly review and update documentation in response to environmental or organizational changes that affect the security of ePHI.</a:t>
            </a:r>
          </a:p>
          <a:p>
            <a:pPr marL="0" indent="0">
              <a:buNone/>
            </a:pPr>
            <a:br>
              <a:rPr lang="en-US" dirty="0"/>
            </a:br>
            <a:endParaRPr lang="en-US" dirty="0"/>
          </a:p>
        </p:txBody>
      </p:sp>
      <p:pic>
        <p:nvPicPr>
          <p:cNvPr id="4" name="Content Placeholder 5">
            <a:extLst>
              <a:ext uri="{FF2B5EF4-FFF2-40B4-BE49-F238E27FC236}">
                <a16:creationId xmlns:a16="http://schemas.microsoft.com/office/drawing/2014/main" id="{38ABE8EE-5FF8-C9DD-43CA-571C11FDCA94}"/>
              </a:ext>
            </a:extLst>
          </p:cNvPr>
          <p:cNvPicPr>
            <a:picLocks noChangeAspect="1"/>
          </p:cNvPicPr>
          <p:nvPr/>
        </p:nvPicPr>
        <p:blipFill>
          <a:blip r:embed="rId2"/>
          <a:stretch>
            <a:fillRect/>
          </a:stretch>
        </p:blipFill>
        <p:spPr>
          <a:xfrm>
            <a:off x="111729" y="6279283"/>
            <a:ext cx="2998817" cy="482040"/>
          </a:xfrm>
          <a:prstGeom prst="rect">
            <a:avLst/>
          </a:prstGeom>
        </p:spPr>
      </p:pic>
      <p:sp>
        <p:nvSpPr>
          <p:cNvPr id="5" name="TextBox 23">
            <a:extLst>
              <a:ext uri="{FF2B5EF4-FFF2-40B4-BE49-F238E27FC236}">
                <a16:creationId xmlns:a16="http://schemas.microsoft.com/office/drawing/2014/main" id="{C69F86B1-0A78-38C1-A464-16ED2B4448A1}"/>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2F0993D5-C819-D9F2-2799-43F349114C5D}"/>
              </a:ext>
            </a:extLst>
          </p:cNvPr>
          <p:cNvPicPr>
            <a:picLocks noChangeAspect="1"/>
          </p:cNvPicPr>
          <p:nvPr/>
        </p:nvPicPr>
        <p:blipFill>
          <a:blip r:embed="rId3"/>
          <a:stretch>
            <a:fillRect/>
          </a:stretch>
        </p:blipFill>
        <p:spPr>
          <a:xfrm>
            <a:off x="9024934" y="1690688"/>
            <a:ext cx="2998817" cy="3813308"/>
          </a:xfrm>
          <a:prstGeom prst="rect">
            <a:avLst/>
          </a:prstGeom>
        </p:spPr>
      </p:pic>
    </p:spTree>
    <p:extLst>
      <p:ext uri="{BB962C8B-B14F-4D97-AF65-F5344CB8AC3E}">
        <p14:creationId xmlns:p14="http://schemas.microsoft.com/office/powerpoint/2010/main" val="4096105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60C10-72A9-304F-6486-0F8C0E14BEA7}"/>
              </a:ext>
            </a:extLst>
          </p:cNvPr>
          <p:cNvSpPr>
            <a:spLocks noGrp="1"/>
          </p:cNvSpPr>
          <p:nvPr>
            <p:ph type="title"/>
          </p:nvPr>
        </p:nvSpPr>
        <p:spPr>
          <a:xfrm>
            <a:off x="1041400" y="111125"/>
            <a:ext cx="10515600" cy="1325563"/>
          </a:xfrm>
        </p:spPr>
        <p:txBody>
          <a:bodyPr/>
          <a:lstStyle/>
          <a:p>
            <a:pPr algn="ctr"/>
            <a:r>
              <a:rPr lang="en-US" b="0" i="0" dirty="0">
                <a:solidFill>
                  <a:srgbClr val="343541"/>
                </a:solidFill>
                <a:effectLst/>
                <a:latin typeface="Söhne"/>
              </a:rPr>
              <a:t>Health Information Technology for economic and clinical health (HITECH) Act of 2009</a:t>
            </a:r>
            <a:endParaRPr lang="en-US" dirty="0"/>
          </a:p>
        </p:txBody>
      </p:sp>
      <p:sp>
        <p:nvSpPr>
          <p:cNvPr id="3" name="Content Placeholder 2">
            <a:extLst>
              <a:ext uri="{FF2B5EF4-FFF2-40B4-BE49-F238E27FC236}">
                <a16:creationId xmlns:a16="http://schemas.microsoft.com/office/drawing/2014/main" id="{15900081-B62F-6347-565D-DDCAC1E4ACEF}"/>
              </a:ext>
            </a:extLst>
          </p:cNvPr>
          <p:cNvSpPr>
            <a:spLocks noGrp="1"/>
          </p:cNvSpPr>
          <p:nvPr>
            <p:ph idx="1"/>
          </p:nvPr>
        </p:nvSpPr>
        <p:spPr>
          <a:xfrm>
            <a:off x="63500" y="1322749"/>
            <a:ext cx="8832850" cy="5070474"/>
          </a:xfrm>
        </p:spPr>
        <p:txBody>
          <a:bodyPr>
            <a:normAutofit/>
          </a:bodyPr>
          <a:lstStyle/>
          <a:p>
            <a:r>
              <a:rPr lang="en-US" b="0" i="0" dirty="0">
                <a:solidFill>
                  <a:srgbClr val="374151"/>
                </a:solidFill>
                <a:effectLst/>
                <a:latin typeface="Söhne"/>
              </a:rPr>
              <a:t>The HITECH Act was introduced to motivate the implementation of electronic health records (EHR) and supporting technology in the United States, with the goal of improving the health care quality, safety, and efficiency in the health care system.</a:t>
            </a:r>
          </a:p>
          <a:p>
            <a:pPr lvl="1"/>
            <a:r>
              <a:rPr lang="en-US" b="0" i="0" dirty="0">
                <a:solidFill>
                  <a:srgbClr val="374151"/>
                </a:solidFill>
                <a:effectLst/>
                <a:latin typeface="Söhne"/>
              </a:rPr>
              <a:t>Represents a major step in the modernization of America's health care system and continues to influence the widespread adoption of health IT, electronic health records, and the secure exchange of electronic health information.</a:t>
            </a:r>
          </a:p>
          <a:p>
            <a:pPr lvl="1"/>
            <a:r>
              <a:rPr lang="en-US" dirty="0"/>
              <a:t>Promotes the adoption and meaningful use of health information technology, particularly EHRs, by providing financial incentives to healthcare providers. </a:t>
            </a:r>
          </a:p>
        </p:txBody>
      </p:sp>
      <p:pic>
        <p:nvPicPr>
          <p:cNvPr id="4" name="Content Placeholder 5">
            <a:extLst>
              <a:ext uri="{FF2B5EF4-FFF2-40B4-BE49-F238E27FC236}">
                <a16:creationId xmlns:a16="http://schemas.microsoft.com/office/drawing/2014/main" id="{62855A20-DA8A-BA6C-48ED-5F1FB731CC7C}"/>
              </a:ext>
            </a:extLst>
          </p:cNvPr>
          <p:cNvPicPr>
            <a:picLocks noChangeAspect="1"/>
          </p:cNvPicPr>
          <p:nvPr/>
        </p:nvPicPr>
        <p:blipFill>
          <a:blip r:embed="rId2"/>
          <a:stretch>
            <a:fillRect/>
          </a:stretch>
        </p:blipFill>
        <p:spPr>
          <a:xfrm>
            <a:off x="111729" y="6279283"/>
            <a:ext cx="2998817" cy="482040"/>
          </a:xfrm>
          <a:prstGeom prst="rect">
            <a:avLst/>
          </a:prstGeom>
        </p:spPr>
      </p:pic>
      <p:sp>
        <p:nvSpPr>
          <p:cNvPr id="5" name="TextBox 23">
            <a:extLst>
              <a:ext uri="{FF2B5EF4-FFF2-40B4-BE49-F238E27FC236}">
                <a16:creationId xmlns:a16="http://schemas.microsoft.com/office/drawing/2014/main" id="{2E5050AC-E3CA-71F2-8B57-4527FCA4D950}"/>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9CC01258-D30A-0B50-3D32-B3056E8C7425}"/>
              </a:ext>
            </a:extLst>
          </p:cNvPr>
          <p:cNvPicPr>
            <a:picLocks noChangeAspect="1"/>
          </p:cNvPicPr>
          <p:nvPr/>
        </p:nvPicPr>
        <p:blipFill>
          <a:blip r:embed="rId3"/>
          <a:stretch>
            <a:fillRect/>
          </a:stretch>
        </p:blipFill>
        <p:spPr>
          <a:xfrm>
            <a:off x="9115422" y="1960558"/>
            <a:ext cx="2886078" cy="3174687"/>
          </a:xfrm>
          <a:prstGeom prst="rect">
            <a:avLst/>
          </a:prstGeom>
        </p:spPr>
      </p:pic>
    </p:spTree>
    <p:extLst>
      <p:ext uri="{BB962C8B-B14F-4D97-AF65-F5344CB8AC3E}">
        <p14:creationId xmlns:p14="http://schemas.microsoft.com/office/powerpoint/2010/main" val="2903700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AC68F-251C-2E3B-265F-A5DBB9D84399}"/>
              </a:ext>
            </a:extLst>
          </p:cNvPr>
          <p:cNvSpPr>
            <a:spLocks noGrp="1"/>
          </p:cNvSpPr>
          <p:nvPr>
            <p:ph type="title"/>
          </p:nvPr>
        </p:nvSpPr>
        <p:spPr>
          <a:xfrm>
            <a:off x="914400" y="-53975"/>
            <a:ext cx="10515600" cy="1325563"/>
          </a:xfrm>
        </p:spPr>
        <p:txBody>
          <a:bodyPr/>
          <a:lstStyle/>
          <a:p>
            <a:pPr algn="ctr"/>
            <a:r>
              <a:rPr lang="en-US" b="0" i="0" dirty="0">
                <a:solidFill>
                  <a:srgbClr val="343541"/>
                </a:solidFill>
                <a:effectLst/>
                <a:latin typeface="Söhne"/>
              </a:rPr>
              <a:t>HITECH</a:t>
            </a:r>
            <a:endParaRPr lang="en-US" dirty="0"/>
          </a:p>
        </p:txBody>
      </p:sp>
      <p:sp>
        <p:nvSpPr>
          <p:cNvPr id="3" name="Content Placeholder 2">
            <a:extLst>
              <a:ext uri="{FF2B5EF4-FFF2-40B4-BE49-F238E27FC236}">
                <a16:creationId xmlns:a16="http://schemas.microsoft.com/office/drawing/2014/main" id="{F0F5913A-890B-F91E-EFAC-9709DCDBB418}"/>
              </a:ext>
            </a:extLst>
          </p:cNvPr>
          <p:cNvSpPr>
            <a:spLocks noGrp="1"/>
          </p:cNvSpPr>
          <p:nvPr>
            <p:ph idx="1"/>
          </p:nvPr>
        </p:nvSpPr>
        <p:spPr>
          <a:xfrm>
            <a:off x="111728" y="1035050"/>
            <a:ext cx="8898921" cy="5097463"/>
          </a:xfrm>
        </p:spPr>
        <p:txBody>
          <a:bodyPr>
            <a:normAutofit/>
          </a:bodyPr>
          <a:lstStyle/>
          <a:p>
            <a:r>
              <a:rPr lang="en-US" dirty="0">
                <a:solidFill>
                  <a:srgbClr val="374151"/>
                </a:solidFill>
                <a:latin typeface="Söhne"/>
              </a:rPr>
              <a:t>The HITECH Act enhances HIPAA protections by increasing legal liability and enforcement for non-compliance, extending obligations to business associates, and mandating patient notifications after data breaches involving unsecured PHI </a:t>
            </a:r>
          </a:p>
          <a:p>
            <a:r>
              <a:rPr lang="en-US" b="1" i="0" dirty="0">
                <a:effectLst/>
                <a:latin typeface="Söhne"/>
              </a:rPr>
              <a:t>Breach Notification Rule</a:t>
            </a:r>
            <a:r>
              <a:rPr lang="en-US" b="0" i="0" dirty="0">
                <a:solidFill>
                  <a:srgbClr val="374151"/>
                </a:solidFill>
                <a:effectLst/>
                <a:latin typeface="Söhne"/>
              </a:rPr>
              <a:t>: Under the HITECH Act, covered entities are required to report data breaches affecting 500 or more individuals to the U.S. Department of Health &amp; Human Services' Office for Civil Rights (OCR), the affected individuals, and the media, in some cases. </a:t>
            </a:r>
          </a:p>
          <a:p>
            <a:r>
              <a:rPr lang="en-US" b="0" i="0" dirty="0">
                <a:solidFill>
                  <a:srgbClr val="374151"/>
                </a:solidFill>
                <a:effectLst/>
                <a:latin typeface="Söhne"/>
              </a:rPr>
              <a:t>Breaches affecting fewer than 500 individuals are reported to the OCR annually.</a:t>
            </a:r>
            <a:endParaRPr lang="en-US" dirty="0"/>
          </a:p>
        </p:txBody>
      </p:sp>
      <p:pic>
        <p:nvPicPr>
          <p:cNvPr id="4" name="Content Placeholder 5">
            <a:extLst>
              <a:ext uri="{FF2B5EF4-FFF2-40B4-BE49-F238E27FC236}">
                <a16:creationId xmlns:a16="http://schemas.microsoft.com/office/drawing/2014/main" id="{42526F65-9D3A-B0C6-EEEC-72D3634DDD93}"/>
              </a:ext>
            </a:extLst>
          </p:cNvPr>
          <p:cNvPicPr>
            <a:picLocks noChangeAspect="1"/>
          </p:cNvPicPr>
          <p:nvPr/>
        </p:nvPicPr>
        <p:blipFill>
          <a:blip r:embed="rId2"/>
          <a:stretch>
            <a:fillRect/>
          </a:stretch>
        </p:blipFill>
        <p:spPr>
          <a:xfrm>
            <a:off x="111729" y="6279283"/>
            <a:ext cx="2998817" cy="482040"/>
          </a:xfrm>
          <a:prstGeom prst="rect">
            <a:avLst/>
          </a:prstGeom>
        </p:spPr>
      </p:pic>
      <p:sp>
        <p:nvSpPr>
          <p:cNvPr id="5" name="TextBox 23">
            <a:extLst>
              <a:ext uri="{FF2B5EF4-FFF2-40B4-BE49-F238E27FC236}">
                <a16:creationId xmlns:a16="http://schemas.microsoft.com/office/drawing/2014/main" id="{E96B4158-7D62-0C08-467A-45B367BE5FAE}"/>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62917738-7821-0216-BA99-906B0F4A1438}"/>
              </a:ext>
            </a:extLst>
          </p:cNvPr>
          <p:cNvPicPr>
            <a:picLocks noChangeAspect="1"/>
          </p:cNvPicPr>
          <p:nvPr/>
        </p:nvPicPr>
        <p:blipFill>
          <a:blip r:embed="rId3"/>
          <a:stretch>
            <a:fillRect/>
          </a:stretch>
        </p:blipFill>
        <p:spPr>
          <a:xfrm>
            <a:off x="8918177" y="1611508"/>
            <a:ext cx="3089673" cy="3398642"/>
          </a:xfrm>
          <a:prstGeom prst="rect">
            <a:avLst/>
          </a:prstGeom>
        </p:spPr>
      </p:pic>
    </p:spTree>
    <p:extLst>
      <p:ext uri="{BB962C8B-B14F-4D97-AF65-F5344CB8AC3E}">
        <p14:creationId xmlns:p14="http://schemas.microsoft.com/office/powerpoint/2010/main" val="2402613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5BB14-6AF3-D3F7-F403-66FD0EA71B5B}"/>
              </a:ext>
            </a:extLst>
          </p:cNvPr>
          <p:cNvSpPr>
            <a:spLocks noGrp="1"/>
          </p:cNvSpPr>
          <p:nvPr>
            <p:ph type="title"/>
          </p:nvPr>
        </p:nvSpPr>
        <p:spPr>
          <a:xfrm>
            <a:off x="838200" y="18255"/>
            <a:ext cx="10515600" cy="1325563"/>
          </a:xfrm>
        </p:spPr>
        <p:txBody>
          <a:bodyPr/>
          <a:lstStyle/>
          <a:p>
            <a:pPr algn="ctr"/>
            <a:r>
              <a:rPr lang="en-US" b="0" i="0" dirty="0">
                <a:solidFill>
                  <a:srgbClr val="343541"/>
                </a:solidFill>
                <a:effectLst/>
                <a:latin typeface="Söhne"/>
              </a:rPr>
              <a:t>HITECH</a:t>
            </a:r>
            <a:endParaRPr lang="en-US" dirty="0"/>
          </a:p>
        </p:txBody>
      </p:sp>
      <p:sp>
        <p:nvSpPr>
          <p:cNvPr id="3" name="Content Placeholder 2">
            <a:extLst>
              <a:ext uri="{FF2B5EF4-FFF2-40B4-BE49-F238E27FC236}">
                <a16:creationId xmlns:a16="http://schemas.microsoft.com/office/drawing/2014/main" id="{991C108C-C4ED-9BC9-BD5E-CB572E7E91C5}"/>
              </a:ext>
            </a:extLst>
          </p:cNvPr>
          <p:cNvSpPr>
            <a:spLocks noGrp="1"/>
          </p:cNvSpPr>
          <p:nvPr>
            <p:ph idx="1"/>
          </p:nvPr>
        </p:nvSpPr>
        <p:spPr>
          <a:xfrm>
            <a:off x="285750" y="1051718"/>
            <a:ext cx="7588250" cy="5380832"/>
          </a:xfrm>
        </p:spPr>
        <p:txBody>
          <a:bodyPr/>
          <a:lstStyle/>
          <a:p>
            <a:r>
              <a:rPr lang="en-US" dirty="0"/>
              <a:t>The HITECH Act introduces tiered increases in penalties for HIPAA violations, up to $1.5 million per identical violation annually, with fines varying based on the entity's awareness, cause of the violation, and whether it was promptly corrected.</a:t>
            </a:r>
          </a:p>
          <a:p>
            <a:r>
              <a:rPr lang="en-US" dirty="0"/>
              <a:t>The HITECH Act fosters Health Information Exchanges (HIE), facilitating secure, standard-compliant electronic data sharing among healthcare stakeholders, thereby enhancing care quality, speed, safety, and affordability.</a:t>
            </a:r>
          </a:p>
        </p:txBody>
      </p:sp>
      <p:pic>
        <p:nvPicPr>
          <p:cNvPr id="4" name="Content Placeholder 5">
            <a:extLst>
              <a:ext uri="{FF2B5EF4-FFF2-40B4-BE49-F238E27FC236}">
                <a16:creationId xmlns:a16="http://schemas.microsoft.com/office/drawing/2014/main" id="{E7D351F9-A0A9-68BD-4EFB-52174DF8F0F2}"/>
              </a:ext>
            </a:extLst>
          </p:cNvPr>
          <p:cNvPicPr>
            <a:picLocks noChangeAspect="1"/>
          </p:cNvPicPr>
          <p:nvPr/>
        </p:nvPicPr>
        <p:blipFill>
          <a:blip r:embed="rId2"/>
          <a:stretch>
            <a:fillRect/>
          </a:stretch>
        </p:blipFill>
        <p:spPr>
          <a:xfrm>
            <a:off x="111729" y="6279283"/>
            <a:ext cx="2998817" cy="482040"/>
          </a:xfrm>
          <a:prstGeom prst="rect">
            <a:avLst/>
          </a:prstGeom>
        </p:spPr>
      </p:pic>
      <p:sp>
        <p:nvSpPr>
          <p:cNvPr id="5" name="TextBox 23">
            <a:extLst>
              <a:ext uri="{FF2B5EF4-FFF2-40B4-BE49-F238E27FC236}">
                <a16:creationId xmlns:a16="http://schemas.microsoft.com/office/drawing/2014/main" id="{945344E3-272D-1207-6625-5E1FA7DFA318}"/>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3C8563F5-A6AC-EE66-AAA9-8CB0D2B06B48}"/>
              </a:ext>
            </a:extLst>
          </p:cNvPr>
          <p:cNvPicPr>
            <a:picLocks noChangeAspect="1"/>
          </p:cNvPicPr>
          <p:nvPr/>
        </p:nvPicPr>
        <p:blipFill>
          <a:blip r:embed="rId3"/>
          <a:stretch>
            <a:fillRect/>
          </a:stretch>
        </p:blipFill>
        <p:spPr>
          <a:xfrm>
            <a:off x="8048021" y="1343818"/>
            <a:ext cx="4134719" cy="4548192"/>
          </a:xfrm>
          <a:prstGeom prst="rect">
            <a:avLst/>
          </a:prstGeom>
        </p:spPr>
      </p:pic>
    </p:spTree>
    <p:extLst>
      <p:ext uri="{BB962C8B-B14F-4D97-AF65-F5344CB8AC3E}">
        <p14:creationId xmlns:p14="http://schemas.microsoft.com/office/powerpoint/2010/main" val="3982099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02F91-A1AE-111B-30B5-E75229F811FB}"/>
              </a:ext>
            </a:extLst>
          </p:cNvPr>
          <p:cNvSpPr>
            <a:spLocks noGrp="1"/>
          </p:cNvSpPr>
          <p:nvPr>
            <p:ph type="title"/>
          </p:nvPr>
        </p:nvSpPr>
        <p:spPr>
          <a:xfrm>
            <a:off x="730250" y="-257175"/>
            <a:ext cx="10515600" cy="1325563"/>
          </a:xfrm>
        </p:spPr>
        <p:txBody>
          <a:bodyPr/>
          <a:lstStyle/>
          <a:p>
            <a:pPr algn="ctr"/>
            <a:r>
              <a:rPr lang="en-US" dirty="0"/>
              <a:t>Common Violations of HIPAA</a:t>
            </a:r>
          </a:p>
        </p:txBody>
      </p:sp>
      <p:sp>
        <p:nvSpPr>
          <p:cNvPr id="3" name="Content Placeholder 2">
            <a:extLst>
              <a:ext uri="{FF2B5EF4-FFF2-40B4-BE49-F238E27FC236}">
                <a16:creationId xmlns:a16="http://schemas.microsoft.com/office/drawing/2014/main" id="{DD3748F4-D779-677B-87D1-6BA907F0ED10}"/>
              </a:ext>
            </a:extLst>
          </p:cNvPr>
          <p:cNvSpPr>
            <a:spLocks noGrp="1"/>
          </p:cNvSpPr>
          <p:nvPr>
            <p:ph idx="1"/>
          </p:nvPr>
        </p:nvSpPr>
        <p:spPr>
          <a:xfrm>
            <a:off x="358775" y="711200"/>
            <a:ext cx="11258550" cy="5257800"/>
          </a:xfrm>
        </p:spPr>
        <p:txBody>
          <a:bodyPr>
            <a:normAutofit fontScale="70000" lnSpcReduction="20000"/>
          </a:bodyPr>
          <a:lstStyle/>
          <a:p>
            <a:r>
              <a:rPr lang="en-US" b="1" i="0" dirty="0">
                <a:effectLst/>
                <a:latin typeface="Söhne"/>
              </a:rPr>
              <a:t>Sharing PHI with Unauthorized Parties</a:t>
            </a:r>
          </a:p>
          <a:p>
            <a:r>
              <a:rPr lang="en-US" b="1" i="0" dirty="0">
                <a:effectLst/>
                <a:latin typeface="Söhne"/>
              </a:rPr>
              <a:t>Unauthorized Disclosure of Protected Health Information (PHI)</a:t>
            </a:r>
            <a:endParaRPr lang="en-US" dirty="0">
              <a:solidFill>
                <a:srgbClr val="374151"/>
              </a:solidFill>
              <a:latin typeface="Söhne"/>
            </a:endParaRPr>
          </a:p>
          <a:p>
            <a:r>
              <a:rPr lang="en-US" b="1" i="0" dirty="0">
                <a:effectLst/>
                <a:latin typeface="Söhne"/>
              </a:rPr>
              <a:t>Failure to Conduct Risk Assessments</a:t>
            </a:r>
            <a:endParaRPr lang="en-US" b="1" i="0" dirty="0">
              <a:solidFill>
                <a:srgbClr val="374151"/>
              </a:solidFill>
              <a:effectLst/>
              <a:latin typeface="Söhne"/>
            </a:endParaRPr>
          </a:p>
          <a:p>
            <a:r>
              <a:rPr lang="en-US" b="1" i="0" dirty="0">
                <a:effectLst/>
                <a:latin typeface="Söhne"/>
              </a:rPr>
              <a:t>Failure to Manage Identified Security Risks</a:t>
            </a:r>
            <a:endParaRPr lang="en-US" b="1" dirty="0">
              <a:solidFill>
                <a:srgbClr val="374151"/>
              </a:solidFill>
              <a:latin typeface="Söhne"/>
            </a:endParaRPr>
          </a:p>
          <a:p>
            <a:r>
              <a:rPr lang="en-US" b="1" dirty="0">
                <a:solidFill>
                  <a:srgbClr val="374151"/>
                </a:solidFill>
                <a:latin typeface="Söhne"/>
              </a:rPr>
              <a:t>Employee training</a:t>
            </a:r>
          </a:p>
          <a:p>
            <a:r>
              <a:rPr lang="en-US" sz="2900" b="1" dirty="0">
                <a:latin typeface="Söhne"/>
              </a:rPr>
              <a:t>Mishandling record </a:t>
            </a:r>
          </a:p>
          <a:p>
            <a:pPr lvl="1"/>
            <a:r>
              <a:rPr lang="en-US" sz="2900" b="1" dirty="0">
                <a:latin typeface="Söhne"/>
              </a:rPr>
              <a:t>Paper</a:t>
            </a:r>
          </a:p>
          <a:p>
            <a:pPr lvl="1"/>
            <a:r>
              <a:rPr lang="en-US" sz="2900" b="1" dirty="0">
                <a:latin typeface="Söhne"/>
              </a:rPr>
              <a:t>Electronic </a:t>
            </a:r>
          </a:p>
          <a:p>
            <a:r>
              <a:rPr lang="en-US" sz="2900" b="1" dirty="0">
                <a:latin typeface="Söhne"/>
              </a:rPr>
              <a:t>Hacking/IT Incidents (unsecure network)</a:t>
            </a:r>
          </a:p>
          <a:p>
            <a:r>
              <a:rPr lang="en-US" sz="2900" b="1" dirty="0">
                <a:latin typeface="Söhne"/>
              </a:rPr>
              <a:t>Failure to Provide Notification Following a Breach</a:t>
            </a:r>
          </a:p>
          <a:p>
            <a:r>
              <a:rPr lang="en-US" sz="2900" b="1" dirty="0">
                <a:latin typeface="Söhne"/>
              </a:rPr>
              <a:t>Over-disclosing Information (no proper authority)</a:t>
            </a:r>
          </a:p>
          <a:p>
            <a:pPr lvl="1"/>
            <a:r>
              <a:rPr lang="en-US" sz="2500" b="1" dirty="0">
                <a:latin typeface="Söhne"/>
              </a:rPr>
              <a:t>Releasing the wrong patient information</a:t>
            </a:r>
          </a:p>
          <a:p>
            <a:r>
              <a:rPr lang="en-US" sz="2900" b="1" dirty="0">
                <a:latin typeface="Söhne"/>
              </a:rPr>
              <a:t>Social Media/gossiping (curiosity!)</a:t>
            </a:r>
          </a:p>
          <a:p>
            <a:r>
              <a:rPr lang="en-US" sz="2900" b="1" dirty="0">
                <a:latin typeface="Söhne"/>
              </a:rPr>
              <a:t>Loss or Theft of Devices</a:t>
            </a:r>
          </a:p>
          <a:p>
            <a:r>
              <a:rPr lang="en-US" sz="2900" b="1" dirty="0">
                <a:latin typeface="Söhne"/>
              </a:rPr>
              <a:t>Improper Disposal of PHI</a:t>
            </a:r>
          </a:p>
          <a:p>
            <a:pPr lvl="1"/>
            <a:r>
              <a:rPr lang="en-US" sz="2500" b="1" dirty="0">
                <a:latin typeface="Söhne"/>
              </a:rPr>
              <a:t>Shred/wipe the hardware</a:t>
            </a:r>
          </a:p>
        </p:txBody>
      </p:sp>
      <p:pic>
        <p:nvPicPr>
          <p:cNvPr id="4" name="Content Placeholder 5">
            <a:extLst>
              <a:ext uri="{FF2B5EF4-FFF2-40B4-BE49-F238E27FC236}">
                <a16:creationId xmlns:a16="http://schemas.microsoft.com/office/drawing/2014/main" id="{9BCB1609-A93C-C8D5-C872-82A75C746CFC}"/>
              </a:ext>
            </a:extLst>
          </p:cNvPr>
          <p:cNvPicPr>
            <a:picLocks noChangeAspect="1"/>
          </p:cNvPicPr>
          <p:nvPr/>
        </p:nvPicPr>
        <p:blipFill>
          <a:blip r:embed="rId2"/>
          <a:stretch>
            <a:fillRect/>
          </a:stretch>
        </p:blipFill>
        <p:spPr>
          <a:xfrm>
            <a:off x="48229" y="6226502"/>
            <a:ext cx="2998817" cy="482040"/>
          </a:xfrm>
          <a:prstGeom prst="rect">
            <a:avLst/>
          </a:prstGeom>
        </p:spPr>
      </p:pic>
      <p:sp>
        <p:nvSpPr>
          <p:cNvPr id="5" name="TextBox 23">
            <a:extLst>
              <a:ext uri="{FF2B5EF4-FFF2-40B4-BE49-F238E27FC236}">
                <a16:creationId xmlns:a16="http://schemas.microsoft.com/office/drawing/2014/main" id="{1DA89F33-2783-0B7B-52B7-C4AD90EE4AA5}"/>
              </a:ext>
            </a:extLst>
          </p:cNvPr>
          <p:cNvSpPr txBox="1">
            <a:spLocks noChangeArrowheads="1"/>
          </p:cNvSpPr>
          <p:nvPr/>
        </p:nvSpPr>
        <p:spPr bwMode="auto">
          <a:xfrm>
            <a:off x="2449095" y="6226502"/>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9" name="Picture 8">
            <a:extLst>
              <a:ext uri="{FF2B5EF4-FFF2-40B4-BE49-F238E27FC236}">
                <a16:creationId xmlns:a16="http://schemas.microsoft.com/office/drawing/2014/main" id="{FE631B14-83DC-F19A-7004-C3D0B8D16A0B}"/>
              </a:ext>
            </a:extLst>
          </p:cNvPr>
          <p:cNvPicPr>
            <a:picLocks noChangeAspect="1"/>
          </p:cNvPicPr>
          <p:nvPr/>
        </p:nvPicPr>
        <p:blipFill>
          <a:blip r:embed="rId3"/>
          <a:stretch>
            <a:fillRect/>
          </a:stretch>
        </p:blipFill>
        <p:spPr>
          <a:xfrm>
            <a:off x="8247034" y="1132197"/>
            <a:ext cx="2998816" cy="4836803"/>
          </a:xfrm>
          <a:prstGeom prst="rect">
            <a:avLst/>
          </a:prstGeom>
        </p:spPr>
      </p:pic>
    </p:spTree>
    <p:extLst>
      <p:ext uri="{BB962C8B-B14F-4D97-AF65-F5344CB8AC3E}">
        <p14:creationId xmlns:p14="http://schemas.microsoft.com/office/powerpoint/2010/main" val="3307894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881F3-D191-F320-37F5-8633133ACBFE}"/>
              </a:ext>
            </a:extLst>
          </p:cNvPr>
          <p:cNvSpPr>
            <a:spLocks noGrp="1"/>
          </p:cNvSpPr>
          <p:nvPr>
            <p:ph type="title"/>
          </p:nvPr>
        </p:nvSpPr>
        <p:spPr>
          <a:xfrm>
            <a:off x="838200" y="-237548"/>
            <a:ext cx="10515600" cy="1325563"/>
          </a:xfrm>
        </p:spPr>
        <p:txBody>
          <a:bodyPr/>
          <a:lstStyle/>
          <a:p>
            <a:pPr algn="ctr"/>
            <a:r>
              <a:rPr lang="en-US" dirty="0"/>
              <a:t>MCQ from Farhat lectures</a:t>
            </a:r>
          </a:p>
        </p:txBody>
      </p:sp>
      <p:sp>
        <p:nvSpPr>
          <p:cNvPr id="3" name="Content Placeholder 2">
            <a:extLst>
              <a:ext uri="{FF2B5EF4-FFF2-40B4-BE49-F238E27FC236}">
                <a16:creationId xmlns:a16="http://schemas.microsoft.com/office/drawing/2014/main" id="{71EEEEC0-3D98-5F57-84BF-4B4569CD937C}"/>
              </a:ext>
            </a:extLst>
          </p:cNvPr>
          <p:cNvSpPr>
            <a:spLocks noGrp="1"/>
          </p:cNvSpPr>
          <p:nvPr>
            <p:ph idx="1"/>
          </p:nvPr>
        </p:nvSpPr>
        <p:spPr>
          <a:xfrm>
            <a:off x="318654" y="938933"/>
            <a:ext cx="11513127" cy="5246389"/>
          </a:xfrm>
        </p:spPr>
        <p:txBody>
          <a:bodyPr>
            <a:normAutofit fontScale="92500" lnSpcReduction="10000"/>
          </a:bodyPr>
          <a:lstStyle/>
          <a:p>
            <a:pPr algn="l"/>
            <a:r>
              <a:rPr lang="en-US" b="1" i="0" dirty="0">
                <a:solidFill>
                  <a:srgbClr val="374151"/>
                </a:solidFill>
                <a:effectLst/>
                <a:latin typeface="Söhne"/>
              </a:rPr>
              <a:t>1. What does the 'P' in HIPAA stand for related to insurance?</a:t>
            </a:r>
            <a:r>
              <a:rPr lang="en-US" b="0" i="0" dirty="0">
                <a:solidFill>
                  <a:srgbClr val="374151"/>
                </a:solidFill>
                <a:effectLst/>
                <a:latin typeface="Söhne"/>
              </a:rPr>
              <a:t> </a:t>
            </a:r>
          </a:p>
          <a:p>
            <a:pPr marL="0" indent="0" algn="l">
              <a:buNone/>
            </a:pPr>
            <a:r>
              <a:rPr lang="en-US" b="0" i="0" dirty="0">
                <a:solidFill>
                  <a:srgbClr val="374151"/>
                </a:solidFill>
                <a:effectLst/>
                <a:latin typeface="Söhne"/>
              </a:rPr>
              <a:t>a) Protection </a:t>
            </a:r>
          </a:p>
          <a:p>
            <a:pPr marL="0" indent="0" algn="l">
              <a:buNone/>
            </a:pPr>
            <a:r>
              <a:rPr lang="en-US" b="0" i="0" dirty="0">
                <a:solidFill>
                  <a:srgbClr val="374151"/>
                </a:solidFill>
                <a:effectLst/>
                <a:latin typeface="Söhne"/>
              </a:rPr>
              <a:t>b) Portability </a:t>
            </a:r>
          </a:p>
          <a:p>
            <a:pPr marL="0" indent="0" algn="l">
              <a:buNone/>
            </a:pPr>
            <a:r>
              <a:rPr lang="en-US" b="0" i="0" dirty="0">
                <a:solidFill>
                  <a:srgbClr val="374151"/>
                </a:solidFill>
                <a:effectLst/>
                <a:latin typeface="Söhne"/>
              </a:rPr>
              <a:t>c) Provision </a:t>
            </a:r>
          </a:p>
          <a:p>
            <a:pPr marL="0" indent="0" algn="l">
              <a:buNone/>
            </a:pPr>
            <a:r>
              <a:rPr lang="en-US" b="0" i="0" dirty="0">
                <a:solidFill>
                  <a:srgbClr val="374151"/>
                </a:solidFill>
                <a:effectLst/>
                <a:latin typeface="Söhne"/>
              </a:rPr>
              <a:t>d) Premium</a:t>
            </a:r>
          </a:p>
          <a:p>
            <a:pPr algn="l"/>
            <a:r>
              <a:rPr lang="en-US" b="0" i="1" dirty="0">
                <a:solidFill>
                  <a:srgbClr val="374151"/>
                </a:solidFill>
                <a:effectLst/>
                <a:latin typeface="Söhne"/>
              </a:rPr>
              <a:t>Correct Answer: b) Portability</a:t>
            </a:r>
            <a:r>
              <a:rPr lang="en-US" b="0" i="0" dirty="0">
                <a:solidFill>
                  <a:srgbClr val="374151"/>
                </a:solidFill>
                <a:effectLst/>
                <a:latin typeface="Söhne"/>
              </a:rPr>
              <a:t> Explanation: The "P" in HIPAA stands for Portability, referring to the portability of health insurance between jobs. </a:t>
            </a:r>
            <a:r>
              <a:rPr lang="en-US" b="0" i="1" dirty="0">
                <a:solidFill>
                  <a:srgbClr val="374151"/>
                </a:solidFill>
                <a:effectLst/>
                <a:latin typeface="Söhne"/>
              </a:rPr>
              <a:t>Incorrect choices:</a:t>
            </a:r>
            <a:r>
              <a:rPr lang="en-US" b="0" i="0" dirty="0">
                <a:solidFill>
                  <a:srgbClr val="374151"/>
                </a:solidFill>
                <a:effectLst/>
                <a:latin typeface="Söhne"/>
              </a:rPr>
              <a:t> </a:t>
            </a:r>
          </a:p>
          <a:p>
            <a:pPr algn="l"/>
            <a:r>
              <a:rPr lang="en-US" b="0" i="0" dirty="0">
                <a:solidFill>
                  <a:srgbClr val="374151"/>
                </a:solidFill>
                <a:effectLst/>
                <a:latin typeface="Söhne"/>
              </a:rPr>
              <a:t>a) While HIPAA does offer protection of health information, the 'P' in this context refers to Portability. </a:t>
            </a:r>
          </a:p>
          <a:p>
            <a:pPr algn="l"/>
            <a:r>
              <a:rPr lang="en-US" b="0" i="0" dirty="0">
                <a:solidFill>
                  <a:srgbClr val="374151"/>
                </a:solidFill>
                <a:effectLst/>
                <a:latin typeface="Söhne"/>
              </a:rPr>
              <a:t>c) Provision is not the correct term in HIPAA's acronym. </a:t>
            </a:r>
          </a:p>
          <a:p>
            <a:pPr algn="l"/>
            <a:r>
              <a:rPr lang="en-US" b="0" i="0" dirty="0">
                <a:solidFill>
                  <a:srgbClr val="374151"/>
                </a:solidFill>
                <a:effectLst/>
                <a:latin typeface="Söhne"/>
              </a:rPr>
              <a:t>d) Premium refers to the cost of an insurance policy and is not relevant to the acronym.</a:t>
            </a:r>
          </a:p>
          <a:p>
            <a:endParaRPr lang="en-US" dirty="0"/>
          </a:p>
        </p:txBody>
      </p:sp>
      <p:pic>
        <p:nvPicPr>
          <p:cNvPr id="4" name="Content Placeholder 5">
            <a:extLst>
              <a:ext uri="{FF2B5EF4-FFF2-40B4-BE49-F238E27FC236}">
                <a16:creationId xmlns:a16="http://schemas.microsoft.com/office/drawing/2014/main" id="{D912A32D-E214-D782-8732-EB8FEFB9BA88}"/>
              </a:ext>
            </a:extLst>
          </p:cNvPr>
          <p:cNvPicPr>
            <a:picLocks noChangeAspect="1"/>
          </p:cNvPicPr>
          <p:nvPr/>
        </p:nvPicPr>
        <p:blipFill>
          <a:blip r:embed="rId2"/>
          <a:stretch>
            <a:fillRect/>
          </a:stretch>
        </p:blipFill>
        <p:spPr>
          <a:xfrm>
            <a:off x="48229" y="6226502"/>
            <a:ext cx="2998817" cy="482040"/>
          </a:xfrm>
          <a:prstGeom prst="rect">
            <a:avLst/>
          </a:prstGeom>
        </p:spPr>
      </p:pic>
      <p:sp>
        <p:nvSpPr>
          <p:cNvPr id="5" name="TextBox 23">
            <a:extLst>
              <a:ext uri="{FF2B5EF4-FFF2-40B4-BE49-F238E27FC236}">
                <a16:creationId xmlns:a16="http://schemas.microsoft.com/office/drawing/2014/main" id="{F1589BA5-2697-5354-7FB2-323E080C3DB0}"/>
              </a:ext>
            </a:extLst>
          </p:cNvPr>
          <p:cNvSpPr txBox="1">
            <a:spLocks noChangeArrowheads="1"/>
          </p:cNvSpPr>
          <p:nvPr/>
        </p:nvSpPr>
        <p:spPr bwMode="auto">
          <a:xfrm>
            <a:off x="2449095" y="6226502"/>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030754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300</TotalTime>
  <Words>2274</Words>
  <Application>Microsoft Office PowerPoint</Application>
  <PresentationFormat>Widescreen</PresentationFormat>
  <Paragraphs>148</Paragraphs>
  <Slides>19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Calibri Light</vt:lpstr>
      <vt:lpstr>Söhne</vt:lpstr>
      <vt:lpstr>Calibri</vt:lpstr>
      <vt:lpstr>Comic Sans MS</vt:lpstr>
      <vt:lpstr>Wingdings</vt:lpstr>
      <vt:lpstr>Arial</vt:lpstr>
      <vt:lpstr>Office Theme</vt:lpstr>
      <vt:lpstr>What is HIPAA?</vt:lpstr>
      <vt:lpstr>What is HIPAA?</vt:lpstr>
      <vt:lpstr>What is HIPAA?</vt:lpstr>
      <vt:lpstr>What is HIPAA?</vt:lpstr>
      <vt:lpstr>Protected Health Information (PHI)</vt:lpstr>
      <vt:lpstr>Protected Health Information (PHI)</vt:lpstr>
      <vt:lpstr>HIPPA Covered Entities</vt:lpstr>
      <vt:lpstr>Covered Entities</vt:lpstr>
      <vt:lpstr>“Business Associate”</vt:lpstr>
      <vt:lpstr>Disclosure of Information</vt:lpstr>
      <vt:lpstr>Administrative Safeguards </vt:lpstr>
      <vt:lpstr>Physical Safeguards </vt:lpstr>
      <vt:lpstr>Technical Safeguards </vt:lpstr>
      <vt:lpstr>Policies and Procedures and Documentation Requirements: </vt:lpstr>
      <vt:lpstr>Health Information Technology for economic and clinical health (HITECH) Act of 2009</vt:lpstr>
      <vt:lpstr>HITECH</vt:lpstr>
      <vt:lpstr>HITECH</vt:lpstr>
      <vt:lpstr>Common Violations of HIPAA</vt:lpstr>
      <vt:lpstr>MCQ from Farhat lectures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HIPAA?</dc:title>
  <dc:creator>mansour farhat</dc:creator>
  <cp:lastModifiedBy>mansour farhat</cp:lastModifiedBy>
  <cp:revision>7</cp:revision>
  <dcterms:created xsi:type="dcterms:W3CDTF">2023-10-13T15:18:14Z</dcterms:created>
  <dcterms:modified xsi:type="dcterms:W3CDTF">2023-10-13T23:26:20Z</dcterms:modified>
</cp:coreProperties>
</file>