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3"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221E53-31D5-4A7F-BF0D-FAF8E73C1162}" v="104" dt="2024-01-02T20:27:14.4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49" autoAdjust="0"/>
    <p:restoredTop sz="94660"/>
  </p:normalViewPr>
  <p:slideViewPr>
    <p:cSldViewPr snapToGrid="0">
      <p:cViewPr varScale="1">
        <p:scale>
          <a:sx n="119" d="100"/>
          <a:sy n="119" d="100"/>
        </p:scale>
        <p:origin x="8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0226-5AE1-89CF-497F-71EAB9962D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852F90-F7FB-B4A2-938D-19C9FEE416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F68CB6-A5E4-B5A3-74F7-7D866C6DE3D6}"/>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5" name="Footer Placeholder 4">
            <a:extLst>
              <a:ext uri="{FF2B5EF4-FFF2-40B4-BE49-F238E27FC236}">
                <a16:creationId xmlns:a16="http://schemas.microsoft.com/office/drawing/2014/main" id="{7D56BE25-0755-2137-83BA-160B476CC0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59464B-DD70-750B-CDF9-08F2CE27A3A6}"/>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3604301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F740-F926-3509-6234-0C79799FD7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A47A83-3289-B67C-E553-C608B48920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6739AD-7998-615B-891B-FC14F141F0A9}"/>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5" name="Footer Placeholder 4">
            <a:extLst>
              <a:ext uri="{FF2B5EF4-FFF2-40B4-BE49-F238E27FC236}">
                <a16:creationId xmlns:a16="http://schemas.microsoft.com/office/drawing/2014/main" id="{F2B36891-2049-3C93-5BC0-3A2971DF5E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DEB5B-F4BE-3106-BD53-D0238F390EB2}"/>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37281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137E-AC7A-7039-3799-67D995A022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F2D12A-89DF-A72A-77BE-6BF2DA5FC4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E65EC2-1F06-C088-4DB6-2D9006A0387F}"/>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5" name="Footer Placeholder 4">
            <a:extLst>
              <a:ext uri="{FF2B5EF4-FFF2-40B4-BE49-F238E27FC236}">
                <a16:creationId xmlns:a16="http://schemas.microsoft.com/office/drawing/2014/main" id="{9AED3E52-DC93-3DA6-93F1-DCD8640215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E65117-A4A9-46E3-582C-467A9E5CAB7A}"/>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1447227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D7B3D-C2E2-1B85-3A29-A86C2E976B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FF8E07-C194-1479-D341-3FEF5F3C8D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02DF28-2DDA-1BDC-FDCC-C6AE208C8C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29E5F5-A8B7-E260-E65B-F60EF29E8896}"/>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6" name="Footer Placeholder 5">
            <a:extLst>
              <a:ext uri="{FF2B5EF4-FFF2-40B4-BE49-F238E27FC236}">
                <a16:creationId xmlns:a16="http://schemas.microsoft.com/office/drawing/2014/main" id="{28457D5F-0C52-B5C0-F17D-A971095725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F8716C-3DC9-DD80-7118-01144985EE3D}"/>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332712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0AE8-66F7-0B8F-42B9-EF590D412C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788AB9-A440-E396-7336-4A2CA2CAB1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F24AA1-E8FE-E27D-E01E-BA5DE90D1A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58DD8E-3BBC-9B0F-3FF7-B422E63675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D96578-E643-EC61-9EBF-C268DFD1E5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5B8F0D-A964-FFA0-3C06-CF4F783358DC}"/>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8" name="Footer Placeholder 7">
            <a:extLst>
              <a:ext uri="{FF2B5EF4-FFF2-40B4-BE49-F238E27FC236}">
                <a16:creationId xmlns:a16="http://schemas.microsoft.com/office/drawing/2014/main" id="{9D82546E-8520-A929-05AA-A6B3B77E01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6B2D97-B878-9F5E-5B13-42457089E14A}"/>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4264771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59E6-4706-09E7-C4F8-F7091C4DBC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879C02-F720-DDAE-96A8-6E0E27B35BD1}"/>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4" name="Footer Placeholder 3">
            <a:extLst>
              <a:ext uri="{FF2B5EF4-FFF2-40B4-BE49-F238E27FC236}">
                <a16:creationId xmlns:a16="http://schemas.microsoft.com/office/drawing/2014/main" id="{87FCE289-939E-E4FE-1865-A463854D83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CC9CA9-888F-1B85-E3D7-A45B2123B909}"/>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1072062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79B80E-BB55-3815-7A9B-D92F1DD135B4}"/>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3" name="Footer Placeholder 2">
            <a:extLst>
              <a:ext uri="{FF2B5EF4-FFF2-40B4-BE49-F238E27FC236}">
                <a16:creationId xmlns:a16="http://schemas.microsoft.com/office/drawing/2014/main" id="{56C4FE46-04C6-4CE4-41EB-6B6A766DA6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011F54-6F26-7856-7B5B-9FB9025F767C}"/>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1851305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AF727-B8D2-300F-328A-8C23E3EC59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1EF490-3236-0941-93C7-79B994A149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07AE5B-8B78-D4BE-C2EB-F3CF8D8BB6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CBE23D-25A9-FD6F-CB0B-F3656CF7A8BF}"/>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6" name="Footer Placeholder 5">
            <a:extLst>
              <a:ext uri="{FF2B5EF4-FFF2-40B4-BE49-F238E27FC236}">
                <a16:creationId xmlns:a16="http://schemas.microsoft.com/office/drawing/2014/main" id="{6E8477AE-0D19-086A-967C-D65EDA3869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915370-3409-FFE4-6A5F-B34E7FF0BFBE}"/>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30266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810D8-C5BF-6A8E-43D1-B5E115E78E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92895A-433F-2DA0-FEDF-0A06574F8B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B6B23-14E6-DFF5-9CB8-50850E996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D785D7-4FFC-CB20-5BE1-D595715D5073}"/>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6" name="Footer Placeholder 5">
            <a:extLst>
              <a:ext uri="{FF2B5EF4-FFF2-40B4-BE49-F238E27FC236}">
                <a16:creationId xmlns:a16="http://schemas.microsoft.com/office/drawing/2014/main" id="{5A3E5D2C-C10A-1B82-E9FF-1C464465C6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1608BC-F38A-8941-3192-DDFC19CD869A}"/>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2980856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568F-B544-9D87-A292-1C7838F3AE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AB4B89-7C8D-3C4E-5B3D-B5DD8248AC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7E41EA-DA30-0EA4-444D-C455362AFD29}"/>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5" name="Footer Placeholder 4">
            <a:extLst>
              <a:ext uri="{FF2B5EF4-FFF2-40B4-BE49-F238E27FC236}">
                <a16:creationId xmlns:a16="http://schemas.microsoft.com/office/drawing/2014/main" id="{E475F184-1886-1C31-FD31-80C0EBD3C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CB5532-DD70-EAB6-209E-092874062D66}"/>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3215612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35C35B-BAC1-5B7D-EA98-3409C8AAC6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2194FA-1C4D-690E-7944-2C8C72F7FA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5C229-E760-4F60-456B-C0A30B44673A}"/>
              </a:ext>
            </a:extLst>
          </p:cNvPr>
          <p:cNvSpPr>
            <a:spLocks noGrp="1"/>
          </p:cNvSpPr>
          <p:nvPr>
            <p:ph type="dt" sz="half" idx="10"/>
          </p:nvPr>
        </p:nvSpPr>
        <p:spPr/>
        <p:txBody>
          <a:bodyPr/>
          <a:lstStyle/>
          <a:p>
            <a:fld id="{C97843CD-CC91-41F2-A470-6B9BC4CA28F8}" type="datetimeFigureOut">
              <a:rPr lang="en-US" smtClean="0"/>
              <a:t>5/1/2025</a:t>
            </a:fld>
            <a:endParaRPr lang="en-US"/>
          </a:p>
        </p:txBody>
      </p:sp>
      <p:sp>
        <p:nvSpPr>
          <p:cNvPr id="5" name="Footer Placeholder 4">
            <a:extLst>
              <a:ext uri="{FF2B5EF4-FFF2-40B4-BE49-F238E27FC236}">
                <a16:creationId xmlns:a16="http://schemas.microsoft.com/office/drawing/2014/main" id="{7B9F2A58-DEC5-8C90-7412-7594C922E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78B0B9-3E60-34A6-1A91-E8A709CA9E38}"/>
              </a:ext>
            </a:extLst>
          </p:cNvPr>
          <p:cNvSpPr>
            <a:spLocks noGrp="1"/>
          </p:cNvSpPr>
          <p:nvPr>
            <p:ph type="sldNum" sz="quarter" idx="12"/>
          </p:nvPr>
        </p:nvSpPr>
        <p:spPr/>
        <p:txBody>
          <a:bodyPr/>
          <a:lstStyle/>
          <a:p>
            <a:fld id="{5A8F0356-3E8A-422D-854B-55B0A6CABD26}" type="slidenum">
              <a:rPr lang="en-US" smtClean="0"/>
              <a:t>‹#›</a:t>
            </a:fld>
            <a:endParaRPr lang="en-US"/>
          </a:p>
        </p:txBody>
      </p:sp>
    </p:spTree>
    <p:extLst>
      <p:ext uri="{BB962C8B-B14F-4D97-AF65-F5344CB8AC3E}">
        <p14:creationId xmlns:p14="http://schemas.microsoft.com/office/powerpoint/2010/main" val="1970114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EFC07C-7C57-57F7-24EE-C7C77F62AE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E301EE-D0F1-2FCE-E65B-9A4770C9C8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8FDA3C-C60B-83F9-943E-3EF674923C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7843CD-CC91-41F2-A470-6B9BC4CA28F8}" type="datetimeFigureOut">
              <a:rPr lang="en-US" smtClean="0"/>
              <a:t>5/1/2025</a:t>
            </a:fld>
            <a:endParaRPr lang="en-US"/>
          </a:p>
        </p:txBody>
      </p:sp>
      <p:sp>
        <p:nvSpPr>
          <p:cNvPr id="5" name="Footer Placeholder 4">
            <a:extLst>
              <a:ext uri="{FF2B5EF4-FFF2-40B4-BE49-F238E27FC236}">
                <a16:creationId xmlns:a16="http://schemas.microsoft.com/office/drawing/2014/main" id="{56336867-1704-77D7-6DD7-26D6389CDD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92637C-6620-8AD8-324F-320E952E25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F0356-3E8A-422D-854B-55B0A6CABD26}" type="slidenum">
              <a:rPr lang="en-US" smtClean="0"/>
              <a:t>‹#›</a:t>
            </a:fld>
            <a:endParaRPr lang="en-US"/>
          </a:p>
        </p:txBody>
      </p:sp>
    </p:spTree>
    <p:extLst>
      <p:ext uri="{BB962C8B-B14F-4D97-AF65-F5344CB8AC3E}">
        <p14:creationId xmlns:p14="http://schemas.microsoft.com/office/powerpoint/2010/main" val="2256555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1A96-C7D5-17B7-953B-438F1F87BA03}"/>
              </a:ext>
            </a:extLst>
          </p:cNvPr>
          <p:cNvSpPr>
            <a:spLocks noGrp="1"/>
          </p:cNvSpPr>
          <p:nvPr>
            <p:ph type="title"/>
          </p:nvPr>
        </p:nvSpPr>
        <p:spPr>
          <a:xfrm>
            <a:off x="602157" y="-342210"/>
            <a:ext cx="11127388" cy="1325563"/>
          </a:xfrm>
        </p:spPr>
        <p:txBody>
          <a:bodyPr/>
          <a:lstStyle/>
          <a:p>
            <a:pPr algn="ctr"/>
            <a:r>
              <a:rPr lang="en-US" dirty="0"/>
              <a:t>Tax Planning: Timing of Income and Deductions</a:t>
            </a:r>
          </a:p>
        </p:txBody>
      </p:sp>
      <p:sp>
        <p:nvSpPr>
          <p:cNvPr id="3" name="Content Placeholder 2">
            <a:extLst>
              <a:ext uri="{FF2B5EF4-FFF2-40B4-BE49-F238E27FC236}">
                <a16:creationId xmlns:a16="http://schemas.microsoft.com/office/drawing/2014/main" id="{DA07A6A0-2ACD-2F5F-6C2A-3B1A96EBA823}"/>
              </a:ext>
            </a:extLst>
          </p:cNvPr>
          <p:cNvSpPr>
            <a:spLocks noGrp="1"/>
          </p:cNvSpPr>
          <p:nvPr>
            <p:ph idx="1"/>
          </p:nvPr>
        </p:nvSpPr>
        <p:spPr>
          <a:xfrm>
            <a:off x="-66190" y="707031"/>
            <a:ext cx="9203045" cy="5987409"/>
          </a:xfrm>
        </p:spPr>
        <p:txBody>
          <a:bodyPr>
            <a:normAutofit fontScale="77500" lnSpcReduction="20000"/>
          </a:bodyPr>
          <a:lstStyle/>
          <a:p>
            <a:pPr algn="l"/>
            <a:r>
              <a:rPr lang="en-US" sz="2300" b="0" i="0" dirty="0">
                <a:solidFill>
                  <a:srgbClr val="374151"/>
                </a:solidFill>
                <a:effectLst/>
                <a:latin typeface="Söhne"/>
              </a:rPr>
              <a:t>Understanding the timing of income and deductions is crucial for optimizing a taxpayer's after-tax wealth and tax planning purposes. </a:t>
            </a:r>
          </a:p>
          <a:p>
            <a:pPr algn="l"/>
            <a:r>
              <a:rPr lang="en-US" sz="2300" b="0" i="0" dirty="0">
                <a:solidFill>
                  <a:srgbClr val="374151"/>
                </a:solidFill>
                <a:effectLst/>
                <a:latin typeface="Söhne"/>
              </a:rPr>
              <a:t>This involves applying the principles of the time value of money to assess the impact of tax-related decisions. </a:t>
            </a:r>
          </a:p>
          <a:p>
            <a:pPr algn="l"/>
            <a:r>
              <a:rPr lang="en-US" sz="2300" b="0" i="0" dirty="0">
                <a:solidFill>
                  <a:srgbClr val="374151"/>
                </a:solidFill>
                <a:effectLst/>
                <a:latin typeface="Söhne"/>
              </a:rPr>
              <a:t>There are two core strategies in this context, assuming the individual's tax rate remains unchanged:</a:t>
            </a:r>
          </a:p>
          <a:p>
            <a:pPr algn="l">
              <a:buFont typeface="+mj-lt"/>
              <a:buAutoNum type="arabicPeriod"/>
            </a:pPr>
            <a:r>
              <a:rPr lang="en-US" sz="2300" b="1" i="0" dirty="0">
                <a:solidFill>
                  <a:srgbClr val="374151"/>
                </a:solidFill>
                <a:effectLst/>
                <a:latin typeface="Söhne"/>
              </a:rPr>
              <a:t>Deferring Taxable Income</a:t>
            </a:r>
            <a:r>
              <a:rPr lang="en-US" sz="2300" b="0" i="0" dirty="0">
                <a:solidFill>
                  <a:srgbClr val="374151"/>
                </a:solidFill>
                <a:effectLst/>
                <a:latin typeface="Söhne"/>
              </a:rPr>
              <a:t>: This means postponing income to a future period. By doing so, the taxpayer delays paying taxes on that income. </a:t>
            </a:r>
          </a:p>
          <a:p>
            <a:pPr lvl="1">
              <a:buFont typeface="+mj-lt"/>
              <a:buAutoNum type="arabicPeriod"/>
            </a:pPr>
            <a:r>
              <a:rPr lang="en-US" sz="2300" b="0" i="0" dirty="0">
                <a:solidFill>
                  <a:srgbClr val="374151"/>
                </a:solidFill>
                <a:effectLst/>
                <a:latin typeface="Söhne"/>
              </a:rPr>
              <a:t>For example, an individual might choose to receive a bonus in January of the following year instead of December, pushing the tax liability to the next year.</a:t>
            </a:r>
          </a:p>
          <a:p>
            <a:pPr lvl="1">
              <a:buFont typeface="+mj-lt"/>
              <a:buAutoNum type="arabicPeriod"/>
            </a:pPr>
            <a:r>
              <a:rPr lang="en-US" sz="2300" b="0" i="0" dirty="0">
                <a:solidFill>
                  <a:srgbClr val="374151"/>
                </a:solidFill>
                <a:effectLst/>
                <a:latin typeface="Söhne"/>
              </a:rPr>
              <a:t> This strategy is beneficial if the taxpayer expects to be in the same or a lower tax bracket in the future.</a:t>
            </a:r>
          </a:p>
          <a:p>
            <a:pPr algn="l">
              <a:buFont typeface="+mj-lt"/>
              <a:buAutoNum type="arabicPeriod"/>
            </a:pPr>
            <a:r>
              <a:rPr lang="en-US" sz="2300" b="1" i="0" dirty="0">
                <a:solidFill>
                  <a:srgbClr val="374151"/>
                </a:solidFill>
                <a:effectLst/>
                <a:latin typeface="Söhne"/>
              </a:rPr>
              <a:t>Accelerating Tax Deductions</a:t>
            </a:r>
            <a:r>
              <a:rPr lang="en-US" sz="2300" b="0" i="0" dirty="0">
                <a:solidFill>
                  <a:srgbClr val="374151"/>
                </a:solidFill>
                <a:effectLst/>
                <a:latin typeface="Söhne"/>
              </a:rPr>
              <a:t>: This involves bringing forward deductions to the current tax year. </a:t>
            </a:r>
          </a:p>
          <a:p>
            <a:pPr lvl="1">
              <a:buFont typeface="+mj-lt"/>
              <a:buAutoNum type="arabicPeriod"/>
            </a:pPr>
            <a:r>
              <a:rPr lang="en-US" sz="2300" b="0" i="0" dirty="0">
                <a:solidFill>
                  <a:srgbClr val="374151"/>
                </a:solidFill>
                <a:effectLst/>
                <a:latin typeface="Söhne"/>
              </a:rPr>
              <a:t>For instance, a taxpayer might pay for deductible expenses like charitable donations or business expenses before the year-end. </a:t>
            </a:r>
          </a:p>
          <a:p>
            <a:pPr lvl="1">
              <a:buFont typeface="+mj-lt"/>
              <a:buAutoNum type="arabicPeriod"/>
            </a:pPr>
            <a:r>
              <a:rPr lang="en-US" sz="2300" b="0" i="0" dirty="0">
                <a:solidFill>
                  <a:srgbClr val="374151"/>
                </a:solidFill>
                <a:effectLst/>
                <a:latin typeface="Söhne"/>
              </a:rPr>
              <a:t>This strategy reduces taxable income in the current year, leading to immediate tax savings.</a:t>
            </a:r>
          </a:p>
          <a:p>
            <a:pPr algn="l"/>
            <a:r>
              <a:rPr lang="en-US" sz="2300" b="0" i="0" dirty="0">
                <a:solidFill>
                  <a:srgbClr val="374151"/>
                </a:solidFill>
                <a:effectLst/>
                <a:latin typeface="Söhne"/>
              </a:rPr>
              <a:t>However, the tax landscape is dynamic, with changes occurring due to shifts in tax laws or personal circumstances. Such changes can significantly alter the effectiveness of the above strategies. </a:t>
            </a:r>
          </a:p>
          <a:p>
            <a:pPr algn="l"/>
            <a:r>
              <a:rPr lang="en-US" sz="2300" b="0" i="0" dirty="0">
                <a:solidFill>
                  <a:srgbClr val="374151"/>
                </a:solidFill>
                <a:effectLst/>
                <a:latin typeface="Söhne"/>
              </a:rPr>
              <a:t>For example, if tax rates are expected to increase, deferring income may result in higher future taxes. Conversely, if rates are expected to decrease, accelerating deductions becomes less advantageous.</a:t>
            </a:r>
          </a:p>
          <a:p>
            <a:endParaRPr lang="en-US" dirty="0"/>
          </a:p>
        </p:txBody>
      </p:sp>
      <p:sp>
        <p:nvSpPr>
          <p:cNvPr id="4" name="TextBox 23">
            <a:extLst>
              <a:ext uri="{FF2B5EF4-FFF2-40B4-BE49-F238E27FC236}">
                <a16:creationId xmlns:a16="http://schemas.microsoft.com/office/drawing/2014/main" id="{20588B03-F9D0-57D8-FFE1-23202ECF35CA}"/>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5D433128-2C94-8F35-0247-CCFA97D83802}"/>
              </a:ext>
            </a:extLst>
          </p:cNvPr>
          <p:cNvPicPr>
            <a:picLocks noChangeAspect="1"/>
          </p:cNvPicPr>
          <p:nvPr/>
        </p:nvPicPr>
        <p:blipFill>
          <a:blip r:embed="rId2"/>
          <a:stretch>
            <a:fillRect/>
          </a:stretch>
        </p:blipFill>
        <p:spPr>
          <a:xfrm>
            <a:off x="161980" y="6171220"/>
            <a:ext cx="2998817" cy="482040"/>
          </a:xfrm>
          <a:prstGeom prst="rect">
            <a:avLst/>
          </a:prstGeom>
        </p:spPr>
      </p:pic>
      <p:pic>
        <p:nvPicPr>
          <p:cNvPr id="7" name="Picture 6">
            <a:extLst>
              <a:ext uri="{FF2B5EF4-FFF2-40B4-BE49-F238E27FC236}">
                <a16:creationId xmlns:a16="http://schemas.microsoft.com/office/drawing/2014/main" id="{31F0E85B-BCFE-71F1-35DA-5BFEC5BCEA00}"/>
              </a:ext>
            </a:extLst>
          </p:cNvPr>
          <p:cNvPicPr>
            <a:picLocks noChangeAspect="1"/>
          </p:cNvPicPr>
          <p:nvPr/>
        </p:nvPicPr>
        <p:blipFill>
          <a:blip r:embed="rId3"/>
          <a:stretch>
            <a:fillRect/>
          </a:stretch>
        </p:blipFill>
        <p:spPr>
          <a:xfrm>
            <a:off x="9136855" y="1259676"/>
            <a:ext cx="3174210" cy="4070459"/>
          </a:xfrm>
          <a:prstGeom prst="rect">
            <a:avLst/>
          </a:prstGeom>
        </p:spPr>
      </p:pic>
    </p:spTree>
    <p:extLst>
      <p:ext uri="{BB962C8B-B14F-4D97-AF65-F5344CB8AC3E}">
        <p14:creationId xmlns:p14="http://schemas.microsoft.com/office/powerpoint/2010/main" val="209871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4386-2921-7233-317A-154E19FB1D1A}"/>
              </a:ext>
            </a:extLst>
          </p:cNvPr>
          <p:cNvSpPr>
            <a:spLocks noGrp="1"/>
          </p:cNvSpPr>
          <p:nvPr>
            <p:ph type="title"/>
          </p:nvPr>
        </p:nvSpPr>
        <p:spPr>
          <a:xfrm>
            <a:off x="838200" y="-219666"/>
            <a:ext cx="10515600" cy="1325563"/>
          </a:xfrm>
        </p:spPr>
        <p:txBody>
          <a:bodyPr/>
          <a:lstStyle/>
          <a:p>
            <a:pPr algn="ctr"/>
            <a:r>
              <a:rPr lang="en-US" dirty="0"/>
              <a:t>Factors that Influence Tax Planning</a:t>
            </a:r>
          </a:p>
        </p:txBody>
      </p:sp>
      <p:sp>
        <p:nvSpPr>
          <p:cNvPr id="3" name="Content Placeholder 2">
            <a:extLst>
              <a:ext uri="{FF2B5EF4-FFF2-40B4-BE49-F238E27FC236}">
                <a16:creationId xmlns:a16="http://schemas.microsoft.com/office/drawing/2014/main" id="{81A7D500-F666-A84D-E1B7-82818D125502}"/>
              </a:ext>
            </a:extLst>
          </p:cNvPr>
          <p:cNvSpPr>
            <a:spLocks noGrp="1"/>
          </p:cNvSpPr>
          <p:nvPr>
            <p:ph idx="1"/>
          </p:nvPr>
        </p:nvSpPr>
        <p:spPr>
          <a:xfrm>
            <a:off x="115551" y="815662"/>
            <a:ext cx="8699205" cy="5617168"/>
          </a:xfrm>
        </p:spPr>
        <p:txBody>
          <a:bodyPr>
            <a:normAutofit fontScale="77500" lnSpcReduction="20000"/>
          </a:bodyPr>
          <a:lstStyle/>
          <a:p>
            <a:pPr algn="l"/>
            <a:r>
              <a:rPr lang="en-US" dirty="0">
                <a:solidFill>
                  <a:srgbClr val="374151"/>
                </a:solidFill>
                <a:latin typeface="Söhne"/>
              </a:rPr>
              <a:t>E</a:t>
            </a:r>
            <a:r>
              <a:rPr lang="en-US" b="0" i="0" dirty="0">
                <a:solidFill>
                  <a:srgbClr val="374151"/>
                </a:solidFill>
                <a:effectLst/>
                <a:latin typeface="Söhne"/>
              </a:rPr>
              <a:t>ffective tax planning requires a comprehensive understanding of these factors and their interplay. </a:t>
            </a:r>
          </a:p>
          <a:p>
            <a:pPr algn="l"/>
            <a:r>
              <a:rPr lang="en-US" b="0" i="0" dirty="0">
                <a:solidFill>
                  <a:srgbClr val="374151"/>
                </a:solidFill>
                <a:effectLst/>
                <a:latin typeface="Söhne"/>
              </a:rPr>
              <a:t>It's not just about deferring income or accelerating deductions but also about adapting to changes in tax laws and personal situations. </a:t>
            </a:r>
          </a:p>
          <a:p>
            <a:pPr algn="l"/>
            <a:r>
              <a:rPr lang="en-US" b="0" i="0" dirty="0">
                <a:solidFill>
                  <a:srgbClr val="374151"/>
                </a:solidFill>
                <a:effectLst/>
                <a:latin typeface="Söhne"/>
              </a:rPr>
              <a:t>By considering all relevant factors, taxpayers can make informed decisions to optimize their after-tax income.</a:t>
            </a:r>
          </a:p>
          <a:p>
            <a:pPr algn="l">
              <a:buFont typeface="Arial" panose="020B0604020202020204" pitchFamily="34" charset="0"/>
              <a:buChar char="•"/>
            </a:pPr>
            <a:r>
              <a:rPr lang="en-US" b="1" i="0" dirty="0">
                <a:solidFill>
                  <a:srgbClr val="374151"/>
                </a:solidFill>
                <a:effectLst/>
                <a:latin typeface="Söhne"/>
              </a:rPr>
              <a:t>Type of Income</a:t>
            </a:r>
            <a:r>
              <a:rPr lang="en-US" b="0" i="0" dirty="0">
                <a:solidFill>
                  <a:srgbClr val="374151"/>
                </a:solidFill>
                <a:effectLst/>
                <a:latin typeface="Söhne"/>
              </a:rPr>
              <a:t>: Different types of income (e.g., salary, dividends, capital gains) are taxed differently. Understanding how each income type is taxed can influence timing decisions.</a:t>
            </a:r>
          </a:p>
          <a:p>
            <a:pPr algn="l">
              <a:buFont typeface="Arial" panose="020B0604020202020204" pitchFamily="34" charset="0"/>
              <a:buChar char="•"/>
            </a:pPr>
            <a:r>
              <a:rPr lang="en-US" b="1" i="0" dirty="0">
                <a:solidFill>
                  <a:srgbClr val="374151"/>
                </a:solidFill>
                <a:effectLst/>
                <a:latin typeface="Söhne"/>
              </a:rPr>
              <a:t>Changing Tax Rates</a:t>
            </a:r>
            <a:r>
              <a:rPr lang="en-US" b="0" i="0" dirty="0">
                <a:solidFill>
                  <a:srgbClr val="374151"/>
                </a:solidFill>
                <a:effectLst/>
                <a:latin typeface="Söhne"/>
              </a:rPr>
              <a:t>: If tax rates are expected to change, this can affect the decision to defer or accelerate income or deductions. </a:t>
            </a:r>
          </a:p>
          <a:p>
            <a:pPr lvl="1"/>
            <a:r>
              <a:rPr lang="en-US" b="0" i="0" dirty="0">
                <a:solidFill>
                  <a:srgbClr val="374151"/>
                </a:solidFill>
                <a:effectLst/>
                <a:latin typeface="Söhne"/>
              </a:rPr>
              <a:t>Anticipating future tax rate trends is a crucial part of tax planning.</a:t>
            </a:r>
          </a:p>
          <a:p>
            <a:pPr algn="l">
              <a:buFont typeface="Arial" panose="020B0604020202020204" pitchFamily="34" charset="0"/>
              <a:buChar char="•"/>
            </a:pPr>
            <a:r>
              <a:rPr lang="en-US" b="1" i="0" dirty="0">
                <a:solidFill>
                  <a:srgbClr val="374151"/>
                </a:solidFill>
                <a:effectLst/>
                <a:latin typeface="Söhne"/>
              </a:rPr>
              <a:t>Type of Entity</a:t>
            </a:r>
            <a:r>
              <a:rPr lang="en-US" b="0" i="0" dirty="0">
                <a:solidFill>
                  <a:srgbClr val="374151"/>
                </a:solidFill>
                <a:effectLst/>
                <a:latin typeface="Söhne"/>
              </a:rPr>
              <a:t>: The tax treatment can vary significantly between different entities (like individuals, partnerships, corporations). </a:t>
            </a:r>
          </a:p>
          <a:p>
            <a:pPr lvl="1"/>
            <a:r>
              <a:rPr lang="en-US" b="0" i="0" dirty="0">
                <a:solidFill>
                  <a:srgbClr val="374151"/>
                </a:solidFill>
                <a:effectLst/>
                <a:latin typeface="Söhne"/>
              </a:rPr>
              <a:t>This affects how income and deductions are recognized and taxed.</a:t>
            </a:r>
          </a:p>
          <a:p>
            <a:pPr algn="l">
              <a:buFont typeface="Arial" panose="020B0604020202020204" pitchFamily="34" charset="0"/>
              <a:buChar char="•"/>
            </a:pPr>
            <a:r>
              <a:rPr lang="en-US" b="1" i="0" dirty="0">
                <a:solidFill>
                  <a:srgbClr val="374151"/>
                </a:solidFill>
                <a:effectLst/>
                <a:latin typeface="Söhne"/>
              </a:rPr>
              <a:t>Taxpayer's Filing Status</a:t>
            </a:r>
            <a:r>
              <a:rPr lang="en-US" b="0" i="0" dirty="0">
                <a:solidFill>
                  <a:srgbClr val="374151"/>
                </a:solidFill>
                <a:effectLst/>
                <a:latin typeface="Söhne"/>
              </a:rPr>
              <a:t>: The filing status (single, married filing jointly, etc.) impacts tax rates and deductions. </a:t>
            </a:r>
          </a:p>
          <a:p>
            <a:pPr lvl="1"/>
            <a:r>
              <a:rPr lang="en-US" b="0" i="0" dirty="0">
                <a:solidFill>
                  <a:srgbClr val="374151"/>
                </a:solidFill>
                <a:effectLst/>
                <a:latin typeface="Söhne"/>
              </a:rPr>
              <a:t>Changes in filing status, such as marriage or divorce, can influence tax planning strategies.</a:t>
            </a:r>
          </a:p>
        </p:txBody>
      </p:sp>
      <p:sp>
        <p:nvSpPr>
          <p:cNvPr id="4" name="TextBox 23">
            <a:extLst>
              <a:ext uri="{FF2B5EF4-FFF2-40B4-BE49-F238E27FC236}">
                <a16:creationId xmlns:a16="http://schemas.microsoft.com/office/drawing/2014/main" id="{29705E6D-1BFD-A96B-EACC-326F94077C1D}"/>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94E9A7A1-DF62-AF0A-4291-41C13767DA0A}"/>
              </a:ext>
            </a:extLst>
          </p:cNvPr>
          <p:cNvPicPr>
            <a:picLocks noChangeAspect="1"/>
          </p:cNvPicPr>
          <p:nvPr/>
        </p:nvPicPr>
        <p:blipFill>
          <a:blip r:embed="rId2"/>
          <a:stretch>
            <a:fillRect/>
          </a:stretch>
        </p:blipFill>
        <p:spPr>
          <a:xfrm>
            <a:off x="161980" y="6171220"/>
            <a:ext cx="2998817" cy="482040"/>
          </a:xfrm>
          <a:prstGeom prst="rect">
            <a:avLst/>
          </a:prstGeom>
        </p:spPr>
      </p:pic>
      <p:pic>
        <p:nvPicPr>
          <p:cNvPr id="6" name="Picture 5">
            <a:extLst>
              <a:ext uri="{FF2B5EF4-FFF2-40B4-BE49-F238E27FC236}">
                <a16:creationId xmlns:a16="http://schemas.microsoft.com/office/drawing/2014/main" id="{ADF6BCD6-1E5A-F5F4-30F1-878BA0238ACD}"/>
              </a:ext>
            </a:extLst>
          </p:cNvPr>
          <p:cNvPicPr>
            <a:picLocks noChangeAspect="1"/>
          </p:cNvPicPr>
          <p:nvPr/>
        </p:nvPicPr>
        <p:blipFill>
          <a:blip r:embed="rId3"/>
          <a:stretch>
            <a:fillRect/>
          </a:stretch>
        </p:blipFill>
        <p:spPr>
          <a:xfrm>
            <a:off x="9017790" y="1266820"/>
            <a:ext cx="3174210" cy="4070459"/>
          </a:xfrm>
          <a:prstGeom prst="rect">
            <a:avLst/>
          </a:prstGeom>
        </p:spPr>
      </p:pic>
    </p:spTree>
    <p:extLst>
      <p:ext uri="{BB962C8B-B14F-4D97-AF65-F5344CB8AC3E}">
        <p14:creationId xmlns:p14="http://schemas.microsoft.com/office/powerpoint/2010/main" val="48618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311B2-A9AD-D9A4-83C0-CA880658CA99}"/>
              </a:ext>
            </a:extLst>
          </p:cNvPr>
          <p:cNvSpPr>
            <a:spLocks noGrp="1"/>
          </p:cNvSpPr>
          <p:nvPr>
            <p:ph type="title"/>
          </p:nvPr>
        </p:nvSpPr>
        <p:spPr>
          <a:xfrm>
            <a:off x="304801" y="-372701"/>
            <a:ext cx="10515600" cy="1325563"/>
          </a:xfrm>
        </p:spPr>
        <p:txBody>
          <a:bodyPr/>
          <a:lstStyle/>
          <a:p>
            <a:pPr algn="ctr"/>
            <a:r>
              <a:rPr lang="en-US" dirty="0"/>
              <a:t>Example: Revenues</a:t>
            </a:r>
          </a:p>
        </p:txBody>
      </p:sp>
      <p:sp>
        <p:nvSpPr>
          <p:cNvPr id="3" name="Content Placeholder 2">
            <a:extLst>
              <a:ext uri="{FF2B5EF4-FFF2-40B4-BE49-F238E27FC236}">
                <a16:creationId xmlns:a16="http://schemas.microsoft.com/office/drawing/2014/main" id="{385A5E32-1977-FA69-2D3D-8AF5D3599D00}"/>
              </a:ext>
            </a:extLst>
          </p:cNvPr>
          <p:cNvSpPr>
            <a:spLocks noGrp="1"/>
          </p:cNvSpPr>
          <p:nvPr>
            <p:ph idx="1"/>
          </p:nvPr>
        </p:nvSpPr>
        <p:spPr>
          <a:xfrm>
            <a:off x="113509" y="635322"/>
            <a:ext cx="5530546" cy="5237518"/>
          </a:xfrm>
        </p:spPr>
        <p:txBody>
          <a:bodyPr>
            <a:normAutofit fontScale="25000" lnSpcReduction="20000"/>
          </a:bodyPr>
          <a:lstStyle/>
          <a:p>
            <a:pPr algn="l">
              <a:buFont typeface="Arial" panose="020B0604020202020204" pitchFamily="34" charset="0"/>
              <a:buChar char="•"/>
            </a:pPr>
            <a:r>
              <a:rPr lang="en-US" sz="5600" b="1" i="0" dirty="0">
                <a:solidFill>
                  <a:srgbClr val="374151"/>
                </a:solidFill>
                <a:effectLst/>
                <a:latin typeface="Söhne"/>
              </a:rPr>
              <a:t>Taxpayer</a:t>
            </a:r>
            <a:r>
              <a:rPr lang="en-US" sz="5600" b="0" i="0" dirty="0">
                <a:solidFill>
                  <a:srgbClr val="374151"/>
                </a:solidFill>
                <a:effectLst/>
                <a:latin typeface="Söhne"/>
              </a:rPr>
              <a:t>: Max, owner of a consulting business.</a:t>
            </a:r>
          </a:p>
          <a:p>
            <a:pPr algn="l">
              <a:buFont typeface="Arial" panose="020B0604020202020204" pitchFamily="34" charset="0"/>
              <a:buChar char="•"/>
            </a:pPr>
            <a:r>
              <a:rPr lang="en-US" sz="5600" b="1" i="0" dirty="0">
                <a:solidFill>
                  <a:srgbClr val="374151"/>
                </a:solidFill>
                <a:effectLst/>
                <a:latin typeface="Söhne"/>
              </a:rPr>
              <a:t>Decision</a:t>
            </a:r>
            <a:r>
              <a:rPr lang="en-US" sz="5600" b="0" i="0" dirty="0">
                <a:solidFill>
                  <a:srgbClr val="374151"/>
                </a:solidFill>
                <a:effectLst/>
                <a:latin typeface="Söhne"/>
              </a:rPr>
              <a:t>: Max has to decide whether to finalize a large contract worth $50,000 on December 31 of this year or January 1 of the next year.</a:t>
            </a:r>
          </a:p>
          <a:p>
            <a:pPr algn="l">
              <a:buFont typeface="Arial" panose="020B0604020202020204" pitchFamily="34" charset="0"/>
              <a:buChar char="•"/>
            </a:pPr>
            <a:r>
              <a:rPr lang="en-US" sz="5600" b="1" i="0" dirty="0">
                <a:solidFill>
                  <a:srgbClr val="374151"/>
                </a:solidFill>
                <a:effectLst/>
                <a:latin typeface="Söhne"/>
              </a:rPr>
              <a:t>Tax Rates</a:t>
            </a:r>
            <a:r>
              <a:rPr lang="en-US" sz="5600" b="0" i="0" dirty="0">
                <a:solidFill>
                  <a:srgbClr val="374151"/>
                </a:solidFill>
                <a:effectLst/>
                <a:latin typeface="Söhne"/>
              </a:rPr>
              <a:t>:</a:t>
            </a:r>
          </a:p>
          <a:p>
            <a:pPr marL="742950" lvl="1" indent="-285750" algn="l">
              <a:buFont typeface="Arial" panose="020B0604020202020204" pitchFamily="34" charset="0"/>
              <a:buChar char="•"/>
            </a:pPr>
            <a:r>
              <a:rPr lang="en-US" sz="5600" b="0" i="0" dirty="0">
                <a:solidFill>
                  <a:srgbClr val="374151"/>
                </a:solidFill>
                <a:effectLst/>
                <a:latin typeface="Söhne"/>
              </a:rPr>
              <a:t>This year: 28%</a:t>
            </a:r>
          </a:p>
          <a:p>
            <a:pPr marL="742950" lvl="1" indent="-285750" algn="l">
              <a:buFont typeface="Arial" panose="020B0604020202020204" pitchFamily="34" charset="0"/>
              <a:buChar char="•"/>
            </a:pPr>
            <a:r>
              <a:rPr lang="en-US" sz="5600" b="0" i="0" dirty="0">
                <a:solidFill>
                  <a:srgbClr val="374151"/>
                </a:solidFill>
                <a:effectLst/>
                <a:latin typeface="Söhne"/>
              </a:rPr>
              <a:t>Next year: 28%</a:t>
            </a:r>
          </a:p>
          <a:p>
            <a:pPr algn="l">
              <a:buFont typeface="Arial" panose="020B0604020202020204" pitchFamily="34" charset="0"/>
              <a:buChar char="•"/>
            </a:pPr>
            <a:r>
              <a:rPr lang="en-US" sz="5600" b="1" i="0" dirty="0">
                <a:solidFill>
                  <a:srgbClr val="374151"/>
                </a:solidFill>
                <a:effectLst/>
                <a:latin typeface="Söhne"/>
              </a:rPr>
              <a:t>After-tax Rate of Return on Investments</a:t>
            </a:r>
            <a:r>
              <a:rPr lang="en-US" sz="5600" b="0" i="0" dirty="0">
                <a:solidFill>
                  <a:srgbClr val="374151"/>
                </a:solidFill>
                <a:effectLst/>
                <a:latin typeface="Söhne"/>
              </a:rPr>
              <a:t>: 8% (for present value analysis).</a:t>
            </a:r>
          </a:p>
          <a:p>
            <a:pPr algn="l">
              <a:buFont typeface="Arial" panose="020B0604020202020204" pitchFamily="34" charset="0"/>
              <a:buChar char="•"/>
            </a:pPr>
            <a:r>
              <a:rPr lang="en-US" sz="5600" b="1" i="0" dirty="0">
                <a:solidFill>
                  <a:srgbClr val="374151"/>
                </a:solidFill>
                <a:effectLst/>
                <a:latin typeface="Söhne"/>
              </a:rPr>
              <a:t>Present Value Factor for One Year at 8%</a:t>
            </a:r>
            <a:r>
              <a:rPr lang="en-US" sz="5600" b="0" i="0" dirty="0">
                <a:solidFill>
                  <a:srgbClr val="374151"/>
                </a:solidFill>
                <a:effectLst/>
                <a:latin typeface="Söhne"/>
              </a:rPr>
              <a:t>: Approximately 0.926.</a:t>
            </a:r>
          </a:p>
          <a:p>
            <a:pPr algn="l"/>
            <a:r>
              <a:rPr lang="en-US" sz="5600" b="1" i="0" dirty="0">
                <a:effectLst/>
                <a:latin typeface="Söhne"/>
              </a:rPr>
              <a:t>Options:</a:t>
            </a:r>
          </a:p>
          <a:p>
            <a:pPr algn="l">
              <a:buFont typeface="Arial" panose="020B0604020202020204" pitchFamily="34" charset="0"/>
              <a:buChar char="•"/>
            </a:pPr>
            <a:r>
              <a:rPr lang="en-US" sz="5600" b="1" i="0" dirty="0">
                <a:solidFill>
                  <a:srgbClr val="374151"/>
                </a:solidFill>
                <a:effectLst/>
                <a:latin typeface="Söhne"/>
              </a:rPr>
              <a:t>Option A</a:t>
            </a:r>
            <a:r>
              <a:rPr lang="en-US" sz="5600" b="0" i="0" dirty="0">
                <a:solidFill>
                  <a:srgbClr val="374151"/>
                </a:solidFill>
                <a:effectLst/>
                <a:latin typeface="Söhne"/>
              </a:rPr>
              <a:t>: Finalize the contract on December 31 (This Year).</a:t>
            </a:r>
          </a:p>
          <a:p>
            <a:pPr algn="l">
              <a:buFont typeface="Arial" panose="020B0604020202020204" pitchFamily="34" charset="0"/>
              <a:buChar char="•"/>
            </a:pPr>
            <a:r>
              <a:rPr lang="en-US" sz="5600" b="1" i="0" dirty="0">
                <a:solidFill>
                  <a:srgbClr val="374151"/>
                </a:solidFill>
                <a:effectLst/>
                <a:latin typeface="Söhne"/>
              </a:rPr>
              <a:t>Option B</a:t>
            </a:r>
            <a:r>
              <a:rPr lang="en-US" sz="5600" b="0" i="0" dirty="0">
                <a:solidFill>
                  <a:srgbClr val="374151"/>
                </a:solidFill>
                <a:effectLst/>
                <a:latin typeface="Söhne"/>
              </a:rPr>
              <a:t>: Finalize the contract on January 1 (Next Year).</a:t>
            </a:r>
          </a:p>
          <a:p>
            <a:pPr algn="l"/>
            <a:r>
              <a:rPr lang="en-US" sz="5600" b="1" i="0" dirty="0">
                <a:effectLst/>
                <a:latin typeface="Söhne"/>
              </a:rPr>
              <a:t>Calculation:</a:t>
            </a:r>
          </a:p>
          <a:p>
            <a:pPr algn="l"/>
            <a:r>
              <a:rPr lang="en-US" sz="5600" b="0" i="0" dirty="0">
                <a:effectLst/>
                <a:latin typeface="Söhne"/>
              </a:rPr>
              <a:t>Option A: Income This Year</a:t>
            </a:r>
          </a:p>
          <a:p>
            <a:pPr algn="l">
              <a:buFont typeface="+mj-lt"/>
              <a:buAutoNum type="arabicPeriod"/>
            </a:pPr>
            <a:r>
              <a:rPr lang="en-US" sz="5600" b="1" i="0" dirty="0">
                <a:solidFill>
                  <a:srgbClr val="374151"/>
                </a:solidFill>
                <a:effectLst/>
                <a:latin typeface="Söhne"/>
              </a:rPr>
              <a:t>Income</a:t>
            </a:r>
            <a:r>
              <a:rPr lang="en-US" sz="5600" b="0" i="0" dirty="0">
                <a:solidFill>
                  <a:srgbClr val="374151"/>
                </a:solidFill>
                <a:effectLst/>
                <a:latin typeface="Söhne"/>
              </a:rPr>
              <a:t>: $50,000.</a:t>
            </a:r>
          </a:p>
          <a:p>
            <a:pPr algn="l">
              <a:buFont typeface="+mj-lt"/>
              <a:buAutoNum type="arabicPeriod"/>
            </a:pPr>
            <a:r>
              <a:rPr lang="en-US" sz="5600" b="1" i="0" dirty="0">
                <a:solidFill>
                  <a:srgbClr val="374151"/>
                </a:solidFill>
                <a:effectLst/>
                <a:latin typeface="Söhne"/>
              </a:rPr>
              <a:t>Tax on Income</a:t>
            </a:r>
            <a:r>
              <a:rPr lang="en-US" sz="5600" b="0" i="0" dirty="0">
                <a:solidFill>
                  <a:srgbClr val="374151"/>
                </a:solidFill>
                <a:effectLst/>
                <a:latin typeface="Söhne"/>
              </a:rPr>
              <a:t>: 28% of $50,000 = $14,000.</a:t>
            </a:r>
          </a:p>
          <a:p>
            <a:pPr algn="l">
              <a:buFont typeface="+mj-lt"/>
              <a:buAutoNum type="arabicPeriod"/>
            </a:pPr>
            <a:r>
              <a:rPr lang="en-US" sz="5600" b="1" i="0" dirty="0">
                <a:solidFill>
                  <a:srgbClr val="374151"/>
                </a:solidFill>
                <a:effectLst/>
                <a:latin typeface="Söhne"/>
              </a:rPr>
              <a:t>Discount Factor</a:t>
            </a:r>
            <a:r>
              <a:rPr lang="en-US" sz="5600" b="0" i="0" dirty="0">
                <a:solidFill>
                  <a:srgbClr val="374151"/>
                </a:solidFill>
                <a:effectLst/>
                <a:latin typeface="Söhne"/>
              </a:rPr>
              <a:t>: 1 (as the tax is paid in the current year).</a:t>
            </a:r>
          </a:p>
          <a:p>
            <a:pPr algn="l">
              <a:buFont typeface="+mj-lt"/>
              <a:buAutoNum type="arabicPeriod"/>
            </a:pPr>
            <a:r>
              <a:rPr lang="en-US" sz="5600" b="1" i="0" dirty="0">
                <a:solidFill>
                  <a:srgbClr val="374151"/>
                </a:solidFill>
                <a:effectLst/>
                <a:latin typeface="Söhne"/>
              </a:rPr>
              <a:t>Present Value of Tax</a:t>
            </a:r>
            <a:r>
              <a:rPr lang="en-US" sz="5600" b="0" i="0" dirty="0">
                <a:solidFill>
                  <a:srgbClr val="374151"/>
                </a:solidFill>
                <a:effectLst/>
                <a:latin typeface="Söhne"/>
              </a:rPr>
              <a:t>: $14,000 × 1 = $14,000.</a:t>
            </a:r>
          </a:p>
          <a:p>
            <a:pPr algn="l">
              <a:buFont typeface="+mj-lt"/>
              <a:buAutoNum type="arabicPeriod"/>
            </a:pPr>
            <a:r>
              <a:rPr lang="en-US" sz="5600" b="1" i="0" dirty="0">
                <a:solidFill>
                  <a:srgbClr val="374151"/>
                </a:solidFill>
                <a:effectLst/>
                <a:latin typeface="Söhne"/>
              </a:rPr>
              <a:t>Income After Tax</a:t>
            </a:r>
            <a:r>
              <a:rPr lang="en-US" sz="5600" b="0" i="0" dirty="0">
                <a:solidFill>
                  <a:srgbClr val="374151"/>
                </a:solidFill>
                <a:effectLst/>
                <a:latin typeface="Söhne"/>
              </a:rPr>
              <a:t>:</a:t>
            </a:r>
          </a:p>
          <a:p>
            <a:pPr marL="742950" lvl="1" indent="-285750" algn="l">
              <a:buFont typeface="+mj-lt"/>
              <a:buAutoNum type="arabicPeriod"/>
            </a:pPr>
            <a:r>
              <a:rPr lang="en-US" sz="5600" b="0" i="0" dirty="0">
                <a:solidFill>
                  <a:srgbClr val="374151"/>
                </a:solidFill>
                <a:effectLst/>
                <a:latin typeface="Söhne"/>
              </a:rPr>
              <a:t>Before-tax income: $50,000.</a:t>
            </a:r>
          </a:p>
          <a:p>
            <a:pPr marL="742950" lvl="1" indent="-285750" algn="l">
              <a:buFont typeface="+mj-lt"/>
              <a:buAutoNum type="arabicPeriod"/>
            </a:pPr>
            <a:r>
              <a:rPr lang="en-US" sz="5600" b="0" i="0" dirty="0">
                <a:solidFill>
                  <a:srgbClr val="374151"/>
                </a:solidFill>
                <a:effectLst/>
                <a:latin typeface="Söhne"/>
              </a:rPr>
              <a:t>Less: Present value of tax: $14,000.</a:t>
            </a:r>
          </a:p>
          <a:p>
            <a:pPr marL="742950" lvl="1" indent="-285750" algn="l">
              <a:buFont typeface="+mj-lt"/>
              <a:buAutoNum type="arabicPeriod"/>
            </a:pPr>
            <a:r>
              <a:rPr lang="en-US" sz="5600" b="1" i="0" dirty="0">
                <a:solidFill>
                  <a:srgbClr val="374151"/>
                </a:solidFill>
                <a:effectLst/>
                <a:latin typeface="Söhne"/>
              </a:rPr>
              <a:t>Income after tax</a:t>
            </a:r>
            <a:r>
              <a:rPr lang="en-US" sz="5600" b="0" i="0" dirty="0">
                <a:solidFill>
                  <a:srgbClr val="374151"/>
                </a:solidFill>
                <a:effectLst/>
                <a:latin typeface="Söhne"/>
              </a:rPr>
              <a:t>: $36,000.</a:t>
            </a:r>
          </a:p>
          <a:p>
            <a:endParaRPr lang="en-US" dirty="0"/>
          </a:p>
        </p:txBody>
      </p:sp>
      <p:sp>
        <p:nvSpPr>
          <p:cNvPr id="5" name="TextBox 4">
            <a:extLst>
              <a:ext uri="{FF2B5EF4-FFF2-40B4-BE49-F238E27FC236}">
                <a16:creationId xmlns:a16="http://schemas.microsoft.com/office/drawing/2014/main" id="{20624589-F0CD-B709-07AB-0155B82122D4}"/>
              </a:ext>
            </a:extLst>
          </p:cNvPr>
          <p:cNvSpPr txBox="1"/>
          <p:nvPr/>
        </p:nvSpPr>
        <p:spPr>
          <a:xfrm>
            <a:off x="5644055" y="553341"/>
            <a:ext cx="6287288" cy="5401479"/>
          </a:xfrm>
          <a:prstGeom prst="rect">
            <a:avLst/>
          </a:prstGeom>
          <a:noFill/>
        </p:spPr>
        <p:txBody>
          <a:bodyPr wrap="square">
            <a:spAutoFit/>
          </a:bodyPr>
          <a:lstStyle/>
          <a:p>
            <a:pPr algn="l"/>
            <a:r>
              <a:rPr lang="en-US" sz="1500" b="0" i="0" dirty="0">
                <a:effectLst/>
                <a:latin typeface="Söhne"/>
              </a:rPr>
              <a:t>Option B: Income Next Year</a:t>
            </a:r>
          </a:p>
          <a:p>
            <a:pPr algn="l">
              <a:buFont typeface="+mj-lt"/>
              <a:buAutoNum type="arabicPeriod"/>
            </a:pPr>
            <a:r>
              <a:rPr lang="en-US" sz="1500" b="1" i="0" dirty="0">
                <a:solidFill>
                  <a:srgbClr val="374151"/>
                </a:solidFill>
                <a:effectLst/>
                <a:latin typeface="Söhne"/>
              </a:rPr>
              <a:t>Income</a:t>
            </a:r>
            <a:r>
              <a:rPr lang="en-US" sz="1500" b="0" i="0" dirty="0">
                <a:solidFill>
                  <a:srgbClr val="374151"/>
                </a:solidFill>
                <a:effectLst/>
                <a:latin typeface="Söhne"/>
              </a:rPr>
              <a:t>: $50,000.</a:t>
            </a:r>
          </a:p>
          <a:p>
            <a:pPr algn="l">
              <a:buFont typeface="+mj-lt"/>
              <a:buAutoNum type="arabicPeriod"/>
            </a:pPr>
            <a:r>
              <a:rPr lang="en-US" sz="1500" b="1" i="0" dirty="0">
                <a:solidFill>
                  <a:srgbClr val="374151"/>
                </a:solidFill>
                <a:effectLst/>
                <a:latin typeface="Söhne"/>
              </a:rPr>
              <a:t>Tax on Income</a:t>
            </a:r>
            <a:r>
              <a:rPr lang="en-US" sz="1500" b="0" i="0" dirty="0">
                <a:solidFill>
                  <a:srgbClr val="374151"/>
                </a:solidFill>
                <a:effectLst/>
                <a:latin typeface="Söhne"/>
              </a:rPr>
              <a:t>: 28% of $50,000 = $14,000.</a:t>
            </a:r>
          </a:p>
          <a:p>
            <a:pPr algn="l">
              <a:buFont typeface="+mj-lt"/>
              <a:buAutoNum type="arabicPeriod"/>
            </a:pPr>
            <a:r>
              <a:rPr lang="en-US" sz="1500" b="1" i="0" dirty="0">
                <a:solidFill>
                  <a:srgbClr val="374151"/>
                </a:solidFill>
                <a:effectLst/>
                <a:latin typeface="Söhne"/>
              </a:rPr>
              <a:t>Discount Factor</a:t>
            </a:r>
            <a:r>
              <a:rPr lang="en-US" sz="1500" b="0" i="0" dirty="0">
                <a:solidFill>
                  <a:srgbClr val="374151"/>
                </a:solidFill>
                <a:effectLst/>
                <a:latin typeface="Söhne"/>
              </a:rPr>
              <a:t>: 0.926 (as the tax is paid one year later).</a:t>
            </a:r>
          </a:p>
          <a:p>
            <a:pPr algn="l">
              <a:buFont typeface="+mj-lt"/>
              <a:buAutoNum type="arabicPeriod"/>
            </a:pPr>
            <a:r>
              <a:rPr lang="en-US" sz="1500" b="1" i="0" dirty="0">
                <a:solidFill>
                  <a:srgbClr val="374151"/>
                </a:solidFill>
                <a:effectLst/>
                <a:latin typeface="Söhne"/>
              </a:rPr>
              <a:t>Present Value of Tax</a:t>
            </a:r>
            <a:r>
              <a:rPr lang="en-US" sz="1500" b="0" i="0" dirty="0">
                <a:solidFill>
                  <a:srgbClr val="374151"/>
                </a:solidFill>
                <a:effectLst/>
                <a:latin typeface="Söhne"/>
              </a:rPr>
              <a:t>: $14,000 × 0.926 = $12,964.</a:t>
            </a:r>
          </a:p>
          <a:p>
            <a:pPr algn="l">
              <a:buFont typeface="+mj-lt"/>
              <a:buAutoNum type="arabicPeriod"/>
            </a:pPr>
            <a:r>
              <a:rPr lang="en-US" sz="1500" b="1" i="0" dirty="0">
                <a:solidFill>
                  <a:srgbClr val="374151"/>
                </a:solidFill>
                <a:effectLst/>
                <a:latin typeface="Söhne"/>
              </a:rPr>
              <a:t>Income After Tax</a:t>
            </a:r>
            <a:r>
              <a:rPr lang="en-US" sz="1500" b="0" i="0" dirty="0">
                <a:solidFill>
                  <a:srgbClr val="374151"/>
                </a:solidFill>
                <a:effectLst/>
                <a:latin typeface="Söhne"/>
              </a:rPr>
              <a:t>:</a:t>
            </a:r>
          </a:p>
          <a:p>
            <a:pPr marL="742950" lvl="1" indent="-285750" algn="l">
              <a:buFont typeface="+mj-lt"/>
              <a:buAutoNum type="arabicPeriod"/>
            </a:pPr>
            <a:r>
              <a:rPr lang="en-US" sz="1500" b="0" i="0" dirty="0">
                <a:solidFill>
                  <a:srgbClr val="374151"/>
                </a:solidFill>
                <a:effectLst/>
                <a:latin typeface="Söhne"/>
              </a:rPr>
              <a:t>Before-tax income: $50,000.</a:t>
            </a:r>
          </a:p>
          <a:p>
            <a:pPr marL="742950" lvl="1" indent="-285750" algn="l">
              <a:buFont typeface="+mj-lt"/>
              <a:buAutoNum type="arabicPeriod"/>
            </a:pPr>
            <a:r>
              <a:rPr lang="en-US" sz="1500" b="0" i="0" dirty="0">
                <a:solidFill>
                  <a:srgbClr val="374151"/>
                </a:solidFill>
                <a:effectLst/>
                <a:latin typeface="Söhne"/>
              </a:rPr>
              <a:t>Less: Present value of tax: $12,964.</a:t>
            </a:r>
          </a:p>
          <a:p>
            <a:pPr marL="742950" lvl="1" indent="-285750" algn="l">
              <a:buFont typeface="+mj-lt"/>
              <a:buAutoNum type="arabicPeriod"/>
            </a:pPr>
            <a:r>
              <a:rPr lang="en-US" sz="1500" b="1" i="0" dirty="0">
                <a:solidFill>
                  <a:srgbClr val="374151"/>
                </a:solidFill>
                <a:effectLst/>
                <a:latin typeface="Söhne"/>
              </a:rPr>
              <a:t>Income after tax</a:t>
            </a:r>
            <a:r>
              <a:rPr lang="en-US" sz="1500" b="0" i="0" dirty="0">
                <a:solidFill>
                  <a:srgbClr val="374151"/>
                </a:solidFill>
                <a:effectLst/>
                <a:latin typeface="Söhne"/>
              </a:rPr>
              <a:t>: $37,036.</a:t>
            </a:r>
          </a:p>
          <a:p>
            <a:pPr algn="l"/>
            <a:r>
              <a:rPr lang="en-US" sz="1500" b="1" i="0" dirty="0">
                <a:effectLst/>
                <a:latin typeface="Söhne"/>
              </a:rPr>
              <a:t>Analysis:</a:t>
            </a:r>
          </a:p>
          <a:p>
            <a:pPr algn="l">
              <a:buFont typeface="Arial" panose="020B0604020202020204" pitchFamily="34" charset="0"/>
              <a:buChar char="•"/>
            </a:pPr>
            <a:r>
              <a:rPr lang="en-US" sz="1500" b="1" i="0" dirty="0">
                <a:solidFill>
                  <a:srgbClr val="374151"/>
                </a:solidFill>
                <a:effectLst/>
                <a:latin typeface="Söhne"/>
              </a:rPr>
              <a:t>Option A</a:t>
            </a:r>
            <a:r>
              <a:rPr lang="en-US" sz="1500" b="0" i="0" dirty="0">
                <a:solidFill>
                  <a:srgbClr val="374151"/>
                </a:solidFill>
                <a:effectLst/>
                <a:latin typeface="Söhne"/>
              </a:rPr>
              <a:t> results in an after-tax income of $36,000.</a:t>
            </a:r>
          </a:p>
          <a:p>
            <a:pPr algn="l">
              <a:buFont typeface="Arial" panose="020B0604020202020204" pitchFamily="34" charset="0"/>
              <a:buChar char="•"/>
            </a:pPr>
            <a:r>
              <a:rPr lang="en-US" sz="1500" b="1" i="0" dirty="0">
                <a:solidFill>
                  <a:srgbClr val="374151"/>
                </a:solidFill>
                <a:effectLst/>
                <a:latin typeface="Söhne"/>
              </a:rPr>
              <a:t>Option B</a:t>
            </a:r>
            <a:r>
              <a:rPr lang="en-US" sz="1500" b="0" i="0" dirty="0">
                <a:solidFill>
                  <a:srgbClr val="374151"/>
                </a:solidFill>
                <a:effectLst/>
                <a:latin typeface="Söhne"/>
              </a:rPr>
              <a:t> results in a higher after-tax income of $37,036.</a:t>
            </a:r>
          </a:p>
          <a:p>
            <a:pPr algn="l"/>
            <a:r>
              <a:rPr lang="en-US" sz="1500" b="0" i="0" dirty="0">
                <a:solidFill>
                  <a:srgbClr val="374151"/>
                </a:solidFill>
                <a:effectLst/>
                <a:latin typeface="Söhne"/>
              </a:rPr>
              <a:t>In Option B, the present value of the tax payment is lower due to the delay in payment. Although the nominal tax rate and the tax amount are the same in both options, the tax's present value is less in Option B because of the time value of money principle. Delaying the tax payment to the next year reduces the present value of the tax liability.</a:t>
            </a:r>
          </a:p>
          <a:p>
            <a:pPr algn="l"/>
            <a:r>
              <a:rPr lang="en-US" sz="1500" b="1" i="0" dirty="0">
                <a:effectLst/>
                <a:latin typeface="Söhne"/>
              </a:rPr>
              <a:t>Conclusion:</a:t>
            </a:r>
          </a:p>
          <a:p>
            <a:pPr algn="l"/>
            <a:r>
              <a:rPr lang="en-US" sz="1500" b="0" i="0" dirty="0">
                <a:solidFill>
                  <a:srgbClr val="374151"/>
                </a:solidFill>
                <a:effectLst/>
                <a:latin typeface="Söhne"/>
              </a:rPr>
              <a:t>For Max, finalizing the contract on January 1 of the next year (Option B) is more advantageous. He gains an additional $1,036 in after-tax income by deferring the income to the next year. This example demonstrates how considering the time value of money can significantly impact financial decisions in similar tax scenarios.</a:t>
            </a:r>
          </a:p>
        </p:txBody>
      </p:sp>
      <p:sp>
        <p:nvSpPr>
          <p:cNvPr id="4" name="TextBox 23">
            <a:extLst>
              <a:ext uri="{FF2B5EF4-FFF2-40B4-BE49-F238E27FC236}">
                <a16:creationId xmlns:a16="http://schemas.microsoft.com/office/drawing/2014/main" id="{1706414D-C6FC-3686-F9EB-B9B8F63934F3}"/>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E4C75F70-E134-7E2F-2698-8B7350E6D0EF}"/>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06958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FD69B-78EE-BEAE-4187-3E8C8049528C}"/>
              </a:ext>
            </a:extLst>
          </p:cNvPr>
          <p:cNvSpPr>
            <a:spLocks noGrp="1"/>
          </p:cNvSpPr>
          <p:nvPr>
            <p:ph type="title"/>
          </p:nvPr>
        </p:nvSpPr>
        <p:spPr>
          <a:xfrm>
            <a:off x="838200" y="-290720"/>
            <a:ext cx="10515600" cy="1325563"/>
          </a:xfrm>
        </p:spPr>
        <p:txBody>
          <a:bodyPr/>
          <a:lstStyle/>
          <a:p>
            <a:pPr algn="ctr"/>
            <a:r>
              <a:rPr lang="en-US" dirty="0"/>
              <a:t>Changing the Tax Rate</a:t>
            </a:r>
          </a:p>
        </p:txBody>
      </p:sp>
      <p:sp>
        <p:nvSpPr>
          <p:cNvPr id="3" name="Content Placeholder 2">
            <a:extLst>
              <a:ext uri="{FF2B5EF4-FFF2-40B4-BE49-F238E27FC236}">
                <a16:creationId xmlns:a16="http://schemas.microsoft.com/office/drawing/2014/main" id="{97478E69-685E-C582-7DC0-EE38AEB5DF61}"/>
              </a:ext>
            </a:extLst>
          </p:cNvPr>
          <p:cNvSpPr>
            <a:spLocks noGrp="1"/>
          </p:cNvSpPr>
          <p:nvPr>
            <p:ph idx="1"/>
          </p:nvPr>
        </p:nvSpPr>
        <p:spPr>
          <a:xfrm>
            <a:off x="151348" y="984393"/>
            <a:ext cx="5063883" cy="4351338"/>
          </a:xfrm>
        </p:spPr>
        <p:txBody>
          <a:bodyPr>
            <a:normAutofit fontScale="25000" lnSpcReduction="20000"/>
          </a:bodyPr>
          <a:lstStyle/>
          <a:p>
            <a:pPr algn="l">
              <a:buFont typeface="Arial" panose="020B0604020202020204" pitchFamily="34" charset="0"/>
              <a:buChar char="•"/>
            </a:pPr>
            <a:r>
              <a:rPr lang="en-US" sz="5600" b="1" i="0" dirty="0">
                <a:solidFill>
                  <a:srgbClr val="374151"/>
                </a:solidFill>
                <a:effectLst/>
                <a:latin typeface="Söhne"/>
              </a:rPr>
              <a:t>Taxpayer</a:t>
            </a:r>
            <a:r>
              <a:rPr lang="en-US" sz="5600" b="0" i="0" dirty="0">
                <a:solidFill>
                  <a:srgbClr val="374151"/>
                </a:solidFill>
                <a:effectLst/>
                <a:latin typeface="Söhne"/>
              </a:rPr>
              <a:t>: Max, a consulting business owner.</a:t>
            </a:r>
          </a:p>
          <a:p>
            <a:pPr algn="l">
              <a:buFont typeface="Arial" panose="020B0604020202020204" pitchFamily="34" charset="0"/>
              <a:buChar char="•"/>
            </a:pPr>
            <a:r>
              <a:rPr lang="en-US" sz="5600" b="1" i="0" dirty="0">
                <a:solidFill>
                  <a:srgbClr val="374151"/>
                </a:solidFill>
                <a:effectLst/>
                <a:latin typeface="Söhne"/>
              </a:rPr>
              <a:t>Decision</a:t>
            </a:r>
            <a:r>
              <a:rPr lang="en-US" sz="5600" b="0" i="0" dirty="0">
                <a:solidFill>
                  <a:srgbClr val="374151"/>
                </a:solidFill>
                <a:effectLst/>
                <a:latin typeface="Söhne"/>
              </a:rPr>
              <a:t>: Deciding when to finalize a contract worth $50,000.</a:t>
            </a:r>
          </a:p>
          <a:p>
            <a:pPr algn="l">
              <a:buFont typeface="Arial" panose="020B0604020202020204" pitchFamily="34" charset="0"/>
              <a:buChar char="•"/>
            </a:pPr>
            <a:r>
              <a:rPr lang="en-US" sz="5600" b="1" i="0" dirty="0">
                <a:solidFill>
                  <a:srgbClr val="374151"/>
                </a:solidFill>
                <a:effectLst/>
                <a:latin typeface="Söhne"/>
              </a:rPr>
              <a:t>Tax Rates</a:t>
            </a:r>
            <a:r>
              <a:rPr lang="en-US" sz="5600" b="0" i="0" dirty="0">
                <a:solidFill>
                  <a:srgbClr val="374151"/>
                </a:solidFill>
                <a:effectLst/>
                <a:latin typeface="Söhne"/>
              </a:rPr>
              <a:t>:</a:t>
            </a:r>
          </a:p>
          <a:p>
            <a:pPr marL="742950" lvl="1" indent="-285750" algn="l">
              <a:buFont typeface="Arial" panose="020B0604020202020204" pitchFamily="34" charset="0"/>
              <a:buChar char="•"/>
            </a:pPr>
            <a:r>
              <a:rPr lang="en-US" sz="5600" b="0" i="0" dirty="0">
                <a:solidFill>
                  <a:srgbClr val="374151"/>
                </a:solidFill>
                <a:effectLst/>
                <a:latin typeface="Söhne"/>
              </a:rPr>
              <a:t>This year (Year 1): 28%</a:t>
            </a:r>
          </a:p>
          <a:p>
            <a:pPr marL="742950" lvl="1" indent="-285750" algn="l">
              <a:buFont typeface="Arial" panose="020B0604020202020204" pitchFamily="34" charset="0"/>
              <a:buChar char="•"/>
            </a:pPr>
            <a:r>
              <a:rPr lang="en-US" sz="5600" b="0" i="0" dirty="0">
                <a:solidFill>
                  <a:srgbClr val="374151"/>
                </a:solidFill>
                <a:effectLst/>
                <a:latin typeface="Söhne"/>
              </a:rPr>
              <a:t>Next year (Year 2): 34%</a:t>
            </a:r>
          </a:p>
          <a:p>
            <a:pPr algn="l">
              <a:buFont typeface="Arial" panose="020B0604020202020204" pitchFamily="34" charset="0"/>
              <a:buChar char="•"/>
            </a:pPr>
            <a:r>
              <a:rPr lang="en-US" sz="5600" b="1" i="0" dirty="0">
                <a:solidFill>
                  <a:srgbClr val="374151"/>
                </a:solidFill>
                <a:effectLst/>
                <a:latin typeface="Söhne"/>
              </a:rPr>
              <a:t>After-tax Rate of Return on Investments</a:t>
            </a:r>
            <a:r>
              <a:rPr lang="en-US" sz="5600" b="0" i="0" dirty="0">
                <a:solidFill>
                  <a:srgbClr val="374151"/>
                </a:solidFill>
                <a:effectLst/>
                <a:latin typeface="Söhne"/>
              </a:rPr>
              <a:t>: 8% (for present value analysis).</a:t>
            </a:r>
          </a:p>
          <a:p>
            <a:pPr algn="l">
              <a:buFont typeface="Arial" panose="020B0604020202020204" pitchFamily="34" charset="0"/>
              <a:buChar char="•"/>
            </a:pPr>
            <a:r>
              <a:rPr lang="en-US" sz="5600" b="1" i="0" dirty="0">
                <a:solidFill>
                  <a:srgbClr val="374151"/>
                </a:solidFill>
                <a:effectLst/>
                <a:latin typeface="Söhne"/>
              </a:rPr>
              <a:t>Present Value Factor for One Year at 8%</a:t>
            </a:r>
            <a:r>
              <a:rPr lang="en-US" sz="5600" b="0" i="0" dirty="0">
                <a:solidFill>
                  <a:srgbClr val="374151"/>
                </a:solidFill>
                <a:effectLst/>
                <a:latin typeface="Söhne"/>
              </a:rPr>
              <a:t>: Approximately 0.926.</a:t>
            </a:r>
          </a:p>
          <a:p>
            <a:pPr algn="l"/>
            <a:r>
              <a:rPr lang="en-US" sz="5600" b="1" i="0" dirty="0">
                <a:effectLst/>
                <a:latin typeface="Söhne"/>
              </a:rPr>
              <a:t>Options:</a:t>
            </a:r>
          </a:p>
          <a:p>
            <a:pPr algn="l">
              <a:buFont typeface="Arial" panose="020B0604020202020204" pitchFamily="34" charset="0"/>
              <a:buChar char="•"/>
            </a:pPr>
            <a:r>
              <a:rPr lang="en-US" sz="5600" b="1" i="0" dirty="0">
                <a:solidFill>
                  <a:srgbClr val="374151"/>
                </a:solidFill>
                <a:effectLst/>
                <a:latin typeface="Söhne"/>
              </a:rPr>
              <a:t>Option A</a:t>
            </a:r>
            <a:r>
              <a:rPr lang="en-US" sz="5600" b="0" i="0" dirty="0">
                <a:solidFill>
                  <a:srgbClr val="374151"/>
                </a:solidFill>
                <a:effectLst/>
                <a:latin typeface="Söhne"/>
              </a:rPr>
              <a:t>: Finalize the contract on December 31 (Year 1).</a:t>
            </a:r>
          </a:p>
          <a:p>
            <a:pPr algn="l">
              <a:buFont typeface="Arial" panose="020B0604020202020204" pitchFamily="34" charset="0"/>
              <a:buChar char="•"/>
            </a:pPr>
            <a:r>
              <a:rPr lang="en-US" sz="5600" b="1" i="0" dirty="0">
                <a:solidFill>
                  <a:srgbClr val="374151"/>
                </a:solidFill>
                <a:effectLst/>
                <a:latin typeface="Söhne"/>
              </a:rPr>
              <a:t>Option B</a:t>
            </a:r>
            <a:r>
              <a:rPr lang="en-US" sz="5600" b="0" i="0" dirty="0">
                <a:solidFill>
                  <a:srgbClr val="374151"/>
                </a:solidFill>
                <a:effectLst/>
                <a:latin typeface="Söhne"/>
              </a:rPr>
              <a:t>: Finalize the contract on January 1 (Year 2).</a:t>
            </a:r>
          </a:p>
          <a:p>
            <a:pPr algn="l"/>
            <a:r>
              <a:rPr lang="en-US" sz="5600" b="1" i="0" dirty="0">
                <a:effectLst/>
                <a:latin typeface="Söhne"/>
              </a:rPr>
              <a:t>Calculation:</a:t>
            </a:r>
          </a:p>
          <a:p>
            <a:pPr algn="l"/>
            <a:r>
              <a:rPr lang="en-US" sz="5600" b="0" i="0" dirty="0">
                <a:effectLst/>
                <a:latin typeface="Söhne"/>
              </a:rPr>
              <a:t>Option A: Income This Year (Year 1)</a:t>
            </a:r>
          </a:p>
          <a:p>
            <a:pPr algn="l">
              <a:buFont typeface="+mj-lt"/>
              <a:buAutoNum type="arabicPeriod"/>
            </a:pPr>
            <a:r>
              <a:rPr lang="en-US" sz="5600" b="1" i="0" dirty="0">
                <a:solidFill>
                  <a:srgbClr val="374151"/>
                </a:solidFill>
                <a:effectLst/>
                <a:latin typeface="Söhne"/>
              </a:rPr>
              <a:t>Income</a:t>
            </a:r>
            <a:r>
              <a:rPr lang="en-US" sz="5600" b="0" i="0" dirty="0">
                <a:solidFill>
                  <a:srgbClr val="374151"/>
                </a:solidFill>
                <a:effectLst/>
                <a:latin typeface="Söhne"/>
              </a:rPr>
              <a:t>: $50,000.</a:t>
            </a:r>
          </a:p>
          <a:p>
            <a:pPr algn="l">
              <a:buFont typeface="+mj-lt"/>
              <a:buAutoNum type="arabicPeriod"/>
            </a:pPr>
            <a:r>
              <a:rPr lang="en-US" sz="5600" b="1" i="0" dirty="0">
                <a:solidFill>
                  <a:srgbClr val="374151"/>
                </a:solidFill>
                <a:effectLst/>
                <a:latin typeface="Söhne"/>
              </a:rPr>
              <a:t>Tax on Income</a:t>
            </a:r>
            <a:r>
              <a:rPr lang="en-US" sz="5600" b="0" i="0" dirty="0">
                <a:solidFill>
                  <a:srgbClr val="374151"/>
                </a:solidFill>
                <a:effectLst/>
                <a:latin typeface="Söhne"/>
              </a:rPr>
              <a:t>: 28% of $50,000 = $14,000.</a:t>
            </a:r>
          </a:p>
          <a:p>
            <a:pPr algn="l">
              <a:buFont typeface="+mj-lt"/>
              <a:buAutoNum type="arabicPeriod"/>
            </a:pPr>
            <a:r>
              <a:rPr lang="en-US" sz="5600" b="1" i="0" dirty="0">
                <a:solidFill>
                  <a:srgbClr val="374151"/>
                </a:solidFill>
                <a:effectLst/>
                <a:latin typeface="Söhne"/>
              </a:rPr>
              <a:t>Discount Factor</a:t>
            </a:r>
            <a:r>
              <a:rPr lang="en-US" sz="5600" b="0" i="0" dirty="0">
                <a:solidFill>
                  <a:srgbClr val="374151"/>
                </a:solidFill>
                <a:effectLst/>
                <a:latin typeface="Söhne"/>
              </a:rPr>
              <a:t>: 1 (as the tax is paid in the current year).</a:t>
            </a:r>
          </a:p>
          <a:p>
            <a:pPr algn="l">
              <a:buFont typeface="+mj-lt"/>
              <a:buAutoNum type="arabicPeriod"/>
            </a:pPr>
            <a:r>
              <a:rPr lang="en-US" sz="5600" b="1" i="0" dirty="0">
                <a:solidFill>
                  <a:srgbClr val="374151"/>
                </a:solidFill>
                <a:effectLst/>
                <a:latin typeface="Söhne"/>
              </a:rPr>
              <a:t>Present Value of Tax</a:t>
            </a:r>
            <a:r>
              <a:rPr lang="en-US" sz="5600" b="0" i="0" dirty="0">
                <a:solidFill>
                  <a:srgbClr val="374151"/>
                </a:solidFill>
                <a:effectLst/>
                <a:latin typeface="Söhne"/>
              </a:rPr>
              <a:t>: $14,000 × 1 = $14,000.</a:t>
            </a:r>
          </a:p>
          <a:p>
            <a:pPr algn="l">
              <a:buFont typeface="+mj-lt"/>
              <a:buAutoNum type="arabicPeriod"/>
            </a:pPr>
            <a:r>
              <a:rPr lang="en-US" sz="5600" b="1" i="0" dirty="0">
                <a:solidFill>
                  <a:srgbClr val="374151"/>
                </a:solidFill>
                <a:effectLst/>
                <a:latin typeface="Söhne"/>
              </a:rPr>
              <a:t>Income After Tax</a:t>
            </a:r>
            <a:r>
              <a:rPr lang="en-US" sz="5600" b="0" i="0" dirty="0">
                <a:solidFill>
                  <a:srgbClr val="374151"/>
                </a:solidFill>
                <a:effectLst/>
                <a:latin typeface="Söhne"/>
              </a:rPr>
              <a:t>:</a:t>
            </a:r>
          </a:p>
          <a:p>
            <a:pPr marL="742950" lvl="1" indent="-285750" algn="l">
              <a:buFont typeface="+mj-lt"/>
              <a:buAutoNum type="arabicPeriod"/>
            </a:pPr>
            <a:r>
              <a:rPr lang="en-US" sz="5600" b="0" i="0" dirty="0">
                <a:solidFill>
                  <a:srgbClr val="374151"/>
                </a:solidFill>
                <a:effectLst/>
                <a:latin typeface="Söhne"/>
              </a:rPr>
              <a:t>Before-tax income: $50,000.</a:t>
            </a:r>
          </a:p>
          <a:p>
            <a:pPr marL="742950" lvl="1" indent="-285750" algn="l">
              <a:buFont typeface="+mj-lt"/>
              <a:buAutoNum type="arabicPeriod"/>
            </a:pPr>
            <a:r>
              <a:rPr lang="en-US" sz="5600" b="0" i="0" dirty="0">
                <a:solidFill>
                  <a:srgbClr val="374151"/>
                </a:solidFill>
                <a:effectLst/>
                <a:latin typeface="Söhne"/>
              </a:rPr>
              <a:t>Less: Present value of tax: $14,000.</a:t>
            </a:r>
          </a:p>
          <a:p>
            <a:pPr marL="742950" lvl="1" indent="-285750" algn="l">
              <a:buFont typeface="+mj-lt"/>
              <a:buAutoNum type="arabicPeriod"/>
            </a:pPr>
            <a:r>
              <a:rPr lang="en-US" sz="5600" b="1" i="0" dirty="0">
                <a:solidFill>
                  <a:srgbClr val="374151"/>
                </a:solidFill>
                <a:effectLst/>
                <a:latin typeface="Söhne"/>
              </a:rPr>
              <a:t>Income after tax</a:t>
            </a:r>
            <a:r>
              <a:rPr lang="en-US" sz="5600" b="0" i="0" dirty="0">
                <a:solidFill>
                  <a:srgbClr val="374151"/>
                </a:solidFill>
                <a:effectLst/>
                <a:latin typeface="Söhne"/>
              </a:rPr>
              <a:t>: $36,000.</a:t>
            </a:r>
          </a:p>
          <a:p>
            <a:endParaRPr lang="en-US" dirty="0"/>
          </a:p>
        </p:txBody>
      </p:sp>
      <p:sp>
        <p:nvSpPr>
          <p:cNvPr id="7" name="TextBox 6">
            <a:extLst>
              <a:ext uri="{FF2B5EF4-FFF2-40B4-BE49-F238E27FC236}">
                <a16:creationId xmlns:a16="http://schemas.microsoft.com/office/drawing/2014/main" id="{234CF93A-E69A-8814-55B1-FC7D4732B9A4}"/>
              </a:ext>
            </a:extLst>
          </p:cNvPr>
          <p:cNvSpPr txBox="1"/>
          <p:nvPr/>
        </p:nvSpPr>
        <p:spPr>
          <a:xfrm>
            <a:off x="5246763" y="905232"/>
            <a:ext cx="6793889" cy="5047536"/>
          </a:xfrm>
          <a:prstGeom prst="rect">
            <a:avLst/>
          </a:prstGeom>
          <a:noFill/>
        </p:spPr>
        <p:txBody>
          <a:bodyPr wrap="square">
            <a:spAutoFit/>
          </a:bodyPr>
          <a:lstStyle/>
          <a:p>
            <a:pPr algn="l"/>
            <a:r>
              <a:rPr lang="en-US" sz="1400" b="0" i="0" dirty="0">
                <a:effectLst/>
                <a:latin typeface="Söhne"/>
              </a:rPr>
              <a:t>Option B: Income Next Year (Year 2)</a:t>
            </a:r>
          </a:p>
          <a:p>
            <a:pPr algn="l">
              <a:buFont typeface="+mj-lt"/>
              <a:buAutoNum type="arabicPeriod"/>
            </a:pPr>
            <a:r>
              <a:rPr lang="en-US" sz="1400" b="1" i="0" dirty="0">
                <a:solidFill>
                  <a:srgbClr val="374151"/>
                </a:solidFill>
                <a:effectLst/>
                <a:latin typeface="Söhne"/>
              </a:rPr>
              <a:t>Income</a:t>
            </a:r>
            <a:r>
              <a:rPr lang="en-US" sz="1400" b="0" i="0" dirty="0">
                <a:solidFill>
                  <a:srgbClr val="374151"/>
                </a:solidFill>
                <a:effectLst/>
                <a:latin typeface="Söhne"/>
              </a:rPr>
              <a:t>: $50,000.</a:t>
            </a:r>
          </a:p>
          <a:p>
            <a:pPr algn="l">
              <a:buFont typeface="+mj-lt"/>
              <a:buAutoNum type="arabicPeriod"/>
            </a:pPr>
            <a:r>
              <a:rPr lang="en-US" sz="1400" b="1" i="0" dirty="0">
                <a:solidFill>
                  <a:srgbClr val="374151"/>
                </a:solidFill>
                <a:effectLst/>
                <a:latin typeface="Söhne"/>
              </a:rPr>
              <a:t>Tax on Income</a:t>
            </a:r>
            <a:r>
              <a:rPr lang="en-US" sz="1400" b="0" i="0" dirty="0">
                <a:solidFill>
                  <a:srgbClr val="374151"/>
                </a:solidFill>
                <a:effectLst/>
                <a:latin typeface="Söhne"/>
              </a:rPr>
              <a:t>: 34% of $50,000 = $17,000.</a:t>
            </a:r>
          </a:p>
          <a:p>
            <a:pPr algn="l">
              <a:buFont typeface="+mj-lt"/>
              <a:buAutoNum type="arabicPeriod"/>
            </a:pPr>
            <a:r>
              <a:rPr lang="en-US" sz="1400" b="1" i="0" dirty="0">
                <a:solidFill>
                  <a:srgbClr val="374151"/>
                </a:solidFill>
                <a:effectLst/>
                <a:latin typeface="Söhne"/>
              </a:rPr>
              <a:t>Discount Factor</a:t>
            </a:r>
            <a:r>
              <a:rPr lang="en-US" sz="1400" b="0" i="0" dirty="0">
                <a:solidFill>
                  <a:srgbClr val="374151"/>
                </a:solidFill>
                <a:effectLst/>
                <a:latin typeface="Söhne"/>
              </a:rPr>
              <a:t>: 0.926 (as the tax is paid one year later).</a:t>
            </a:r>
          </a:p>
          <a:p>
            <a:pPr algn="l">
              <a:buFont typeface="+mj-lt"/>
              <a:buAutoNum type="arabicPeriod"/>
            </a:pPr>
            <a:r>
              <a:rPr lang="en-US" sz="1400" b="1" i="0" dirty="0">
                <a:solidFill>
                  <a:srgbClr val="374151"/>
                </a:solidFill>
                <a:effectLst/>
                <a:latin typeface="Söhne"/>
              </a:rPr>
              <a:t>Present Value of Tax</a:t>
            </a:r>
            <a:r>
              <a:rPr lang="en-US" sz="1400" b="0" i="0" dirty="0">
                <a:solidFill>
                  <a:srgbClr val="374151"/>
                </a:solidFill>
                <a:effectLst/>
                <a:latin typeface="Söhne"/>
              </a:rPr>
              <a:t>: $17,000 × 0.926 = $15,742.</a:t>
            </a:r>
          </a:p>
          <a:p>
            <a:pPr algn="l">
              <a:buFont typeface="+mj-lt"/>
              <a:buAutoNum type="arabicPeriod"/>
            </a:pPr>
            <a:r>
              <a:rPr lang="en-US" sz="1400" b="1" i="0" dirty="0">
                <a:solidFill>
                  <a:srgbClr val="374151"/>
                </a:solidFill>
                <a:effectLst/>
                <a:latin typeface="Söhne"/>
              </a:rPr>
              <a:t>Income After Tax</a:t>
            </a:r>
            <a:r>
              <a:rPr lang="en-US" sz="1400" b="0" i="0" dirty="0">
                <a:solidFill>
                  <a:srgbClr val="374151"/>
                </a:solidFill>
                <a:effectLst/>
                <a:latin typeface="Söhne"/>
              </a:rPr>
              <a:t>:</a:t>
            </a:r>
          </a:p>
          <a:p>
            <a:pPr marL="742950" lvl="1" indent="-285750" algn="l">
              <a:buFont typeface="+mj-lt"/>
              <a:buAutoNum type="arabicPeriod"/>
            </a:pPr>
            <a:r>
              <a:rPr lang="en-US" sz="1400" b="0" i="0" dirty="0">
                <a:solidFill>
                  <a:srgbClr val="374151"/>
                </a:solidFill>
                <a:effectLst/>
                <a:latin typeface="Söhne"/>
              </a:rPr>
              <a:t>Before-tax income: $50,000.</a:t>
            </a:r>
          </a:p>
          <a:p>
            <a:pPr marL="742950" lvl="1" indent="-285750" algn="l">
              <a:buFont typeface="+mj-lt"/>
              <a:buAutoNum type="arabicPeriod"/>
            </a:pPr>
            <a:r>
              <a:rPr lang="en-US" sz="1400" b="0" i="0" dirty="0">
                <a:solidFill>
                  <a:srgbClr val="374151"/>
                </a:solidFill>
                <a:effectLst/>
                <a:latin typeface="Söhne"/>
              </a:rPr>
              <a:t>Less: Present value of tax: $15,742.</a:t>
            </a:r>
          </a:p>
          <a:p>
            <a:pPr marL="742950" lvl="1" indent="-285750" algn="l">
              <a:buFont typeface="+mj-lt"/>
              <a:buAutoNum type="arabicPeriod"/>
            </a:pPr>
            <a:r>
              <a:rPr lang="en-US" sz="1400" b="1" i="0" dirty="0">
                <a:solidFill>
                  <a:srgbClr val="374151"/>
                </a:solidFill>
                <a:effectLst/>
                <a:latin typeface="Söhne"/>
              </a:rPr>
              <a:t>Income after tax</a:t>
            </a:r>
            <a:r>
              <a:rPr lang="en-US" sz="1400" b="0" i="0" dirty="0">
                <a:solidFill>
                  <a:srgbClr val="374151"/>
                </a:solidFill>
                <a:effectLst/>
                <a:latin typeface="Söhne"/>
              </a:rPr>
              <a:t>: $34,258.</a:t>
            </a:r>
          </a:p>
          <a:p>
            <a:pPr algn="l"/>
            <a:r>
              <a:rPr lang="en-US" sz="1400" b="1" i="0" dirty="0">
                <a:effectLst/>
                <a:latin typeface="Söhne"/>
              </a:rPr>
              <a:t>Analysis:</a:t>
            </a:r>
          </a:p>
          <a:p>
            <a:pPr algn="l">
              <a:buFont typeface="Arial" panose="020B0604020202020204" pitchFamily="34" charset="0"/>
              <a:buChar char="•"/>
            </a:pPr>
            <a:r>
              <a:rPr lang="en-US" sz="1400" b="1" i="0" dirty="0">
                <a:solidFill>
                  <a:srgbClr val="374151"/>
                </a:solidFill>
                <a:effectLst/>
                <a:latin typeface="Söhne"/>
              </a:rPr>
              <a:t>Option A</a:t>
            </a:r>
            <a:r>
              <a:rPr lang="en-US" sz="1400" b="0" i="0" dirty="0">
                <a:solidFill>
                  <a:srgbClr val="374151"/>
                </a:solidFill>
                <a:effectLst/>
                <a:latin typeface="Söhne"/>
              </a:rPr>
              <a:t> (Year 1):</a:t>
            </a:r>
          </a:p>
          <a:p>
            <a:pPr marL="742950" lvl="1" indent="-285750" algn="l">
              <a:buFont typeface="Arial" panose="020B0604020202020204" pitchFamily="34" charset="0"/>
              <a:buChar char="•"/>
            </a:pPr>
            <a:r>
              <a:rPr lang="en-US" sz="1400" b="0" i="0" dirty="0">
                <a:solidFill>
                  <a:srgbClr val="374151"/>
                </a:solidFill>
                <a:effectLst/>
                <a:latin typeface="Söhne"/>
              </a:rPr>
              <a:t>After-tax income: $36,000.</a:t>
            </a:r>
          </a:p>
          <a:p>
            <a:pPr algn="l">
              <a:buFont typeface="Arial" panose="020B0604020202020204" pitchFamily="34" charset="0"/>
              <a:buChar char="•"/>
            </a:pPr>
            <a:r>
              <a:rPr lang="en-US" sz="1400" b="1" i="0" dirty="0">
                <a:solidFill>
                  <a:srgbClr val="374151"/>
                </a:solidFill>
                <a:effectLst/>
                <a:latin typeface="Söhne"/>
              </a:rPr>
              <a:t>Option B</a:t>
            </a:r>
            <a:r>
              <a:rPr lang="en-US" sz="1400" b="0" i="0" dirty="0">
                <a:solidFill>
                  <a:srgbClr val="374151"/>
                </a:solidFill>
                <a:effectLst/>
                <a:latin typeface="Söhne"/>
              </a:rPr>
              <a:t> (Year 2):</a:t>
            </a:r>
          </a:p>
          <a:p>
            <a:pPr marL="742950" lvl="1" indent="-285750" algn="l">
              <a:buFont typeface="Arial" panose="020B0604020202020204" pitchFamily="34" charset="0"/>
              <a:buChar char="•"/>
            </a:pPr>
            <a:r>
              <a:rPr lang="en-US" sz="1400" b="0" i="0" dirty="0">
                <a:solidFill>
                  <a:srgbClr val="374151"/>
                </a:solidFill>
                <a:effectLst/>
                <a:latin typeface="Söhne"/>
              </a:rPr>
              <a:t>After-tax income: $34,258.</a:t>
            </a:r>
          </a:p>
          <a:p>
            <a:pPr algn="l"/>
            <a:r>
              <a:rPr lang="en-US" sz="1400" b="0" i="0" dirty="0">
                <a:solidFill>
                  <a:srgbClr val="374151"/>
                </a:solidFill>
                <a:effectLst/>
                <a:latin typeface="Söhne"/>
              </a:rPr>
              <a:t>In this scenario, the increase in the tax rate in Year 2 makes Option B less favorable. The higher tax rate in Year 2 outweighs the benefit of deferring the tax payment, resulting in a lower after-tax income compared to Option A.</a:t>
            </a:r>
          </a:p>
          <a:p>
            <a:pPr algn="l"/>
            <a:r>
              <a:rPr lang="en-US" sz="1400" b="1" i="0" dirty="0">
                <a:effectLst/>
                <a:latin typeface="Söhne"/>
              </a:rPr>
              <a:t>Conclusion:</a:t>
            </a:r>
          </a:p>
          <a:p>
            <a:pPr algn="l"/>
            <a:r>
              <a:rPr lang="en-US" sz="1400" b="0" i="0" dirty="0">
                <a:solidFill>
                  <a:srgbClr val="374151"/>
                </a:solidFill>
                <a:effectLst/>
                <a:latin typeface="Söhne"/>
              </a:rPr>
              <a:t>In this adjusted scenario, finalizing the contract in Year 1 (Option A) is financially more advantageous for Max. Despite the immediate tax liability, the lower tax rate in Year 1 results in a higher net income compared to deferring the income to Year 2, where the tax rate is higher. This example underscores the importance of considering future tax rate changes when making financial decisions based on the time value of money.</a:t>
            </a:r>
          </a:p>
        </p:txBody>
      </p:sp>
      <p:sp>
        <p:nvSpPr>
          <p:cNvPr id="4" name="TextBox 23">
            <a:extLst>
              <a:ext uri="{FF2B5EF4-FFF2-40B4-BE49-F238E27FC236}">
                <a16:creationId xmlns:a16="http://schemas.microsoft.com/office/drawing/2014/main" id="{B2CC4295-7648-D870-427C-298ECA642B01}"/>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BA6855FB-9D51-9C95-D878-AD23043B51A7}"/>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412408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52B3D-5480-7C0D-BF4C-8C43A516721C}"/>
              </a:ext>
            </a:extLst>
          </p:cNvPr>
          <p:cNvSpPr>
            <a:spLocks noGrp="1"/>
          </p:cNvSpPr>
          <p:nvPr>
            <p:ph type="title"/>
          </p:nvPr>
        </p:nvSpPr>
        <p:spPr>
          <a:xfrm>
            <a:off x="838200" y="-372701"/>
            <a:ext cx="10515600" cy="1325563"/>
          </a:xfrm>
        </p:spPr>
        <p:txBody>
          <a:bodyPr/>
          <a:lstStyle/>
          <a:p>
            <a:pPr algn="ctr"/>
            <a:r>
              <a:rPr lang="en-US" dirty="0"/>
              <a:t>Changing the Future Tax Rate</a:t>
            </a:r>
          </a:p>
        </p:txBody>
      </p:sp>
      <p:sp>
        <p:nvSpPr>
          <p:cNvPr id="3" name="Content Placeholder 2">
            <a:extLst>
              <a:ext uri="{FF2B5EF4-FFF2-40B4-BE49-F238E27FC236}">
                <a16:creationId xmlns:a16="http://schemas.microsoft.com/office/drawing/2014/main" id="{C2593580-9527-C636-471B-B5A2E33CEE1D}"/>
              </a:ext>
            </a:extLst>
          </p:cNvPr>
          <p:cNvSpPr>
            <a:spLocks noGrp="1"/>
          </p:cNvSpPr>
          <p:nvPr>
            <p:ph idx="1"/>
          </p:nvPr>
        </p:nvSpPr>
        <p:spPr>
          <a:xfrm>
            <a:off x="53031" y="769741"/>
            <a:ext cx="5404945" cy="4351338"/>
          </a:xfrm>
        </p:spPr>
        <p:txBody>
          <a:bodyPr>
            <a:normAutofit fontScale="25000" lnSpcReduction="20000"/>
          </a:bodyPr>
          <a:lstStyle/>
          <a:p>
            <a:pPr algn="l">
              <a:buFont typeface="Arial" panose="020B0604020202020204" pitchFamily="34" charset="0"/>
              <a:buChar char="•"/>
            </a:pPr>
            <a:r>
              <a:rPr lang="en-US" sz="5600" b="1" i="0" dirty="0">
                <a:solidFill>
                  <a:srgbClr val="374151"/>
                </a:solidFill>
                <a:effectLst/>
                <a:latin typeface="Söhne"/>
              </a:rPr>
              <a:t>Taxpayer</a:t>
            </a:r>
            <a:r>
              <a:rPr lang="en-US" sz="5600" b="0" i="0" dirty="0">
                <a:solidFill>
                  <a:srgbClr val="374151"/>
                </a:solidFill>
                <a:effectLst/>
                <a:latin typeface="Söhne"/>
              </a:rPr>
              <a:t>: Max, owner of a consulting business.</a:t>
            </a:r>
          </a:p>
          <a:p>
            <a:pPr algn="l">
              <a:buFont typeface="Arial" panose="020B0604020202020204" pitchFamily="34" charset="0"/>
              <a:buChar char="•"/>
            </a:pPr>
            <a:r>
              <a:rPr lang="en-US" sz="5600" b="1" i="0" dirty="0">
                <a:solidFill>
                  <a:srgbClr val="374151"/>
                </a:solidFill>
                <a:effectLst/>
                <a:latin typeface="Söhne"/>
              </a:rPr>
              <a:t>Decision</a:t>
            </a:r>
            <a:r>
              <a:rPr lang="en-US" sz="5600" b="0" i="0" dirty="0">
                <a:solidFill>
                  <a:srgbClr val="374151"/>
                </a:solidFill>
                <a:effectLst/>
                <a:latin typeface="Söhne"/>
              </a:rPr>
              <a:t>: Choosing when to finalize a $50,000 contract.</a:t>
            </a:r>
          </a:p>
          <a:p>
            <a:pPr algn="l">
              <a:buFont typeface="Arial" panose="020B0604020202020204" pitchFamily="34" charset="0"/>
              <a:buChar char="•"/>
            </a:pPr>
            <a:r>
              <a:rPr lang="en-US" sz="5600" b="1" i="0" dirty="0">
                <a:solidFill>
                  <a:srgbClr val="374151"/>
                </a:solidFill>
                <a:effectLst/>
                <a:latin typeface="Söhne"/>
              </a:rPr>
              <a:t>Tax Rates</a:t>
            </a:r>
            <a:r>
              <a:rPr lang="en-US" sz="5600" b="0" i="0" dirty="0">
                <a:solidFill>
                  <a:srgbClr val="374151"/>
                </a:solidFill>
                <a:effectLst/>
                <a:latin typeface="Söhne"/>
              </a:rPr>
              <a:t>:</a:t>
            </a:r>
          </a:p>
          <a:p>
            <a:pPr marL="742950" lvl="1" indent="-285750" algn="l">
              <a:buFont typeface="Arial" panose="020B0604020202020204" pitchFamily="34" charset="0"/>
              <a:buChar char="•"/>
            </a:pPr>
            <a:r>
              <a:rPr lang="en-US" sz="5600" b="0" i="0" dirty="0">
                <a:solidFill>
                  <a:srgbClr val="374151"/>
                </a:solidFill>
                <a:effectLst/>
                <a:latin typeface="Söhne"/>
              </a:rPr>
              <a:t>This year (Year 1): 28%</a:t>
            </a:r>
          </a:p>
          <a:p>
            <a:pPr marL="742950" lvl="1" indent="-285750" algn="l">
              <a:buFont typeface="Arial" panose="020B0604020202020204" pitchFamily="34" charset="0"/>
              <a:buChar char="•"/>
            </a:pPr>
            <a:r>
              <a:rPr lang="en-US" sz="5600" b="0" i="0" dirty="0">
                <a:solidFill>
                  <a:srgbClr val="374151"/>
                </a:solidFill>
                <a:effectLst/>
                <a:latin typeface="Söhne"/>
              </a:rPr>
              <a:t>Next year (Year 2): 24%</a:t>
            </a:r>
          </a:p>
          <a:p>
            <a:pPr algn="l">
              <a:buFont typeface="Arial" panose="020B0604020202020204" pitchFamily="34" charset="0"/>
              <a:buChar char="•"/>
            </a:pPr>
            <a:r>
              <a:rPr lang="en-US" sz="5600" b="1" i="0" dirty="0">
                <a:solidFill>
                  <a:srgbClr val="374151"/>
                </a:solidFill>
                <a:effectLst/>
                <a:latin typeface="Söhne"/>
              </a:rPr>
              <a:t>After-tax Rate of Return on Investments</a:t>
            </a:r>
            <a:r>
              <a:rPr lang="en-US" sz="5600" b="0" i="0" dirty="0">
                <a:solidFill>
                  <a:srgbClr val="374151"/>
                </a:solidFill>
                <a:effectLst/>
                <a:latin typeface="Söhne"/>
              </a:rPr>
              <a:t>: 8% (for present value analysis).</a:t>
            </a:r>
          </a:p>
          <a:p>
            <a:pPr algn="l">
              <a:buFont typeface="Arial" panose="020B0604020202020204" pitchFamily="34" charset="0"/>
              <a:buChar char="•"/>
            </a:pPr>
            <a:r>
              <a:rPr lang="en-US" sz="5600" b="1" i="0" dirty="0">
                <a:solidFill>
                  <a:srgbClr val="374151"/>
                </a:solidFill>
                <a:effectLst/>
                <a:latin typeface="Söhne"/>
              </a:rPr>
              <a:t>Present Value Factor for One Year at 8%</a:t>
            </a:r>
            <a:r>
              <a:rPr lang="en-US" sz="5600" b="0" i="0" dirty="0">
                <a:solidFill>
                  <a:srgbClr val="374151"/>
                </a:solidFill>
                <a:effectLst/>
                <a:latin typeface="Söhne"/>
              </a:rPr>
              <a:t>: Approximately 0.926.</a:t>
            </a:r>
          </a:p>
          <a:p>
            <a:pPr algn="l"/>
            <a:r>
              <a:rPr lang="en-US" sz="5600" b="1" i="0" dirty="0">
                <a:effectLst/>
                <a:latin typeface="Söhne"/>
              </a:rPr>
              <a:t>Options:</a:t>
            </a:r>
          </a:p>
          <a:p>
            <a:pPr algn="l">
              <a:buFont typeface="Arial" panose="020B0604020202020204" pitchFamily="34" charset="0"/>
              <a:buChar char="•"/>
            </a:pPr>
            <a:r>
              <a:rPr lang="en-US" sz="5600" b="1" i="0" dirty="0">
                <a:solidFill>
                  <a:srgbClr val="374151"/>
                </a:solidFill>
                <a:effectLst/>
                <a:latin typeface="Söhne"/>
              </a:rPr>
              <a:t>Option A</a:t>
            </a:r>
            <a:r>
              <a:rPr lang="en-US" sz="5600" b="0" i="0" dirty="0">
                <a:solidFill>
                  <a:srgbClr val="374151"/>
                </a:solidFill>
                <a:effectLst/>
                <a:latin typeface="Söhne"/>
              </a:rPr>
              <a:t>: Finalize the contract on December 31 (Year 1).</a:t>
            </a:r>
          </a:p>
          <a:p>
            <a:pPr algn="l">
              <a:buFont typeface="Arial" panose="020B0604020202020204" pitchFamily="34" charset="0"/>
              <a:buChar char="•"/>
            </a:pPr>
            <a:r>
              <a:rPr lang="en-US" sz="5600" b="1" i="0" dirty="0">
                <a:solidFill>
                  <a:srgbClr val="374151"/>
                </a:solidFill>
                <a:effectLst/>
                <a:latin typeface="Söhne"/>
              </a:rPr>
              <a:t>Option B</a:t>
            </a:r>
            <a:r>
              <a:rPr lang="en-US" sz="5600" b="0" i="0" dirty="0">
                <a:solidFill>
                  <a:srgbClr val="374151"/>
                </a:solidFill>
                <a:effectLst/>
                <a:latin typeface="Söhne"/>
              </a:rPr>
              <a:t>: Finalize the contract on January 1 (Year 2).</a:t>
            </a:r>
          </a:p>
          <a:p>
            <a:pPr algn="l"/>
            <a:r>
              <a:rPr lang="en-US" sz="5600" b="1" i="0" dirty="0">
                <a:effectLst/>
                <a:latin typeface="Söhne"/>
              </a:rPr>
              <a:t>Calculation:</a:t>
            </a:r>
          </a:p>
          <a:p>
            <a:pPr algn="l"/>
            <a:r>
              <a:rPr lang="en-US" sz="5600" b="0" i="0" dirty="0">
                <a:effectLst/>
                <a:latin typeface="Söhne"/>
              </a:rPr>
              <a:t>Option A: Income This Year (Year 1)</a:t>
            </a:r>
          </a:p>
          <a:p>
            <a:pPr algn="l">
              <a:buFont typeface="+mj-lt"/>
              <a:buAutoNum type="arabicPeriod"/>
            </a:pPr>
            <a:r>
              <a:rPr lang="en-US" sz="5600" b="1" i="0" dirty="0">
                <a:solidFill>
                  <a:srgbClr val="374151"/>
                </a:solidFill>
                <a:effectLst/>
                <a:latin typeface="Söhne"/>
              </a:rPr>
              <a:t>Income</a:t>
            </a:r>
            <a:r>
              <a:rPr lang="en-US" sz="5600" b="0" i="0" dirty="0">
                <a:solidFill>
                  <a:srgbClr val="374151"/>
                </a:solidFill>
                <a:effectLst/>
                <a:latin typeface="Söhne"/>
              </a:rPr>
              <a:t>: $50,000.</a:t>
            </a:r>
          </a:p>
          <a:p>
            <a:pPr algn="l">
              <a:buFont typeface="+mj-lt"/>
              <a:buAutoNum type="arabicPeriod"/>
            </a:pPr>
            <a:r>
              <a:rPr lang="en-US" sz="5600" b="1" i="0" dirty="0">
                <a:solidFill>
                  <a:srgbClr val="374151"/>
                </a:solidFill>
                <a:effectLst/>
                <a:latin typeface="Söhne"/>
              </a:rPr>
              <a:t>Tax on Income</a:t>
            </a:r>
            <a:r>
              <a:rPr lang="en-US" sz="5600" b="0" i="0" dirty="0">
                <a:solidFill>
                  <a:srgbClr val="374151"/>
                </a:solidFill>
                <a:effectLst/>
                <a:latin typeface="Söhne"/>
              </a:rPr>
              <a:t>: 28% of $50,000 = $14,000.</a:t>
            </a:r>
          </a:p>
          <a:p>
            <a:pPr algn="l">
              <a:buFont typeface="+mj-lt"/>
              <a:buAutoNum type="arabicPeriod"/>
            </a:pPr>
            <a:r>
              <a:rPr lang="en-US" sz="5600" b="1" i="0" dirty="0">
                <a:solidFill>
                  <a:srgbClr val="374151"/>
                </a:solidFill>
                <a:effectLst/>
                <a:latin typeface="Söhne"/>
              </a:rPr>
              <a:t>Discount Factor</a:t>
            </a:r>
            <a:r>
              <a:rPr lang="en-US" sz="5600" b="0" i="0" dirty="0">
                <a:solidFill>
                  <a:srgbClr val="374151"/>
                </a:solidFill>
                <a:effectLst/>
                <a:latin typeface="Söhne"/>
              </a:rPr>
              <a:t>: 1 (as the tax is paid in the current year).</a:t>
            </a:r>
          </a:p>
          <a:p>
            <a:pPr algn="l">
              <a:buFont typeface="+mj-lt"/>
              <a:buAutoNum type="arabicPeriod"/>
            </a:pPr>
            <a:r>
              <a:rPr lang="en-US" sz="5600" b="1" i="0" dirty="0">
                <a:solidFill>
                  <a:srgbClr val="374151"/>
                </a:solidFill>
                <a:effectLst/>
                <a:latin typeface="Söhne"/>
              </a:rPr>
              <a:t>Present Value of Tax</a:t>
            </a:r>
            <a:r>
              <a:rPr lang="en-US" sz="5600" b="0" i="0" dirty="0">
                <a:solidFill>
                  <a:srgbClr val="374151"/>
                </a:solidFill>
                <a:effectLst/>
                <a:latin typeface="Söhne"/>
              </a:rPr>
              <a:t>: $14,000 × 1 = $14,000.</a:t>
            </a:r>
          </a:p>
          <a:p>
            <a:pPr algn="l">
              <a:buFont typeface="+mj-lt"/>
              <a:buAutoNum type="arabicPeriod"/>
            </a:pPr>
            <a:r>
              <a:rPr lang="en-US" sz="5600" b="1" i="0" dirty="0">
                <a:solidFill>
                  <a:srgbClr val="374151"/>
                </a:solidFill>
                <a:effectLst/>
                <a:latin typeface="Söhne"/>
              </a:rPr>
              <a:t>Income After Tax</a:t>
            </a:r>
            <a:r>
              <a:rPr lang="en-US" sz="5600" b="0" i="0" dirty="0">
                <a:solidFill>
                  <a:srgbClr val="374151"/>
                </a:solidFill>
                <a:effectLst/>
                <a:latin typeface="Söhne"/>
              </a:rPr>
              <a:t>:</a:t>
            </a:r>
          </a:p>
          <a:p>
            <a:pPr marL="742950" lvl="1" indent="-285750" algn="l">
              <a:buFont typeface="+mj-lt"/>
              <a:buAutoNum type="arabicPeriod"/>
            </a:pPr>
            <a:r>
              <a:rPr lang="en-US" sz="5600" b="0" i="0" dirty="0">
                <a:solidFill>
                  <a:srgbClr val="374151"/>
                </a:solidFill>
                <a:effectLst/>
                <a:latin typeface="Söhne"/>
              </a:rPr>
              <a:t>Before-tax income: $50,000.</a:t>
            </a:r>
          </a:p>
          <a:p>
            <a:pPr marL="742950" lvl="1" indent="-285750" algn="l">
              <a:buFont typeface="+mj-lt"/>
              <a:buAutoNum type="arabicPeriod"/>
            </a:pPr>
            <a:r>
              <a:rPr lang="en-US" sz="5600" b="0" i="0" dirty="0">
                <a:solidFill>
                  <a:srgbClr val="374151"/>
                </a:solidFill>
                <a:effectLst/>
                <a:latin typeface="Söhne"/>
              </a:rPr>
              <a:t>Less: Present value of tax: $14,000.</a:t>
            </a:r>
          </a:p>
          <a:p>
            <a:pPr marL="742950" lvl="1" indent="-285750" algn="l">
              <a:buFont typeface="+mj-lt"/>
              <a:buAutoNum type="arabicPeriod"/>
            </a:pPr>
            <a:r>
              <a:rPr lang="en-US" sz="5600" b="1" i="0" dirty="0">
                <a:solidFill>
                  <a:srgbClr val="374151"/>
                </a:solidFill>
                <a:effectLst/>
                <a:latin typeface="Söhne"/>
              </a:rPr>
              <a:t>Income after tax</a:t>
            </a:r>
            <a:r>
              <a:rPr lang="en-US" sz="5600" b="0" i="0" dirty="0">
                <a:solidFill>
                  <a:srgbClr val="374151"/>
                </a:solidFill>
                <a:effectLst/>
                <a:latin typeface="Söhne"/>
              </a:rPr>
              <a:t>: $36,000.</a:t>
            </a:r>
          </a:p>
          <a:p>
            <a:endParaRPr lang="en-US" dirty="0"/>
          </a:p>
        </p:txBody>
      </p:sp>
      <p:sp>
        <p:nvSpPr>
          <p:cNvPr id="5" name="TextBox 4">
            <a:extLst>
              <a:ext uri="{FF2B5EF4-FFF2-40B4-BE49-F238E27FC236}">
                <a16:creationId xmlns:a16="http://schemas.microsoft.com/office/drawing/2014/main" id="{B669AC52-B7F8-0DB3-F436-3CFA05B3F133}"/>
              </a:ext>
            </a:extLst>
          </p:cNvPr>
          <p:cNvSpPr txBox="1"/>
          <p:nvPr/>
        </p:nvSpPr>
        <p:spPr>
          <a:xfrm>
            <a:off x="5573480" y="769741"/>
            <a:ext cx="6451775" cy="5401479"/>
          </a:xfrm>
          <a:prstGeom prst="rect">
            <a:avLst/>
          </a:prstGeom>
          <a:noFill/>
        </p:spPr>
        <p:txBody>
          <a:bodyPr wrap="square">
            <a:spAutoFit/>
          </a:bodyPr>
          <a:lstStyle/>
          <a:p>
            <a:pPr algn="l"/>
            <a:r>
              <a:rPr lang="en-US" sz="1500" b="0" i="0" dirty="0">
                <a:effectLst/>
                <a:latin typeface="Söhne"/>
              </a:rPr>
              <a:t>Option B: Income Next Year (Year 2)</a:t>
            </a:r>
          </a:p>
          <a:p>
            <a:pPr algn="l">
              <a:buFont typeface="+mj-lt"/>
              <a:buAutoNum type="arabicPeriod"/>
            </a:pPr>
            <a:r>
              <a:rPr lang="en-US" sz="1500" b="1" i="0" dirty="0">
                <a:solidFill>
                  <a:srgbClr val="374151"/>
                </a:solidFill>
                <a:effectLst/>
                <a:latin typeface="Söhne"/>
              </a:rPr>
              <a:t>Income</a:t>
            </a:r>
            <a:r>
              <a:rPr lang="en-US" sz="1500" b="0" i="0" dirty="0">
                <a:solidFill>
                  <a:srgbClr val="374151"/>
                </a:solidFill>
                <a:effectLst/>
                <a:latin typeface="Söhne"/>
              </a:rPr>
              <a:t>: $50,000.</a:t>
            </a:r>
          </a:p>
          <a:p>
            <a:pPr algn="l">
              <a:buFont typeface="+mj-lt"/>
              <a:buAutoNum type="arabicPeriod"/>
            </a:pPr>
            <a:r>
              <a:rPr lang="en-US" sz="1500" b="1" i="0" dirty="0">
                <a:solidFill>
                  <a:srgbClr val="374151"/>
                </a:solidFill>
                <a:effectLst/>
                <a:latin typeface="Söhne"/>
              </a:rPr>
              <a:t>Tax on Income</a:t>
            </a:r>
            <a:r>
              <a:rPr lang="en-US" sz="1500" b="0" i="0" dirty="0">
                <a:solidFill>
                  <a:srgbClr val="374151"/>
                </a:solidFill>
                <a:effectLst/>
                <a:latin typeface="Söhne"/>
              </a:rPr>
              <a:t>: 24% of $50,000 = $12,000.</a:t>
            </a:r>
          </a:p>
          <a:p>
            <a:pPr algn="l">
              <a:buFont typeface="+mj-lt"/>
              <a:buAutoNum type="arabicPeriod"/>
            </a:pPr>
            <a:r>
              <a:rPr lang="en-US" sz="1500" b="1" i="0" dirty="0">
                <a:solidFill>
                  <a:srgbClr val="374151"/>
                </a:solidFill>
                <a:effectLst/>
                <a:latin typeface="Söhne"/>
              </a:rPr>
              <a:t>Discount Factor</a:t>
            </a:r>
            <a:r>
              <a:rPr lang="en-US" sz="1500" b="0" i="0" dirty="0">
                <a:solidFill>
                  <a:srgbClr val="374151"/>
                </a:solidFill>
                <a:effectLst/>
                <a:latin typeface="Söhne"/>
              </a:rPr>
              <a:t>: 0.926 (as the tax is paid one year later).</a:t>
            </a:r>
          </a:p>
          <a:p>
            <a:pPr algn="l">
              <a:buFont typeface="+mj-lt"/>
              <a:buAutoNum type="arabicPeriod"/>
            </a:pPr>
            <a:r>
              <a:rPr lang="en-US" sz="1500" b="1" i="0" dirty="0">
                <a:solidFill>
                  <a:srgbClr val="374151"/>
                </a:solidFill>
                <a:effectLst/>
                <a:latin typeface="Söhne"/>
              </a:rPr>
              <a:t>Present Value of Tax</a:t>
            </a:r>
            <a:r>
              <a:rPr lang="en-US" sz="1500" b="0" i="0" dirty="0">
                <a:solidFill>
                  <a:srgbClr val="374151"/>
                </a:solidFill>
                <a:effectLst/>
                <a:latin typeface="Söhne"/>
              </a:rPr>
              <a:t>: $12,000 × 0.926 = $11,112.</a:t>
            </a:r>
          </a:p>
          <a:p>
            <a:pPr algn="l">
              <a:buFont typeface="+mj-lt"/>
              <a:buAutoNum type="arabicPeriod"/>
            </a:pPr>
            <a:r>
              <a:rPr lang="en-US" sz="1500" b="1" i="0" dirty="0">
                <a:solidFill>
                  <a:srgbClr val="374151"/>
                </a:solidFill>
                <a:effectLst/>
                <a:latin typeface="Söhne"/>
              </a:rPr>
              <a:t>Income After Tax</a:t>
            </a:r>
            <a:r>
              <a:rPr lang="en-US" sz="1500" b="0" i="0" dirty="0">
                <a:solidFill>
                  <a:srgbClr val="374151"/>
                </a:solidFill>
                <a:effectLst/>
                <a:latin typeface="Söhne"/>
              </a:rPr>
              <a:t>:</a:t>
            </a:r>
          </a:p>
          <a:p>
            <a:pPr marL="742950" lvl="1" indent="-285750" algn="l">
              <a:buFont typeface="+mj-lt"/>
              <a:buAutoNum type="arabicPeriod"/>
            </a:pPr>
            <a:r>
              <a:rPr lang="en-US" sz="1500" b="0" i="0" dirty="0">
                <a:solidFill>
                  <a:srgbClr val="374151"/>
                </a:solidFill>
                <a:effectLst/>
                <a:latin typeface="Söhne"/>
              </a:rPr>
              <a:t>Before-tax income: $50,000.</a:t>
            </a:r>
          </a:p>
          <a:p>
            <a:pPr marL="742950" lvl="1" indent="-285750" algn="l">
              <a:buFont typeface="+mj-lt"/>
              <a:buAutoNum type="arabicPeriod"/>
            </a:pPr>
            <a:r>
              <a:rPr lang="en-US" sz="1500" b="0" i="0" dirty="0">
                <a:solidFill>
                  <a:srgbClr val="374151"/>
                </a:solidFill>
                <a:effectLst/>
                <a:latin typeface="Söhne"/>
              </a:rPr>
              <a:t>Less: Present value of tax: $11,112.</a:t>
            </a:r>
          </a:p>
          <a:p>
            <a:pPr marL="742950" lvl="1" indent="-285750" algn="l">
              <a:buFont typeface="+mj-lt"/>
              <a:buAutoNum type="arabicPeriod"/>
            </a:pPr>
            <a:r>
              <a:rPr lang="en-US" sz="1500" b="1" i="0" dirty="0">
                <a:solidFill>
                  <a:srgbClr val="374151"/>
                </a:solidFill>
                <a:effectLst/>
                <a:latin typeface="Söhne"/>
              </a:rPr>
              <a:t>Income after tax</a:t>
            </a:r>
            <a:r>
              <a:rPr lang="en-US" sz="1500" b="0" i="0" dirty="0">
                <a:solidFill>
                  <a:srgbClr val="374151"/>
                </a:solidFill>
                <a:effectLst/>
                <a:latin typeface="Söhne"/>
              </a:rPr>
              <a:t>: $38,888.</a:t>
            </a:r>
          </a:p>
          <a:p>
            <a:pPr algn="l"/>
            <a:r>
              <a:rPr lang="en-US" sz="1500" b="1" i="0" dirty="0">
                <a:effectLst/>
                <a:latin typeface="Söhne"/>
              </a:rPr>
              <a:t>Analysis:</a:t>
            </a:r>
          </a:p>
          <a:p>
            <a:pPr algn="l">
              <a:buFont typeface="Arial" panose="020B0604020202020204" pitchFamily="34" charset="0"/>
              <a:buChar char="•"/>
            </a:pPr>
            <a:r>
              <a:rPr lang="en-US" sz="1500" b="1" i="0" dirty="0">
                <a:solidFill>
                  <a:srgbClr val="374151"/>
                </a:solidFill>
                <a:effectLst/>
                <a:latin typeface="Söhne"/>
              </a:rPr>
              <a:t>Option A</a:t>
            </a:r>
            <a:r>
              <a:rPr lang="en-US" sz="1500" b="0" i="0" dirty="0">
                <a:solidFill>
                  <a:srgbClr val="374151"/>
                </a:solidFill>
                <a:effectLst/>
                <a:latin typeface="Söhne"/>
              </a:rPr>
              <a:t> (Year 1):</a:t>
            </a:r>
          </a:p>
          <a:p>
            <a:pPr marL="742950" lvl="1" indent="-285750" algn="l">
              <a:buFont typeface="Arial" panose="020B0604020202020204" pitchFamily="34" charset="0"/>
              <a:buChar char="•"/>
            </a:pPr>
            <a:r>
              <a:rPr lang="en-US" sz="1500" b="0" i="0" dirty="0">
                <a:solidFill>
                  <a:srgbClr val="374151"/>
                </a:solidFill>
                <a:effectLst/>
                <a:latin typeface="Söhne"/>
              </a:rPr>
              <a:t>After-tax income: $36,000.</a:t>
            </a:r>
          </a:p>
          <a:p>
            <a:pPr algn="l">
              <a:buFont typeface="Arial" panose="020B0604020202020204" pitchFamily="34" charset="0"/>
              <a:buChar char="•"/>
            </a:pPr>
            <a:r>
              <a:rPr lang="en-US" sz="1500" b="1" i="0" dirty="0">
                <a:solidFill>
                  <a:srgbClr val="374151"/>
                </a:solidFill>
                <a:effectLst/>
                <a:latin typeface="Söhne"/>
              </a:rPr>
              <a:t>Option B</a:t>
            </a:r>
            <a:r>
              <a:rPr lang="en-US" sz="1500" b="0" i="0" dirty="0">
                <a:solidFill>
                  <a:srgbClr val="374151"/>
                </a:solidFill>
                <a:effectLst/>
                <a:latin typeface="Söhne"/>
              </a:rPr>
              <a:t> (Year 2):</a:t>
            </a:r>
          </a:p>
          <a:p>
            <a:pPr marL="742950" lvl="1" indent="-285750" algn="l">
              <a:buFont typeface="Arial" panose="020B0604020202020204" pitchFamily="34" charset="0"/>
              <a:buChar char="•"/>
            </a:pPr>
            <a:r>
              <a:rPr lang="en-US" sz="1500" b="0" i="0" dirty="0">
                <a:solidFill>
                  <a:srgbClr val="374151"/>
                </a:solidFill>
                <a:effectLst/>
                <a:latin typeface="Söhne"/>
              </a:rPr>
              <a:t>After-tax income: $38,888.</a:t>
            </a:r>
          </a:p>
          <a:p>
            <a:pPr algn="l"/>
            <a:r>
              <a:rPr lang="en-US" sz="1500" b="0" i="0" dirty="0">
                <a:solidFill>
                  <a:srgbClr val="374151"/>
                </a:solidFill>
                <a:effectLst/>
                <a:latin typeface="Söhne"/>
              </a:rPr>
              <a:t>In this updated scenario, the decrease in the tax rate in Year 2 makes Option B more favorable. The lower tax rate in Year 2, combined with the time value of money, results in a higher after-tax income compared to realizing the income in Year 1.</a:t>
            </a:r>
          </a:p>
          <a:p>
            <a:pPr algn="l"/>
            <a:r>
              <a:rPr lang="en-US" sz="1500" b="1" i="0" dirty="0">
                <a:effectLst/>
                <a:latin typeface="Söhne"/>
              </a:rPr>
              <a:t>Conclusion:</a:t>
            </a:r>
          </a:p>
          <a:p>
            <a:pPr algn="l"/>
            <a:r>
              <a:rPr lang="en-US" sz="1500" b="0" i="0" dirty="0">
                <a:solidFill>
                  <a:srgbClr val="374151"/>
                </a:solidFill>
                <a:effectLst/>
                <a:latin typeface="Söhne"/>
              </a:rPr>
              <a:t>In this scenario, finalizing the contract in Year 2 (Option B) is financially more advantageous for Max. The combination of a lower tax rate in Year 2 and the benefit of deferring the tax payment, thanks to the time value of money, results in a significantly higher net income than finalizing the contract in Year 1. </a:t>
            </a:r>
          </a:p>
        </p:txBody>
      </p:sp>
      <p:sp>
        <p:nvSpPr>
          <p:cNvPr id="4" name="TextBox 23">
            <a:extLst>
              <a:ext uri="{FF2B5EF4-FFF2-40B4-BE49-F238E27FC236}">
                <a16:creationId xmlns:a16="http://schemas.microsoft.com/office/drawing/2014/main" id="{247C7116-444A-B81B-7536-E54DF7A106F1}"/>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A7542A9C-98ED-C6A8-18A4-21225E1D3476}"/>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141198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ACD62E-A86D-025E-F532-A499D3F9E265}"/>
              </a:ext>
            </a:extLst>
          </p:cNvPr>
          <p:cNvSpPr>
            <a:spLocks noGrp="1"/>
          </p:cNvSpPr>
          <p:nvPr>
            <p:ph idx="1"/>
          </p:nvPr>
        </p:nvSpPr>
        <p:spPr>
          <a:xfrm>
            <a:off x="232804" y="908095"/>
            <a:ext cx="5257800" cy="5565226"/>
          </a:xfrm>
        </p:spPr>
        <p:txBody>
          <a:bodyPr>
            <a:normAutofit fontScale="70000" lnSpcReduction="20000"/>
          </a:bodyPr>
          <a:lstStyle/>
          <a:p>
            <a:pPr algn="l">
              <a:buFont typeface="Arial" panose="020B0604020202020204" pitchFamily="34" charset="0"/>
              <a:buChar char="•"/>
            </a:pPr>
            <a:r>
              <a:rPr lang="en-US" sz="2000" b="1" i="0" dirty="0">
                <a:solidFill>
                  <a:srgbClr val="374151"/>
                </a:solidFill>
                <a:effectLst/>
                <a:latin typeface="Söhne"/>
              </a:rPr>
              <a:t>Taxpayer</a:t>
            </a:r>
            <a:r>
              <a:rPr lang="en-US" sz="2000" b="0" i="0" dirty="0">
                <a:solidFill>
                  <a:srgbClr val="374151"/>
                </a:solidFill>
                <a:effectLst/>
                <a:latin typeface="Söhne"/>
              </a:rPr>
              <a:t>: Sam, owner of a graphic design company.</a:t>
            </a:r>
          </a:p>
          <a:p>
            <a:pPr algn="l">
              <a:buFont typeface="Arial" panose="020B0604020202020204" pitchFamily="34" charset="0"/>
              <a:buChar char="•"/>
            </a:pPr>
            <a:r>
              <a:rPr lang="en-US" sz="2000" b="1" i="0" dirty="0">
                <a:solidFill>
                  <a:srgbClr val="374151"/>
                </a:solidFill>
                <a:effectLst/>
                <a:latin typeface="Söhne"/>
              </a:rPr>
              <a:t>Decision</a:t>
            </a:r>
            <a:r>
              <a:rPr lang="en-US" sz="2000" b="0" i="0" dirty="0">
                <a:solidFill>
                  <a:srgbClr val="374151"/>
                </a:solidFill>
                <a:effectLst/>
                <a:latin typeface="Söhne"/>
              </a:rPr>
              <a:t>: Whether to purchase new computer equipment for $15,000 this year or next year.</a:t>
            </a:r>
          </a:p>
          <a:p>
            <a:pPr algn="l">
              <a:buFont typeface="Arial" panose="020B0604020202020204" pitchFamily="34" charset="0"/>
              <a:buChar char="•"/>
            </a:pPr>
            <a:r>
              <a:rPr lang="en-US" sz="2000" b="1" i="0" dirty="0">
                <a:solidFill>
                  <a:srgbClr val="374151"/>
                </a:solidFill>
                <a:effectLst/>
                <a:latin typeface="Söhne"/>
              </a:rPr>
              <a:t>Marginal Tax Rate</a:t>
            </a:r>
            <a:r>
              <a:rPr lang="en-US" sz="2000" b="0" i="0" dirty="0">
                <a:solidFill>
                  <a:srgbClr val="374151"/>
                </a:solidFill>
                <a:effectLst/>
                <a:latin typeface="Söhne"/>
              </a:rPr>
              <a:t>: 30% in both years.</a:t>
            </a:r>
          </a:p>
          <a:p>
            <a:pPr algn="l">
              <a:buFont typeface="Arial" panose="020B0604020202020204" pitchFamily="34" charset="0"/>
              <a:buChar char="•"/>
            </a:pPr>
            <a:r>
              <a:rPr lang="en-US" sz="2000" b="1" i="0" dirty="0">
                <a:solidFill>
                  <a:srgbClr val="374151"/>
                </a:solidFill>
                <a:effectLst/>
                <a:latin typeface="Söhne"/>
              </a:rPr>
              <a:t>After-tax Rate of Return on Investments</a:t>
            </a:r>
            <a:r>
              <a:rPr lang="en-US" sz="2000" b="0" i="0" dirty="0">
                <a:solidFill>
                  <a:srgbClr val="374151"/>
                </a:solidFill>
                <a:effectLst/>
                <a:latin typeface="Söhne"/>
              </a:rPr>
              <a:t>: 7% (for present value analysis).</a:t>
            </a:r>
          </a:p>
          <a:p>
            <a:pPr algn="l">
              <a:buFont typeface="Arial" panose="020B0604020202020204" pitchFamily="34" charset="0"/>
              <a:buChar char="•"/>
            </a:pPr>
            <a:r>
              <a:rPr lang="en-US" sz="2000" b="1" i="0" dirty="0">
                <a:solidFill>
                  <a:srgbClr val="374151"/>
                </a:solidFill>
                <a:effectLst/>
                <a:latin typeface="Söhne"/>
              </a:rPr>
              <a:t>Present Value Factor for One Year at 7%</a:t>
            </a:r>
            <a:r>
              <a:rPr lang="en-US" sz="2000" b="0" i="0" dirty="0">
                <a:solidFill>
                  <a:srgbClr val="374151"/>
                </a:solidFill>
                <a:effectLst/>
                <a:latin typeface="Söhne"/>
              </a:rPr>
              <a:t>: Approximately 0.935.</a:t>
            </a:r>
          </a:p>
          <a:p>
            <a:pPr algn="l"/>
            <a:r>
              <a:rPr lang="en-US" sz="2000" b="1" i="0" dirty="0">
                <a:effectLst/>
                <a:latin typeface="Söhne"/>
              </a:rPr>
              <a:t>Options:</a:t>
            </a:r>
          </a:p>
          <a:p>
            <a:pPr algn="l">
              <a:buFont typeface="Arial" panose="020B0604020202020204" pitchFamily="34" charset="0"/>
              <a:buChar char="•"/>
            </a:pPr>
            <a:r>
              <a:rPr lang="en-US" sz="2000" b="1" i="0" dirty="0">
                <a:solidFill>
                  <a:srgbClr val="374151"/>
                </a:solidFill>
                <a:effectLst/>
                <a:latin typeface="Söhne"/>
              </a:rPr>
              <a:t>Option A</a:t>
            </a:r>
            <a:r>
              <a:rPr lang="en-US" sz="2000" b="0" i="0" dirty="0">
                <a:solidFill>
                  <a:srgbClr val="374151"/>
                </a:solidFill>
                <a:effectLst/>
                <a:latin typeface="Söhne"/>
              </a:rPr>
              <a:t>: Purchase equipment this year.</a:t>
            </a:r>
          </a:p>
          <a:p>
            <a:pPr algn="l">
              <a:buFont typeface="Arial" panose="020B0604020202020204" pitchFamily="34" charset="0"/>
              <a:buChar char="•"/>
            </a:pPr>
            <a:r>
              <a:rPr lang="en-US" sz="2000" b="1" i="0" dirty="0">
                <a:solidFill>
                  <a:srgbClr val="374151"/>
                </a:solidFill>
                <a:effectLst/>
                <a:latin typeface="Söhne"/>
              </a:rPr>
              <a:t>Option B</a:t>
            </a:r>
            <a:r>
              <a:rPr lang="en-US" sz="2000" b="0" i="0" dirty="0">
                <a:solidFill>
                  <a:srgbClr val="374151"/>
                </a:solidFill>
                <a:effectLst/>
                <a:latin typeface="Söhne"/>
              </a:rPr>
              <a:t>: Purchase equipment next year.</a:t>
            </a:r>
          </a:p>
          <a:p>
            <a:pPr algn="l"/>
            <a:r>
              <a:rPr lang="en-US" sz="2000" b="1" i="0" dirty="0">
                <a:effectLst/>
                <a:latin typeface="Söhne"/>
              </a:rPr>
              <a:t>Calculation:</a:t>
            </a:r>
          </a:p>
          <a:p>
            <a:pPr algn="l"/>
            <a:r>
              <a:rPr lang="en-US" sz="2000" b="0" i="0" dirty="0">
                <a:effectLst/>
                <a:latin typeface="Söhne"/>
              </a:rPr>
              <a:t>Option A: Purchase This Year</a:t>
            </a:r>
          </a:p>
          <a:p>
            <a:pPr algn="l">
              <a:buFont typeface="+mj-lt"/>
              <a:buAutoNum type="arabicPeriod"/>
            </a:pPr>
            <a:r>
              <a:rPr lang="en-US" sz="2000" b="1" i="0" dirty="0">
                <a:solidFill>
                  <a:srgbClr val="374151"/>
                </a:solidFill>
                <a:effectLst/>
                <a:latin typeface="Söhne"/>
              </a:rPr>
              <a:t>Tax Deduction</a:t>
            </a:r>
            <a:r>
              <a:rPr lang="en-US" sz="2000" b="0" i="0" dirty="0">
                <a:solidFill>
                  <a:srgbClr val="374151"/>
                </a:solidFill>
                <a:effectLst/>
                <a:latin typeface="Söhne"/>
              </a:rPr>
              <a:t>: $15,000.</a:t>
            </a:r>
          </a:p>
          <a:p>
            <a:pPr algn="l">
              <a:buFont typeface="+mj-lt"/>
              <a:buAutoNum type="arabicPeriod"/>
            </a:pPr>
            <a:r>
              <a:rPr lang="en-US" sz="2000" b="1" i="0" dirty="0">
                <a:solidFill>
                  <a:srgbClr val="374151"/>
                </a:solidFill>
                <a:effectLst/>
                <a:latin typeface="Söhne"/>
              </a:rPr>
              <a:t>Tax Savings</a:t>
            </a:r>
            <a:r>
              <a:rPr lang="en-US" sz="2000" b="0" i="0" dirty="0">
                <a:solidFill>
                  <a:srgbClr val="374151"/>
                </a:solidFill>
                <a:effectLst/>
                <a:latin typeface="Söhne"/>
              </a:rPr>
              <a:t>: 30% of $15,000 = $4,500.</a:t>
            </a:r>
          </a:p>
          <a:p>
            <a:pPr algn="l">
              <a:buFont typeface="+mj-lt"/>
              <a:buAutoNum type="arabicPeriod"/>
            </a:pPr>
            <a:r>
              <a:rPr lang="en-US" sz="2000" b="1" i="0" dirty="0">
                <a:solidFill>
                  <a:srgbClr val="374151"/>
                </a:solidFill>
                <a:effectLst/>
                <a:latin typeface="Söhne"/>
              </a:rPr>
              <a:t>Discount Factor</a:t>
            </a:r>
            <a:r>
              <a:rPr lang="en-US" sz="2000" b="0" i="0" dirty="0">
                <a:solidFill>
                  <a:srgbClr val="374151"/>
                </a:solidFill>
                <a:effectLst/>
                <a:latin typeface="Söhne"/>
              </a:rPr>
              <a:t>: 1 (since the tax savings occur this year).</a:t>
            </a:r>
          </a:p>
          <a:p>
            <a:pPr algn="l">
              <a:buFont typeface="+mj-lt"/>
              <a:buAutoNum type="arabicPeriod"/>
            </a:pPr>
            <a:r>
              <a:rPr lang="en-US" sz="2000" b="1" i="0" dirty="0">
                <a:solidFill>
                  <a:srgbClr val="374151"/>
                </a:solidFill>
                <a:effectLst/>
                <a:latin typeface="Söhne"/>
              </a:rPr>
              <a:t>Present Value of Tax Savings</a:t>
            </a:r>
            <a:r>
              <a:rPr lang="en-US" sz="2000" b="0" i="0" dirty="0">
                <a:solidFill>
                  <a:srgbClr val="374151"/>
                </a:solidFill>
                <a:effectLst/>
                <a:latin typeface="Söhne"/>
              </a:rPr>
              <a:t>: $4,500 × 1 = $4,500.</a:t>
            </a:r>
          </a:p>
          <a:p>
            <a:pPr algn="l">
              <a:buFont typeface="+mj-lt"/>
              <a:buAutoNum type="arabicPeriod"/>
            </a:pPr>
            <a:r>
              <a:rPr lang="en-US" sz="2000" b="1" i="0" dirty="0">
                <a:solidFill>
                  <a:srgbClr val="374151"/>
                </a:solidFill>
                <a:effectLst/>
                <a:latin typeface="Söhne"/>
              </a:rPr>
              <a:t>After-Tax Cost of Equipment</a:t>
            </a:r>
            <a:r>
              <a:rPr lang="en-US" sz="2000" b="0" i="0" dirty="0">
                <a:solidFill>
                  <a:srgbClr val="374151"/>
                </a:solidFill>
                <a:effectLst/>
                <a:latin typeface="Söhne"/>
              </a:rPr>
              <a:t>:</a:t>
            </a:r>
          </a:p>
          <a:p>
            <a:pPr marL="742950" lvl="1" indent="-285750" algn="l">
              <a:buFont typeface="+mj-lt"/>
              <a:buAutoNum type="arabicPeriod"/>
            </a:pPr>
            <a:r>
              <a:rPr lang="en-US" sz="2000" b="0" i="0" dirty="0">
                <a:solidFill>
                  <a:srgbClr val="374151"/>
                </a:solidFill>
                <a:effectLst/>
                <a:latin typeface="Söhne"/>
              </a:rPr>
              <a:t>Before-tax cost: $15,000.</a:t>
            </a:r>
          </a:p>
          <a:p>
            <a:pPr marL="742950" lvl="1" indent="-285750" algn="l">
              <a:buFont typeface="+mj-lt"/>
              <a:buAutoNum type="arabicPeriod"/>
            </a:pPr>
            <a:r>
              <a:rPr lang="en-US" sz="2000" b="0" i="0" dirty="0">
                <a:solidFill>
                  <a:srgbClr val="374151"/>
                </a:solidFill>
                <a:effectLst/>
                <a:latin typeface="Söhne"/>
              </a:rPr>
              <a:t>Less: Present value of tax savings: $4,500.</a:t>
            </a:r>
          </a:p>
          <a:p>
            <a:pPr marL="742950" lvl="1" indent="-285750" algn="l">
              <a:buFont typeface="+mj-lt"/>
              <a:buAutoNum type="arabicPeriod"/>
            </a:pPr>
            <a:r>
              <a:rPr lang="en-US" sz="2000" b="1" i="0" dirty="0">
                <a:solidFill>
                  <a:srgbClr val="374151"/>
                </a:solidFill>
                <a:effectLst/>
                <a:latin typeface="Söhne"/>
              </a:rPr>
              <a:t>After-tax cost</a:t>
            </a:r>
            <a:r>
              <a:rPr lang="en-US" sz="2000" b="0" i="0" dirty="0">
                <a:solidFill>
                  <a:srgbClr val="374151"/>
                </a:solidFill>
                <a:effectLst/>
                <a:latin typeface="Söhne"/>
              </a:rPr>
              <a:t>: $10,500.</a:t>
            </a:r>
          </a:p>
          <a:p>
            <a:endParaRPr lang="en-US" dirty="0"/>
          </a:p>
        </p:txBody>
      </p:sp>
      <p:sp>
        <p:nvSpPr>
          <p:cNvPr id="6" name="TextBox 5">
            <a:extLst>
              <a:ext uri="{FF2B5EF4-FFF2-40B4-BE49-F238E27FC236}">
                <a16:creationId xmlns:a16="http://schemas.microsoft.com/office/drawing/2014/main" id="{3715548A-F6C4-15C5-45DD-69A6089CB55B}"/>
              </a:ext>
            </a:extLst>
          </p:cNvPr>
          <p:cNvSpPr txBox="1"/>
          <p:nvPr/>
        </p:nvSpPr>
        <p:spPr>
          <a:xfrm>
            <a:off x="5871078" y="810324"/>
            <a:ext cx="6016121" cy="4832092"/>
          </a:xfrm>
          <a:prstGeom prst="rect">
            <a:avLst/>
          </a:prstGeom>
          <a:noFill/>
        </p:spPr>
        <p:txBody>
          <a:bodyPr wrap="square" rtlCol="0">
            <a:spAutoFit/>
          </a:bodyPr>
          <a:lstStyle/>
          <a:p>
            <a:r>
              <a:rPr lang="en-US" sz="1400" dirty="0"/>
              <a:t>Option B: Purchase Next Year</a:t>
            </a:r>
          </a:p>
          <a:p>
            <a:r>
              <a:rPr lang="en-US" sz="1400" dirty="0"/>
              <a:t>Tax Deduction: $15,000.</a:t>
            </a:r>
          </a:p>
          <a:p>
            <a:r>
              <a:rPr lang="en-US" sz="1400" dirty="0"/>
              <a:t>Tax Savings: 30% of $15,000 = $4,500.</a:t>
            </a:r>
          </a:p>
          <a:p>
            <a:r>
              <a:rPr lang="en-US" sz="1400" dirty="0"/>
              <a:t>Discount Factor: 0.935 (since the tax savings occur next year).</a:t>
            </a:r>
          </a:p>
          <a:p>
            <a:r>
              <a:rPr lang="en-US" sz="1400" dirty="0"/>
              <a:t>Present Value of Tax Savings: $4,500 × 0.935 = $4,207.50.</a:t>
            </a:r>
          </a:p>
          <a:p>
            <a:r>
              <a:rPr lang="en-US" sz="1400" dirty="0"/>
              <a:t>After-Tax Cost of Equipment:</a:t>
            </a:r>
          </a:p>
          <a:p>
            <a:r>
              <a:rPr lang="en-US" sz="1400" dirty="0"/>
              <a:t>Before-tax cost: $15,000.</a:t>
            </a:r>
          </a:p>
          <a:p>
            <a:r>
              <a:rPr lang="en-US" sz="1400" dirty="0"/>
              <a:t>Less: Present value of tax savings: $4,207.50.</a:t>
            </a:r>
          </a:p>
          <a:p>
            <a:r>
              <a:rPr lang="en-US" sz="1400" dirty="0"/>
              <a:t>After-tax cost: $10,792.50.</a:t>
            </a:r>
          </a:p>
          <a:p>
            <a:r>
              <a:rPr lang="en-US" sz="1400" dirty="0"/>
              <a:t>Analysis:</a:t>
            </a:r>
          </a:p>
          <a:p>
            <a:r>
              <a:rPr lang="en-US" sz="1400" dirty="0"/>
              <a:t>Option A results in an after-tax cost of $10,500.</a:t>
            </a:r>
          </a:p>
          <a:p>
            <a:r>
              <a:rPr lang="en-US" sz="1400" dirty="0"/>
              <a:t>Option B results in a slightly higher after-tax cost of $10,792.50.</a:t>
            </a:r>
          </a:p>
          <a:p>
            <a:r>
              <a:rPr lang="en-US" sz="1400" dirty="0"/>
              <a:t>The immediate tax savings in Option A make it more favorable than Option B. The present value of the tax savings is greater when realized in the current year, due to the time value of money.</a:t>
            </a:r>
          </a:p>
          <a:p>
            <a:endParaRPr lang="en-US" sz="1400" dirty="0"/>
          </a:p>
          <a:p>
            <a:r>
              <a:rPr lang="en-US" sz="1400" dirty="0"/>
              <a:t>Conclusion:</a:t>
            </a:r>
          </a:p>
          <a:p>
            <a:r>
              <a:rPr lang="en-US" sz="1400" dirty="0"/>
              <a:t>For Sam, purchasing the equipment this year (Option A) is the more financially advantageous choice. It offers a lower after-tax cost of the equipment, thanks to the immediate realization of tax savings. This example demonstrates how the timing of significant expenses can impact the effective cost when tax considerations and the time value of money are taken into account.</a:t>
            </a:r>
          </a:p>
        </p:txBody>
      </p:sp>
      <p:sp>
        <p:nvSpPr>
          <p:cNvPr id="2" name="Title 1">
            <a:extLst>
              <a:ext uri="{FF2B5EF4-FFF2-40B4-BE49-F238E27FC236}">
                <a16:creationId xmlns:a16="http://schemas.microsoft.com/office/drawing/2014/main" id="{FC9F1054-8E26-A42B-D07D-4DDCE18A6D56}"/>
              </a:ext>
            </a:extLst>
          </p:cNvPr>
          <p:cNvSpPr>
            <a:spLocks noGrp="1"/>
          </p:cNvSpPr>
          <p:nvPr>
            <p:ph type="title"/>
          </p:nvPr>
        </p:nvSpPr>
        <p:spPr>
          <a:xfrm>
            <a:off x="304801" y="-372701"/>
            <a:ext cx="10515600" cy="1325563"/>
          </a:xfrm>
        </p:spPr>
        <p:txBody>
          <a:bodyPr/>
          <a:lstStyle/>
          <a:p>
            <a:pPr algn="ctr"/>
            <a:r>
              <a:rPr lang="en-US" dirty="0"/>
              <a:t>Example: Expenses</a:t>
            </a:r>
          </a:p>
        </p:txBody>
      </p:sp>
      <p:sp>
        <p:nvSpPr>
          <p:cNvPr id="4" name="TextBox 23">
            <a:extLst>
              <a:ext uri="{FF2B5EF4-FFF2-40B4-BE49-F238E27FC236}">
                <a16:creationId xmlns:a16="http://schemas.microsoft.com/office/drawing/2014/main" id="{F9F2DD6D-7F9D-AD9C-6E50-C3605DE9E092}"/>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797CAE53-A08E-D2E1-8FD7-41177033DDFA}"/>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31021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DDE0C-9F8C-3E49-FA2E-0D4F0941DBAA}"/>
              </a:ext>
            </a:extLst>
          </p:cNvPr>
          <p:cNvSpPr>
            <a:spLocks noGrp="1"/>
          </p:cNvSpPr>
          <p:nvPr>
            <p:ph type="title"/>
          </p:nvPr>
        </p:nvSpPr>
        <p:spPr>
          <a:xfrm>
            <a:off x="787750" y="-170902"/>
            <a:ext cx="10515600" cy="1325563"/>
          </a:xfrm>
        </p:spPr>
        <p:txBody>
          <a:bodyPr/>
          <a:lstStyle/>
          <a:p>
            <a:pPr algn="ctr"/>
            <a:r>
              <a:rPr lang="en-US" dirty="0"/>
              <a:t>Example: Expenses</a:t>
            </a:r>
          </a:p>
        </p:txBody>
      </p:sp>
      <p:sp>
        <p:nvSpPr>
          <p:cNvPr id="3" name="Content Placeholder 2">
            <a:extLst>
              <a:ext uri="{FF2B5EF4-FFF2-40B4-BE49-F238E27FC236}">
                <a16:creationId xmlns:a16="http://schemas.microsoft.com/office/drawing/2014/main" id="{4D749627-5243-38CF-3655-20B95835688C}"/>
              </a:ext>
            </a:extLst>
          </p:cNvPr>
          <p:cNvSpPr>
            <a:spLocks noGrp="1"/>
          </p:cNvSpPr>
          <p:nvPr>
            <p:ph idx="1"/>
          </p:nvPr>
        </p:nvSpPr>
        <p:spPr>
          <a:xfrm>
            <a:off x="161980" y="702800"/>
            <a:ext cx="5259425" cy="4505326"/>
          </a:xfrm>
        </p:spPr>
        <p:txBody>
          <a:bodyPr>
            <a:normAutofit fontScale="25000" lnSpcReduction="20000"/>
          </a:bodyPr>
          <a:lstStyle/>
          <a:p>
            <a:pPr algn="l">
              <a:buFont typeface="Arial" panose="020B0604020202020204" pitchFamily="34" charset="0"/>
              <a:buChar char="•"/>
            </a:pPr>
            <a:r>
              <a:rPr lang="en-US" sz="5600" b="1" i="0" dirty="0">
                <a:solidFill>
                  <a:srgbClr val="374151"/>
                </a:solidFill>
                <a:effectLst/>
                <a:latin typeface="Söhne"/>
              </a:rPr>
              <a:t>Taxpayer</a:t>
            </a:r>
            <a:r>
              <a:rPr lang="en-US" sz="5600" b="0" i="0" dirty="0">
                <a:solidFill>
                  <a:srgbClr val="374151"/>
                </a:solidFill>
                <a:effectLst/>
                <a:latin typeface="Söhne"/>
              </a:rPr>
              <a:t>: Sam, owner of a graphic design company.</a:t>
            </a:r>
          </a:p>
          <a:p>
            <a:pPr algn="l">
              <a:buFont typeface="Arial" panose="020B0604020202020204" pitchFamily="34" charset="0"/>
              <a:buChar char="•"/>
            </a:pPr>
            <a:r>
              <a:rPr lang="en-US" sz="5600" b="1" i="0" dirty="0">
                <a:solidFill>
                  <a:srgbClr val="374151"/>
                </a:solidFill>
                <a:effectLst/>
                <a:latin typeface="Söhne"/>
              </a:rPr>
              <a:t>Decision</a:t>
            </a:r>
            <a:r>
              <a:rPr lang="en-US" sz="5600" b="0" i="0" dirty="0">
                <a:solidFill>
                  <a:srgbClr val="374151"/>
                </a:solidFill>
                <a:effectLst/>
                <a:latin typeface="Söhne"/>
              </a:rPr>
              <a:t>: Considering when to purchase new computer equipment for $15,000.</a:t>
            </a:r>
          </a:p>
          <a:p>
            <a:pPr algn="l">
              <a:buFont typeface="Arial" panose="020B0604020202020204" pitchFamily="34" charset="0"/>
              <a:buChar char="•"/>
            </a:pPr>
            <a:r>
              <a:rPr lang="en-US" sz="5600" b="1" i="0" dirty="0">
                <a:solidFill>
                  <a:srgbClr val="374151"/>
                </a:solidFill>
                <a:effectLst/>
                <a:latin typeface="Söhne"/>
              </a:rPr>
              <a:t>Marginal Tax Rates</a:t>
            </a:r>
            <a:r>
              <a:rPr lang="en-US" sz="5600" b="0" i="0" dirty="0">
                <a:solidFill>
                  <a:srgbClr val="374151"/>
                </a:solidFill>
                <a:effectLst/>
                <a:latin typeface="Söhne"/>
              </a:rPr>
              <a:t>:</a:t>
            </a:r>
          </a:p>
          <a:p>
            <a:pPr marL="742950" lvl="1" indent="-285750" algn="l">
              <a:buFont typeface="Arial" panose="020B0604020202020204" pitchFamily="34" charset="0"/>
              <a:buChar char="•"/>
            </a:pPr>
            <a:r>
              <a:rPr lang="en-US" sz="5600" b="0" i="0" dirty="0">
                <a:solidFill>
                  <a:srgbClr val="374151"/>
                </a:solidFill>
                <a:effectLst/>
                <a:latin typeface="Söhne"/>
              </a:rPr>
              <a:t>This year (Year 1): 30%</a:t>
            </a:r>
          </a:p>
          <a:p>
            <a:pPr marL="742950" lvl="1" indent="-285750" algn="l">
              <a:buFont typeface="Arial" panose="020B0604020202020204" pitchFamily="34" charset="0"/>
              <a:buChar char="•"/>
            </a:pPr>
            <a:r>
              <a:rPr lang="en-US" sz="5600" b="0" i="0" dirty="0">
                <a:solidFill>
                  <a:srgbClr val="374151"/>
                </a:solidFill>
                <a:effectLst/>
                <a:latin typeface="Söhne"/>
              </a:rPr>
              <a:t>Next year (Year 2): 39% (due to increased revenue).</a:t>
            </a:r>
          </a:p>
          <a:p>
            <a:pPr algn="l">
              <a:buFont typeface="Arial" panose="020B0604020202020204" pitchFamily="34" charset="0"/>
              <a:buChar char="•"/>
            </a:pPr>
            <a:r>
              <a:rPr lang="en-US" sz="5600" b="1" i="0" dirty="0">
                <a:solidFill>
                  <a:srgbClr val="374151"/>
                </a:solidFill>
                <a:effectLst/>
                <a:latin typeface="Söhne"/>
              </a:rPr>
              <a:t>After-tax Rate of Return on Investments</a:t>
            </a:r>
            <a:r>
              <a:rPr lang="en-US" sz="5600" b="0" i="0" dirty="0">
                <a:solidFill>
                  <a:srgbClr val="374151"/>
                </a:solidFill>
                <a:effectLst/>
                <a:latin typeface="Söhne"/>
              </a:rPr>
              <a:t>: 7% (for present value analysis).</a:t>
            </a:r>
          </a:p>
          <a:p>
            <a:pPr algn="l">
              <a:buFont typeface="Arial" panose="020B0604020202020204" pitchFamily="34" charset="0"/>
              <a:buChar char="•"/>
            </a:pPr>
            <a:r>
              <a:rPr lang="en-US" sz="5600" b="1" i="0" dirty="0">
                <a:solidFill>
                  <a:srgbClr val="374151"/>
                </a:solidFill>
                <a:effectLst/>
                <a:latin typeface="Söhne"/>
              </a:rPr>
              <a:t>Present Value Factor for One Year at 7%</a:t>
            </a:r>
            <a:r>
              <a:rPr lang="en-US" sz="5600" b="0" i="0" dirty="0">
                <a:solidFill>
                  <a:srgbClr val="374151"/>
                </a:solidFill>
                <a:effectLst/>
                <a:latin typeface="Söhne"/>
              </a:rPr>
              <a:t>: Approximately 0.935.</a:t>
            </a:r>
          </a:p>
          <a:p>
            <a:pPr algn="l"/>
            <a:r>
              <a:rPr lang="en-US" sz="5600" b="1" i="0" dirty="0">
                <a:effectLst/>
                <a:latin typeface="Söhne"/>
              </a:rPr>
              <a:t>Options:</a:t>
            </a:r>
          </a:p>
          <a:p>
            <a:pPr algn="l">
              <a:buFont typeface="Arial" panose="020B0604020202020204" pitchFamily="34" charset="0"/>
              <a:buChar char="•"/>
            </a:pPr>
            <a:r>
              <a:rPr lang="en-US" sz="5600" b="1" i="0" dirty="0">
                <a:solidFill>
                  <a:srgbClr val="374151"/>
                </a:solidFill>
                <a:effectLst/>
                <a:latin typeface="Söhne"/>
              </a:rPr>
              <a:t>Option A</a:t>
            </a:r>
            <a:r>
              <a:rPr lang="en-US" sz="5600" b="0" i="0" dirty="0">
                <a:solidFill>
                  <a:srgbClr val="374151"/>
                </a:solidFill>
                <a:effectLst/>
                <a:latin typeface="Söhne"/>
              </a:rPr>
              <a:t>: Purchase equipment this year.</a:t>
            </a:r>
          </a:p>
          <a:p>
            <a:pPr algn="l">
              <a:buFont typeface="Arial" panose="020B0604020202020204" pitchFamily="34" charset="0"/>
              <a:buChar char="•"/>
            </a:pPr>
            <a:r>
              <a:rPr lang="en-US" sz="5600" b="1" i="0" dirty="0">
                <a:solidFill>
                  <a:srgbClr val="374151"/>
                </a:solidFill>
                <a:effectLst/>
                <a:latin typeface="Söhne"/>
              </a:rPr>
              <a:t>Option B</a:t>
            </a:r>
            <a:r>
              <a:rPr lang="en-US" sz="5600" b="0" i="0" dirty="0">
                <a:solidFill>
                  <a:srgbClr val="374151"/>
                </a:solidFill>
                <a:effectLst/>
                <a:latin typeface="Söhne"/>
              </a:rPr>
              <a:t>: Purchase equipment next year.</a:t>
            </a:r>
          </a:p>
          <a:p>
            <a:pPr algn="l"/>
            <a:r>
              <a:rPr lang="en-US" sz="5600" b="1" i="0" dirty="0">
                <a:effectLst/>
                <a:latin typeface="Söhne"/>
              </a:rPr>
              <a:t>Calculation:</a:t>
            </a:r>
          </a:p>
          <a:p>
            <a:pPr algn="l"/>
            <a:r>
              <a:rPr lang="en-US" sz="5600" b="0" i="0" dirty="0">
                <a:effectLst/>
                <a:latin typeface="Söhne"/>
              </a:rPr>
              <a:t>Option A: Purchase This Year (Year 1)</a:t>
            </a:r>
          </a:p>
          <a:p>
            <a:pPr algn="l">
              <a:buFont typeface="+mj-lt"/>
              <a:buAutoNum type="arabicPeriod"/>
            </a:pPr>
            <a:r>
              <a:rPr lang="en-US" sz="5600" b="1" i="0" dirty="0">
                <a:solidFill>
                  <a:srgbClr val="374151"/>
                </a:solidFill>
                <a:effectLst/>
                <a:latin typeface="Söhne"/>
              </a:rPr>
              <a:t>Tax Deduction</a:t>
            </a:r>
            <a:r>
              <a:rPr lang="en-US" sz="5600" b="0" i="0" dirty="0">
                <a:solidFill>
                  <a:srgbClr val="374151"/>
                </a:solidFill>
                <a:effectLst/>
                <a:latin typeface="Söhne"/>
              </a:rPr>
              <a:t>: $15,000.</a:t>
            </a:r>
          </a:p>
          <a:p>
            <a:pPr algn="l">
              <a:buFont typeface="+mj-lt"/>
              <a:buAutoNum type="arabicPeriod"/>
            </a:pPr>
            <a:r>
              <a:rPr lang="en-US" sz="5600" b="1" i="0" dirty="0">
                <a:solidFill>
                  <a:srgbClr val="374151"/>
                </a:solidFill>
                <a:effectLst/>
                <a:latin typeface="Söhne"/>
              </a:rPr>
              <a:t>Tax Savings</a:t>
            </a:r>
            <a:r>
              <a:rPr lang="en-US" sz="5600" b="0" i="0" dirty="0">
                <a:solidFill>
                  <a:srgbClr val="374151"/>
                </a:solidFill>
                <a:effectLst/>
                <a:latin typeface="Söhne"/>
              </a:rPr>
              <a:t>: 30% of $15,000 = $4,500.</a:t>
            </a:r>
          </a:p>
          <a:p>
            <a:pPr algn="l">
              <a:buFont typeface="+mj-lt"/>
              <a:buAutoNum type="arabicPeriod"/>
            </a:pPr>
            <a:r>
              <a:rPr lang="en-US" sz="5600" b="1" i="0" dirty="0">
                <a:solidFill>
                  <a:srgbClr val="374151"/>
                </a:solidFill>
                <a:effectLst/>
                <a:latin typeface="Söhne"/>
              </a:rPr>
              <a:t>Discount Factor</a:t>
            </a:r>
            <a:r>
              <a:rPr lang="en-US" sz="5600" b="0" i="0" dirty="0">
                <a:solidFill>
                  <a:srgbClr val="374151"/>
                </a:solidFill>
                <a:effectLst/>
                <a:latin typeface="Söhne"/>
              </a:rPr>
              <a:t>: 1 (since the tax savings occur this year).</a:t>
            </a:r>
          </a:p>
          <a:p>
            <a:pPr algn="l">
              <a:buFont typeface="+mj-lt"/>
              <a:buAutoNum type="arabicPeriod"/>
            </a:pPr>
            <a:r>
              <a:rPr lang="en-US" sz="5600" b="1" i="0" dirty="0">
                <a:solidFill>
                  <a:srgbClr val="374151"/>
                </a:solidFill>
                <a:effectLst/>
                <a:latin typeface="Söhne"/>
              </a:rPr>
              <a:t>Present Value of Tax Savings</a:t>
            </a:r>
            <a:r>
              <a:rPr lang="en-US" sz="5600" b="0" i="0" dirty="0">
                <a:solidFill>
                  <a:srgbClr val="374151"/>
                </a:solidFill>
                <a:effectLst/>
                <a:latin typeface="Söhne"/>
              </a:rPr>
              <a:t>: $4,500 × 1 = $4,500.</a:t>
            </a:r>
          </a:p>
          <a:p>
            <a:pPr algn="l">
              <a:buFont typeface="+mj-lt"/>
              <a:buAutoNum type="arabicPeriod"/>
            </a:pPr>
            <a:r>
              <a:rPr lang="en-US" sz="5600" b="1" i="0" dirty="0">
                <a:solidFill>
                  <a:srgbClr val="374151"/>
                </a:solidFill>
                <a:effectLst/>
                <a:latin typeface="Söhne"/>
              </a:rPr>
              <a:t>After-Tax Cost of Equipment</a:t>
            </a:r>
            <a:r>
              <a:rPr lang="en-US" sz="5600" b="0" i="0" dirty="0">
                <a:solidFill>
                  <a:srgbClr val="374151"/>
                </a:solidFill>
                <a:effectLst/>
                <a:latin typeface="Söhne"/>
              </a:rPr>
              <a:t>:</a:t>
            </a:r>
          </a:p>
          <a:p>
            <a:pPr marL="742950" lvl="1" indent="-285750" algn="l">
              <a:buFont typeface="+mj-lt"/>
              <a:buAutoNum type="arabicPeriod"/>
            </a:pPr>
            <a:r>
              <a:rPr lang="en-US" sz="5600" b="0" i="0" dirty="0">
                <a:solidFill>
                  <a:srgbClr val="374151"/>
                </a:solidFill>
                <a:effectLst/>
                <a:latin typeface="Söhne"/>
              </a:rPr>
              <a:t>Before-tax cost: $15,000.</a:t>
            </a:r>
          </a:p>
          <a:p>
            <a:pPr marL="742950" lvl="1" indent="-285750" algn="l">
              <a:buFont typeface="+mj-lt"/>
              <a:buAutoNum type="arabicPeriod"/>
            </a:pPr>
            <a:r>
              <a:rPr lang="en-US" sz="5600" b="0" i="0" dirty="0">
                <a:solidFill>
                  <a:srgbClr val="374151"/>
                </a:solidFill>
                <a:effectLst/>
                <a:latin typeface="Söhne"/>
              </a:rPr>
              <a:t>Less: Present value of tax savings: $4,500.</a:t>
            </a:r>
          </a:p>
          <a:p>
            <a:pPr marL="742950" lvl="1" indent="-285750" algn="l">
              <a:buFont typeface="+mj-lt"/>
              <a:buAutoNum type="arabicPeriod"/>
            </a:pPr>
            <a:r>
              <a:rPr lang="en-US" sz="5600" b="1" i="0" dirty="0">
                <a:solidFill>
                  <a:srgbClr val="374151"/>
                </a:solidFill>
                <a:effectLst/>
                <a:latin typeface="Söhne"/>
              </a:rPr>
              <a:t>After-tax cost</a:t>
            </a:r>
            <a:r>
              <a:rPr lang="en-US" sz="5600" b="0" i="0" dirty="0">
                <a:solidFill>
                  <a:srgbClr val="374151"/>
                </a:solidFill>
                <a:effectLst/>
                <a:latin typeface="Söhne"/>
              </a:rPr>
              <a:t>: $10,500.</a:t>
            </a:r>
          </a:p>
          <a:p>
            <a:endParaRPr lang="en-US" dirty="0"/>
          </a:p>
        </p:txBody>
      </p:sp>
      <p:sp>
        <p:nvSpPr>
          <p:cNvPr id="5" name="TextBox 4">
            <a:extLst>
              <a:ext uri="{FF2B5EF4-FFF2-40B4-BE49-F238E27FC236}">
                <a16:creationId xmlns:a16="http://schemas.microsoft.com/office/drawing/2014/main" id="{81104058-2A86-B93D-9BFF-D75ABEF9093D}"/>
              </a:ext>
            </a:extLst>
          </p:cNvPr>
          <p:cNvSpPr txBox="1"/>
          <p:nvPr/>
        </p:nvSpPr>
        <p:spPr>
          <a:xfrm>
            <a:off x="5573480" y="1154661"/>
            <a:ext cx="6355640" cy="4832092"/>
          </a:xfrm>
          <a:prstGeom prst="rect">
            <a:avLst/>
          </a:prstGeom>
          <a:noFill/>
        </p:spPr>
        <p:txBody>
          <a:bodyPr wrap="square">
            <a:spAutoFit/>
          </a:bodyPr>
          <a:lstStyle/>
          <a:p>
            <a:pPr algn="l"/>
            <a:r>
              <a:rPr lang="en-US" sz="1400" b="0" i="0" dirty="0">
                <a:effectLst/>
                <a:latin typeface="Söhne"/>
              </a:rPr>
              <a:t>Option B: Purchase Next Year (Year 2)</a:t>
            </a:r>
          </a:p>
          <a:p>
            <a:pPr algn="l">
              <a:buFont typeface="+mj-lt"/>
              <a:buAutoNum type="arabicPeriod"/>
            </a:pPr>
            <a:r>
              <a:rPr lang="en-US" sz="1400" b="1" i="0" dirty="0">
                <a:solidFill>
                  <a:srgbClr val="374151"/>
                </a:solidFill>
                <a:effectLst/>
                <a:latin typeface="Söhne"/>
              </a:rPr>
              <a:t>Tax Deduction</a:t>
            </a:r>
            <a:r>
              <a:rPr lang="en-US" sz="1400" b="0" i="0" dirty="0">
                <a:solidFill>
                  <a:srgbClr val="374151"/>
                </a:solidFill>
                <a:effectLst/>
                <a:latin typeface="Söhne"/>
              </a:rPr>
              <a:t>: $15,000.</a:t>
            </a:r>
          </a:p>
          <a:p>
            <a:pPr algn="l">
              <a:buFont typeface="+mj-lt"/>
              <a:buAutoNum type="arabicPeriod"/>
            </a:pPr>
            <a:r>
              <a:rPr lang="en-US" sz="1400" b="1" i="0" dirty="0">
                <a:solidFill>
                  <a:srgbClr val="374151"/>
                </a:solidFill>
                <a:effectLst/>
                <a:latin typeface="Söhne"/>
              </a:rPr>
              <a:t>Tax Savings</a:t>
            </a:r>
            <a:r>
              <a:rPr lang="en-US" sz="1400" b="0" i="0" dirty="0">
                <a:solidFill>
                  <a:srgbClr val="374151"/>
                </a:solidFill>
                <a:effectLst/>
                <a:latin typeface="Söhne"/>
              </a:rPr>
              <a:t>: 39% of $15,000 = $5,850.</a:t>
            </a:r>
          </a:p>
          <a:p>
            <a:pPr algn="l">
              <a:buFont typeface="+mj-lt"/>
              <a:buAutoNum type="arabicPeriod"/>
            </a:pPr>
            <a:r>
              <a:rPr lang="en-US" sz="1400" b="1" i="0" dirty="0">
                <a:solidFill>
                  <a:srgbClr val="374151"/>
                </a:solidFill>
                <a:effectLst/>
                <a:latin typeface="Söhne"/>
              </a:rPr>
              <a:t>Discount Factor</a:t>
            </a:r>
            <a:r>
              <a:rPr lang="en-US" sz="1400" b="0" i="0" dirty="0">
                <a:solidFill>
                  <a:srgbClr val="374151"/>
                </a:solidFill>
                <a:effectLst/>
                <a:latin typeface="Söhne"/>
              </a:rPr>
              <a:t>: 0.935 (since the tax savings occur next year).</a:t>
            </a:r>
          </a:p>
          <a:p>
            <a:pPr algn="l">
              <a:buFont typeface="+mj-lt"/>
              <a:buAutoNum type="arabicPeriod"/>
            </a:pPr>
            <a:r>
              <a:rPr lang="en-US" sz="1400" b="1" i="0" dirty="0">
                <a:solidFill>
                  <a:srgbClr val="374151"/>
                </a:solidFill>
                <a:effectLst/>
                <a:latin typeface="Söhne"/>
              </a:rPr>
              <a:t>Present Value of Tax Savings</a:t>
            </a:r>
            <a:r>
              <a:rPr lang="en-US" sz="1400" b="0" i="0" dirty="0">
                <a:solidFill>
                  <a:srgbClr val="374151"/>
                </a:solidFill>
                <a:effectLst/>
                <a:latin typeface="Söhne"/>
              </a:rPr>
              <a:t>: $5,850 × 0.935 = $5,468.25.</a:t>
            </a:r>
          </a:p>
          <a:p>
            <a:pPr algn="l">
              <a:buFont typeface="+mj-lt"/>
              <a:buAutoNum type="arabicPeriod"/>
            </a:pPr>
            <a:r>
              <a:rPr lang="en-US" sz="1400" b="1" i="0" dirty="0">
                <a:solidFill>
                  <a:srgbClr val="374151"/>
                </a:solidFill>
                <a:effectLst/>
                <a:latin typeface="Söhne"/>
              </a:rPr>
              <a:t>After-Tax Cost of Equipment</a:t>
            </a:r>
            <a:r>
              <a:rPr lang="en-US" sz="1400" b="0" i="0" dirty="0">
                <a:solidFill>
                  <a:srgbClr val="374151"/>
                </a:solidFill>
                <a:effectLst/>
                <a:latin typeface="Söhne"/>
              </a:rPr>
              <a:t>:</a:t>
            </a:r>
          </a:p>
          <a:p>
            <a:pPr marL="742950" lvl="1" indent="-285750" algn="l">
              <a:buFont typeface="+mj-lt"/>
              <a:buAutoNum type="arabicPeriod"/>
            </a:pPr>
            <a:r>
              <a:rPr lang="en-US" sz="1400" b="0" i="0" dirty="0">
                <a:solidFill>
                  <a:srgbClr val="374151"/>
                </a:solidFill>
                <a:effectLst/>
                <a:latin typeface="Söhne"/>
              </a:rPr>
              <a:t>Before-tax cost: $15,000.</a:t>
            </a:r>
          </a:p>
          <a:p>
            <a:pPr marL="742950" lvl="1" indent="-285750" algn="l">
              <a:buFont typeface="+mj-lt"/>
              <a:buAutoNum type="arabicPeriod"/>
            </a:pPr>
            <a:r>
              <a:rPr lang="en-US" sz="1400" b="0" i="0" dirty="0">
                <a:solidFill>
                  <a:srgbClr val="374151"/>
                </a:solidFill>
                <a:effectLst/>
                <a:latin typeface="Söhne"/>
              </a:rPr>
              <a:t>Less: Present value of tax savings: $5,468.25.</a:t>
            </a:r>
          </a:p>
          <a:p>
            <a:pPr marL="742950" lvl="1" indent="-285750" algn="l">
              <a:buFont typeface="+mj-lt"/>
              <a:buAutoNum type="arabicPeriod"/>
            </a:pPr>
            <a:r>
              <a:rPr lang="en-US" sz="1400" b="1" i="0" dirty="0">
                <a:solidFill>
                  <a:srgbClr val="374151"/>
                </a:solidFill>
                <a:effectLst/>
                <a:latin typeface="Söhne"/>
              </a:rPr>
              <a:t>After-tax cost</a:t>
            </a:r>
            <a:r>
              <a:rPr lang="en-US" sz="1400" b="0" i="0" dirty="0">
                <a:solidFill>
                  <a:srgbClr val="374151"/>
                </a:solidFill>
                <a:effectLst/>
                <a:latin typeface="Söhne"/>
              </a:rPr>
              <a:t>: $9,531.75.</a:t>
            </a:r>
          </a:p>
          <a:p>
            <a:pPr algn="l"/>
            <a:r>
              <a:rPr lang="en-US" sz="1400" b="1" i="0" dirty="0">
                <a:effectLst/>
                <a:latin typeface="Söhne"/>
              </a:rPr>
              <a:t>Analysis:</a:t>
            </a:r>
          </a:p>
          <a:p>
            <a:pPr algn="l">
              <a:buFont typeface="Arial" panose="020B0604020202020204" pitchFamily="34" charset="0"/>
              <a:buChar char="•"/>
            </a:pPr>
            <a:r>
              <a:rPr lang="en-US" sz="1400" b="1" i="0" dirty="0">
                <a:solidFill>
                  <a:srgbClr val="374151"/>
                </a:solidFill>
                <a:effectLst/>
                <a:latin typeface="Söhne"/>
              </a:rPr>
              <a:t>Option A</a:t>
            </a:r>
            <a:r>
              <a:rPr lang="en-US" sz="1400" b="0" i="0" dirty="0">
                <a:solidFill>
                  <a:srgbClr val="374151"/>
                </a:solidFill>
                <a:effectLst/>
                <a:latin typeface="Söhne"/>
              </a:rPr>
              <a:t> (Year 1):</a:t>
            </a:r>
          </a:p>
          <a:p>
            <a:pPr marL="742950" lvl="1" indent="-285750" algn="l">
              <a:buFont typeface="Arial" panose="020B0604020202020204" pitchFamily="34" charset="0"/>
              <a:buChar char="•"/>
            </a:pPr>
            <a:r>
              <a:rPr lang="en-US" sz="1400" b="0" i="0" dirty="0">
                <a:solidFill>
                  <a:srgbClr val="374151"/>
                </a:solidFill>
                <a:effectLst/>
                <a:latin typeface="Söhne"/>
              </a:rPr>
              <a:t>After-tax cost: $10,500.</a:t>
            </a:r>
          </a:p>
          <a:p>
            <a:pPr algn="l">
              <a:buFont typeface="Arial" panose="020B0604020202020204" pitchFamily="34" charset="0"/>
              <a:buChar char="•"/>
            </a:pPr>
            <a:r>
              <a:rPr lang="en-US" sz="1400" b="1" i="0" dirty="0">
                <a:solidFill>
                  <a:srgbClr val="374151"/>
                </a:solidFill>
                <a:effectLst/>
                <a:latin typeface="Söhne"/>
              </a:rPr>
              <a:t>Option B</a:t>
            </a:r>
            <a:r>
              <a:rPr lang="en-US" sz="1400" b="0" i="0" dirty="0">
                <a:solidFill>
                  <a:srgbClr val="374151"/>
                </a:solidFill>
                <a:effectLst/>
                <a:latin typeface="Söhne"/>
              </a:rPr>
              <a:t> (Year 2):</a:t>
            </a:r>
          </a:p>
          <a:p>
            <a:pPr marL="742950" lvl="1" indent="-285750" algn="l">
              <a:buFont typeface="Arial" panose="020B0604020202020204" pitchFamily="34" charset="0"/>
              <a:buChar char="•"/>
            </a:pPr>
            <a:r>
              <a:rPr lang="en-US" sz="1400" b="0" i="0" dirty="0">
                <a:solidFill>
                  <a:srgbClr val="374151"/>
                </a:solidFill>
                <a:effectLst/>
                <a:latin typeface="Söhne"/>
              </a:rPr>
              <a:t>After-tax cost: $9,531.75.</a:t>
            </a:r>
          </a:p>
          <a:p>
            <a:pPr algn="l"/>
            <a:r>
              <a:rPr lang="en-US" sz="1400" b="0" i="0" dirty="0">
                <a:solidFill>
                  <a:srgbClr val="374151"/>
                </a:solidFill>
                <a:effectLst/>
                <a:latin typeface="Söhne"/>
              </a:rPr>
              <a:t>In this adjusted scenario, the increase in the tax rate in Year 2 makes Option B more favorable. The higher tax rate in Year 2 leads to greater tax savings for the equipment purchase, outweighing the impact of the time value of money.</a:t>
            </a:r>
          </a:p>
          <a:p>
            <a:pPr algn="l"/>
            <a:r>
              <a:rPr lang="en-US" sz="1400" b="1" i="0" dirty="0">
                <a:effectLst/>
                <a:latin typeface="Söhne"/>
              </a:rPr>
              <a:t>Conclusion:</a:t>
            </a:r>
          </a:p>
          <a:p>
            <a:pPr algn="l"/>
            <a:r>
              <a:rPr lang="en-US" sz="1400" b="0" i="0" dirty="0">
                <a:solidFill>
                  <a:srgbClr val="374151"/>
                </a:solidFill>
                <a:effectLst/>
                <a:latin typeface="Söhne"/>
              </a:rPr>
              <a:t>In this scenario, purchasing the equipment in Year 2 (Option B) is financially more advantageous for Sam. The combination of a higher tax rate and the consequent increase in tax savings in Year 2 outweighs the present value advantage of making the purchase in Year 1. </a:t>
            </a:r>
            <a:endParaRPr lang="en-US" b="0" i="0" dirty="0">
              <a:solidFill>
                <a:srgbClr val="374151"/>
              </a:solidFill>
              <a:effectLst/>
              <a:latin typeface="Söhne"/>
            </a:endParaRPr>
          </a:p>
        </p:txBody>
      </p:sp>
      <p:sp>
        <p:nvSpPr>
          <p:cNvPr id="4" name="TextBox 23">
            <a:extLst>
              <a:ext uri="{FF2B5EF4-FFF2-40B4-BE49-F238E27FC236}">
                <a16:creationId xmlns:a16="http://schemas.microsoft.com/office/drawing/2014/main" id="{EA816D45-E709-228C-FC12-6AA872F6D73B}"/>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5E8D4952-0276-C980-D2E9-E6791EC878F3}"/>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81996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EB51C-9154-DA1E-8EAE-9C8CC63BCB6C}"/>
              </a:ext>
            </a:extLst>
          </p:cNvPr>
          <p:cNvSpPr>
            <a:spLocks noGrp="1"/>
          </p:cNvSpPr>
          <p:nvPr>
            <p:ph type="title"/>
          </p:nvPr>
        </p:nvSpPr>
        <p:spPr>
          <a:xfrm>
            <a:off x="781444" y="-215046"/>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2B2E93CB-78C7-1D85-0428-F48611B31D27}"/>
              </a:ext>
            </a:extLst>
          </p:cNvPr>
          <p:cNvSpPr>
            <a:spLocks noGrp="1"/>
          </p:cNvSpPr>
          <p:nvPr>
            <p:ph idx="1"/>
          </p:nvPr>
        </p:nvSpPr>
        <p:spPr>
          <a:xfrm>
            <a:off x="510278" y="876563"/>
            <a:ext cx="11269716" cy="5243644"/>
          </a:xfrm>
        </p:spPr>
        <p:txBody>
          <a:bodyPr>
            <a:normAutofit fontScale="92500" lnSpcReduction="20000"/>
          </a:bodyPr>
          <a:lstStyle/>
          <a:p>
            <a:r>
              <a:rPr lang="en-US" dirty="0"/>
              <a:t>In the context of tax planning, what does the time value of money principle imply?</a:t>
            </a:r>
          </a:p>
          <a:p>
            <a:pPr marL="0" indent="0">
              <a:buNone/>
            </a:pPr>
            <a:r>
              <a:rPr lang="en-US" dirty="0"/>
              <a:t>a) Money received sooner is worth more than the same amount received later</a:t>
            </a:r>
          </a:p>
          <a:p>
            <a:pPr marL="0" indent="0">
              <a:buNone/>
            </a:pPr>
            <a:r>
              <a:rPr lang="en-US" dirty="0"/>
              <a:t>b) Future money is always more valuable than present money</a:t>
            </a:r>
          </a:p>
          <a:p>
            <a:pPr marL="0" indent="0">
              <a:buNone/>
            </a:pPr>
            <a:r>
              <a:rPr lang="en-US" dirty="0"/>
              <a:t>c) Tax rates will remain constant over time</a:t>
            </a:r>
          </a:p>
          <a:p>
            <a:pPr marL="0" indent="0">
              <a:buNone/>
            </a:pPr>
            <a:r>
              <a:rPr lang="en-US" dirty="0"/>
              <a:t>d) Investing money is not beneficial</a:t>
            </a:r>
          </a:p>
          <a:p>
            <a:endParaRPr lang="en-US" dirty="0"/>
          </a:p>
          <a:p>
            <a:r>
              <a:rPr lang="en-US" dirty="0"/>
              <a:t>Correct Answer: a) Money received sooner is worth more than the same amount received later</a:t>
            </a:r>
          </a:p>
          <a:p>
            <a:r>
              <a:rPr lang="en-US" dirty="0"/>
              <a:t>Explanation: The time value of money principle implies that money received sooner is worth more than the same amount received later due to its potential earning capacity. Option b is incorrect as it suggests future money is more valuable, which is the opposite of the principle. Option c is irrelevant to the time value of money concept, and option d is incorrect as the time value of money principle actually supports the benefit of investing.</a:t>
            </a:r>
          </a:p>
        </p:txBody>
      </p:sp>
      <p:sp>
        <p:nvSpPr>
          <p:cNvPr id="4" name="TextBox 23">
            <a:extLst>
              <a:ext uri="{FF2B5EF4-FFF2-40B4-BE49-F238E27FC236}">
                <a16:creationId xmlns:a16="http://schemas.microsoft.com/office/drawing/2014/main" id="{1C8EF4EB-03FF-0DC9-4710-ABEE21C61E85}"/>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8C35F1E7-0B27-0FAA-96ED-E3059D33497F}"/>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311650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2712</Words>
  <Application>Microsoft Office PowerPoint</Application>
  <PresentationFormat>Widescreen</PresentationFormat>
  <Paragraphs>225</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MS PGothic</vt:lpstr>
      <vt:lpstr>Arial</vt:lpstr>
      <vt:lpstr>Calibri</vt:lpstr>
      <vt:lpstr>Calibri Light</vt:lpstr>
      <vt:lpstr>Comic Sans MS</vt:lpstr>
      <vt:lpstr>Söhne</vt:lpstr>
      <vt:lpstr>Wingdings</vt:lpstr>
      <vt:lpstr>Office Theme</vt:lpstr>
      <vt:lpstr>Tax Planning: Timing of Income and Deductions</vt:lpstr>
      <vt:lpstr>Factors that Influence Tax Planning</vt:lpstr>
      <vt:lpstr>Example: Revenues</vt:lpstr>
      <vt:lpstr>Changing the Tax Rate</vt:lpstr>
      <vt:lpstr>Changing the Future Tax Rate</vt:lpstr>
      <vt:lpstr>Example: Expenses</vt:lpstr>
      <vt:lpstr>Example: Expenses</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User_Acer</cp:lastModifiedBy>
  <cp:revision>3</cp:revision>
  <dcterms:created xsi:type="dcterms:W3CDTF">2024-01-02T11:35:10Z</dcterms:created>
  <dcterms:modified xsi:type="dcterms:W3CDTF">2025-05-01T12:58:57Z</dcterms:modified>
</cp:coreProperties>
</file>