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65" r:id="rId3"/>
    <p:sldId id="264" r:id="rId4"/>
    <p:sldId id="261" r:id="rId5"/>
    <p:sldId id="262" r:id="rId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4E06033-8089-48C0-ADF1-F886497F5498}" v="64" dt="2024-01-03T20:59:04.42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5" autoAdjust="0"/>
    <p:restoredTop sz="94660"/>
  </p:normalViewPr>
  <p:slideViewPr>
    <p:cSldViewPr snapToGrid="0">
      <p:cViewPr varScale="1">
        <p:scale>
          <a:sx n="76" d="100"/>
          <a:sy n="76" d="100"/>
        </p:scale>
        <p:origin x="-102" y="444"/>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microsoft.com/office/2015/10/relationships/revisionInfo" Target="revisionInfo.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F25B9-C536-73AA-AAD2-42501E09107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2BF64E05-5781-38C7-2662-DC7F505D2B0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2840CF1-5243-1DD1-954D-1CA592E030F1}"/>
              </a:ext>
            </a:extLst>
          </p:cNvPr>
          <p:cNvSpPr>
            <a:spLocks noGrp="1"/>
          </p:cNvSpPr>
          <p:nvPr>
            <p:ph type="dt" sz="half" idx="10"/>
          </p:nvPr>
        </p:nvSpPr>
        <p:spPr/>
        <p:txBody>
          <a:bodyPr/>
          <a:lstStyle/>
          <a:p>
            <a:fld id="{59794955-33CB-440D-8B23-6BB5F7703FDD}" type="datetimeFigureOut">
              <a:rPr lang="en-US" smtClean="0"/>
              <a:t>1/14/2024</a:t>
            </a:fld>
            <a:endParaRPr lang="en-US"/>
          </a:p>
        </p:txBody>
      </p:sp>
      <p:sp>
        <p:nvSpPr>
          <p:cNvPr id="5" name="Footer Placeholder 4">
            <a:extLst>
              <a:ext uri="{FF2B5EF4-FFF2-40B4-BE49-F238E27FC236}">
                <a16:creationId xmlns:a16="http://schemas.microsoft.com/office/drawing/2014/main" id="{55E0CD42-E5A0-B16B-0FE5-27323F933E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26F13F-FD31-E283-A075-1AD11671003A}"/>
              </a:ext>
            </a:extLst>
          </p:cNvPr>
          <p:cNvSpPr>
            <a:spLocks noGrp="1"/>
          </p:cNvSpPr>
          <p:nvPr>
            <p:ph type="sldNum" sz="quarter" idx="12"/>
          </p:nvPr>
        </p:nvSpPr>
        <p:spPr/>
        <p:txBody>
          <a:bodyPr/>
          <a:lstStyle/>
          <a:p>
            <a:fld id="{AB49D6FB-21F9-4744-8A1F-A1D3DE773F70}" type="slidenum">
              <a:rPr lang="en-US" smtClean="0"/>
              <a:t>‹#›</a:t>
            </a:fld>
            <a:endParaRPr lang="en-US"/>
          </a:p>
        </p:txBody>
      </p:sp>
    </p:spTree>
    <p:extLst>
      <p:ext uri="{BB962C8B-B14F-4D97-AF65-F5344CB8AC3E}">
        <p14:creationId xmlns:p14="http://schemas.microsoft.com/office/powerpoint/2010/main" val="14618337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2AF96-22D2-81E5-4F6A-21D2EE72FD2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6B23F15-B176-D0E9-1213-0D4A44CA8A8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FB62CA8-FC6F-A8BF-A931-87E5B622E0DE}"/>
              </a:ext>
            </a:extLst>
          </p:cNvPr>
          <p:cNvSpPr>
            <a:spLocks noGrp="1"/>
          </p:cNvSpPr>
          <p:nvPr>
            <p:ph type="dt" sz="half" idx="10"/>
          </p:nvPr>
        </p:nvSpPr>
        <p:spPr/>
        <p:txBody>
          <a:bodyPr/>
          <a:lstStyle/>
          <a:p>
            <a:fld id="{59794955-33CB-440D-8B23-6BB5F7703FDD}" type="datetimeFigureOut">
              <a:rPr lang="en-US" smtClean="0"/>
              <a:t>1/14/2024</a:t>
            </a:fld>
            <a:endParaRPr lang="en-US"/>
          </a:p>
        </p:txBody>
      </p:sp>
      <p:sp>
        <p:nvSpPr>
          <p:cNvPr id="5" name="Footer Placeholder 4">
            <a:extLst>
              <a:ext uri="{FF2B5EF4-FFF2-40B4-BE49-F238E27FC236}">
                <a16:creationId xmlns:a16="http://schemas.microsoft.com/office/drawing/2014/main" id="{E5153178-FE03-5DEA-D918-3CE73AD43AB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52D814F-737C-9CCC-9481-0D91E39867FA}"/>
              </a:ext>
            </a:extLst>
          </p:cNvPr>
          <p:cNvSpPr>
            <a:spLocks noGrp="1"/>
          </p:cNvSpPr>
          <p:nvPr>
            <p:ph type="sldNum" sz="quarter" idx="12"/>
          </p:nvPr>
        </p:nvSpPr>
        <p:spPr/>
        <p:txBody>
          <a:bodyPr/>
          <a:lstStyle/>
          <a:p>
            <a:fld id="{AB49D6FB-21F9-4744-8A1F-A1D3DE773F70}" type="slidenum">
              <a:rPr lang="en-US" smtClean="0"/>
              <a:t>‹#›</a:t>
            </a:fld>
            <a:endParaRPr lang="en-US"/>
          </a:p>
        </p:txBody>
      </p:sp>
    </p:spTree>
    <p:extLst>
      <p:ext uri="{BB962C8B-B14F-4D97-AF65-F5344CB8AC3E}">
        <p14:creationId xmlns:p14="http://schemas.microsoft.com/office/powerpoint/2010/main" val="39155090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41A56-BD0B-0DA9-5007-D995E913369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FA45109-261C-CD66-5C19-3E8742BEB0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64EFEEE-FC33-9B6E-1264-D162936417C6}"/>
              </a:ext>
            </a:extLst>
          </p:cNvPr>
          <p:cNvSpPr>
            <a:spLocks noGrp="1"/>
          </p:cNvSpPr>
          <p:nvPr>
            <p:ph type="dt" sz="half" idx="10"/>
          </p:nvPr>
        </p:nvSpPr>
        <p:spPr/>
        <p:txBody>
          <a:bodyPr/>
          <a:lstStyle/>
          <a:p>
            <a:fld id="{59794955-33CB-440D-8B23-6BB5F7703FDD}" type="datetimeFigureOut">
              <a:rPr lang="en-US" smtClean="0"/>
              <a:t>1/14/2024</a:t>
            </a:fld>
            <a:endParaRPr lang="en-US"/>
          </a:p>
        </p:txBody>
      </p:sp>
      <p:sp>
        <p:nvSpPr>
          <p:cNvPr id="5" name="Footer Placeholder 4">
            <a:extLst>
              <a:ext uri="{FF2B5EF4-FFF2-40B4-BE49-F238E27FC236}">
                <a16:creationId xmlns:a16="http://schemas.microsoft.com/office/drawing/2014/main" id="{4DA17EBD-B268-EBEA-9172-60323E7DFD6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63084E6-C13B-016D-0D0F-69B0BD95A0E2}"/>
              </a:ext>
            </a:extLst>
          </p:cNvPr>
          <p:cNvSpPr>
            <a:spLocks noGrp="1"/>
          </p:cNvSpPr>
          <p:nvPr>
            <p:ph type="sldNum" sz="quarter" idx="12"/>
          </p:nvPr>
        </p:nvSpPr>
        <p:spPr/>
        <p:txBody>
          <a:bodyPr/>
          <a:lstStyle/>
          <a:p>
            <a:fld id="{AB49D6FB-21F9-4744-8A1F-A1D3DE773F70}" type="slidenum">
              <a:rPr lang="en-US" smtClean="0"/>
              <a:t>‹#›</a:t>
            </a:fld>
            <a:endParaRPr lang="en-US"/>
          </a:p>
        </p:txBody>
      </p:sp>
    </p:spTree>
    <p:extLst>
      <p:ext uri="{BB962C8B-B14F-4D97-AF65-F5344CB8AC3E}">
        <p14:creationId xmlns:p14="http://schemas.microsoft.com/office/powerpoint/2010/main" val="14281821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D6EDF7-6A0E-56B2-877D-8FB97B7175E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5B3E69C-A534-0BE4-9172-C246BFF0B4E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7767ACA-A4DF-3103-9E53-C06A2FEE36E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4231307D-24CA-D2E4-FB70-A3DE538932E5}"/>
              </a:ext>
            </a:extLst>
          </p:cNvPr>
          <p:cNvSpPr>
            <a:spLocks noGrp="1"/>
          </p:cNvSpPr>
          <p:nvPr>
            <p:ph type="dt" sz="half" idx="10"/>
          </p:nvPr>
        </p:nvSpPr>
        <p:spPr/>
        <p:txBody>
          <a:bodyPr/>
          <a:lstStyle/>
          <a:p>
            <a:fld id="{59794955-33CB-440D-8B23-6BB5F7703FDD}" type="datetimeFigureOut">
              <a:rPr lang="en-US" smtClean="0"/>
              <a:t>1/14/2024</a:t>
            </a:fld>
            <a:endParaRPr lang="en-US"/>
          </a:p>
        </p:txBody>
      </p:sp>
      <p:sp>
        <p:nvSpPr>
          <p:cNvPr id="6" name="Footer Placeholder 5">
            <a:extLst>
              <a:ext uri="{FF2B5EF4-FFF2-40B4-BE49-F238E27FC236}">
                <a16:creationId xmlns:a16="http://schemas.microsoft.com/office/drawing/2014/main" id="{32407068-B057-4BE0-6E9A-7AE3A91BE34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B88CB5C-06A6-97A3-AD2B-61EF7E3B420E}"/>
              </a:ext>
            </a:extLst>
          </p:cNvPr>
          <p:cNvSpPr>
            <a:spLocks noGrp="1"/>
          </p:cNvSpPr>
          <p:nvPr>
            <p:ph type="sldNum" sz="quarter" idx="12"/>
          </p:nvPr>
        </p:nvSpPr>
        <p:spPr/>
        <p:txBody>
          <a:bodyPr/>
          <a:lstStyle/>
          <a:p>
            <a:fld id="{AB49D6FB-21F9-4744-8A1F-A1D3DE773F70}" type="slidenum">
              <a:rPr lang="en-US" smtClean="0"/>
              <a:t>‹#›</a:t>
            </a:fld>
            <a:endParaRPr lang="en-US"/>
          </a:p>
        </p:txBody>
      </p:sp>
    </p:spTree>
    <p:extLst>
      <p:ext uri="{BB962C8B-B14F-4D97-AF65-F5344CB8AC3E}">
        <p14:creationId xmlns:p14="http://schemas.microsoft.com/office/powerpoint/2010/main" val="7105105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E5881A-5BD3-2869-CFD3-F1653B0B286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B0399F4F-ECD7-49C8-3906-DA4629EE6A5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65ED921-5BB3-DE49-00E5-8CE74285D71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FFC59C42-F627-42D3-0681-D19D0F319CB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F5DA10C-62DA-AD21-F7C1-AC248C15017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F66B655-ACF3-D867-4BA7-7A86945FFC0B}"/>
              </a:ext>
            </a:extLst>
          </p:cNvPr>
          <p:cNvSpPr>
            <a:spLocks noGrp="1"/>
          </p:cNvSpPr>
          <p:nvPr>
            <p:ph type="dt" sz="half" idx="10"/>
          </p:nvPr>
        </p:nvSpPr>
        <p:spPr/>
        <p:txBody>
          <a:bodyPr/>
          <a:lstStyle/>
          <a:p>
            <a:fld id="{59794955-33CB-440D-8B23-6BB5F7703FDD}" type="datetimeFigureOut">
              <a:rPr lang="en-US" smtClean="0"/>
              <a:t>1/14/2024</a:t>
            </a:fld>
            <a:endParaRPr lang="en-US"/>
          </a:p>
        </p:txBody>
      </p:sp>
      <p:sp>
        <p:nvSpPr>
          <p:cNvPr id="8" name="Footer Placeholder 7">
            <a:extLst>
              <a:ext uri="{FF2B5EF4-FFF2-40B4-BE49-F238E27FC236}">
                <a16:creationId xmlns:a16="http://schemas.microsoft.com/office/drawing/2014/main" id="{1C0B31F1-6AD2-386D-D2E6-C52F7987868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5861209-EB05-9382-41CF-8EF0B923E18C}"/>
              </a:ext>
            </a:extLst>
          </p:cNvPr>
          <p:cNvSpPr>
            <a:spLocks noGrp="1"/>
          </p:cNvSpPr>
          <p:nvPr>
            <p:ph type="sldNum" sz="quarter" idx="12"/>
          </p:nvPr>
        </p:nvSpPr>
        <p:spPr/>
        <p:txBody>
          <a:bodyPr/>
          <a:lstStyle/>
          <a:p>
            <a:fld id="{AB49D6FB-21F9-4744-8A1F-A1D3DE773F70}" type="slidenum">
              <a:rPr lang="en-US" smtClean="0"/>
              <a:t>‹#›</a:t>
            </a:fld>
            <a:endParaRPr lang="en-US"/>
          </a:p>
        </p:txBody>
      </p:sp>
    </p:spTree>
    <p:extLst>
      <p:ext uri="{BB962C8B-B14F-4D97-AF65-F5344CB8AC3E}">
        <p14:creationId xmlns:p14="http://schemas.microsoft.com/office/powerpoint/2010/main" val="24487664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F65C14-F8DE-CA42-DF52-3605A3F9A2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B6996C1-7B00-9D74-6208-3E303F9EE8C9}"/>
              </a:ext>
            </a:extLst>
          </p:cNvPr>
          <p:cNvSpPr>
            <a:spLocks noGrp="1"/>
          </p:cNvSpPr>
          <p:nvPr>
            <p:ph type="dt" sz="half" idx="10"/>
          </p:nvPr>
        </p:nvSpPr>
        <p:spPr/>
        <p:txBody>
          <a:bodyPr/>
          <a:lstStyle/>
          <a:p>
            <a:fld id="{59794955-33CB-440D-8B23-6BB5F7703FDD}" type="datetimeFigureOut">
              <a:rPr lang="en-US" smtClean="0"/>
              <a:t>1/14/2024</a:t>
            </a:fld>
            <a:endParaRPr lang="en-US"/>
          </a:p>
        </p:txBody>
      </p:sp>
      <p:sp>
        <p:nvSpPr>
          <p:cNvPr id="4" name="Footer Placeholder 3">
            <a:extLst>
              <a:ext uri="{FF2B5EF4-FFF2-40B4-BE49-F238E27FC236}">
                <a16:creationId xmlns:a16="http://schemas.microsoft.com/office/drawing/2014/main" id="{0B27CAFC-7B13-1F76-D636-751ED18E9CB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ED6B381-9018-16D1-4F11-94DDFCF03DF3}"/>
              </a:ext>
            </a:extLst>
          </p:cNvPr>
          <p:cNvSpPr>
            <a:spLocks noGrp="1"/>
          </p:cNvSpPr>
          <p:nvPr>
            <p:ph type="sldNum" sz="quarter" idx="12"/>
          </p:nvPr>
        </p:nvSpPr>
        <p:spPr/>
        <p:txBody>
          <a:bodyPr/>
          <a:lstStyle/>
          <a:p>
            <a:fld id="{AB49D6FB-21F9-4744-8A1F-A1D3DE773F70}" type="slidenum">
              <a:rPr lang="en-US" smtClean="0"/>
              <a:t>‹#›</a:t>
            </a:fld>
            <a:endParaRPr lang="en-US"/>
          </a:p>
        </p:txBody>
      </p:sp>
    </p:spTree>
    <p:extLst>
      <p:ext uri="{BB962C8B-B14F-4D97-AF65-F5344CB8AC3E}">
        <p14:creationId xmlns:p14="http://schemas.microsoft.com/office/powerpoint/2010/main" val="29237251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109DB78-2377-1277-D3AA-92BDC767608D}"/>
              </a:ext>
            </a:extLst>
          </p:cNvPr>
          <p:cNvSpPr>
            <a:spLocks noGrp="1"/>
          </p:cNvSpPr>
          <p:nvPr>
            <p:ph type="dt" sz="half" idx="10"/>
          </p:nvPr>
        </p:nvSpPr>
        <p:spPr/>
        <p:txBody>
          <a:bodyPr/>
          <a:lstStyle/>
          <a:p>
            <a:fld id="{59794955-33CB-440D-8B23-6BB5F7703FDD}" type="datetimeFigureOut">
              <a:rPr lang="en-US" smtClean="0"/>
              <a:t>1/14/2024</a:t>
            </a:fld>
            <a:endParaRPr lang="en-US"/>
          </a:p>
        </p:txBody>
      </p:sp>
      <p:sp>
        <p:nvSpPr>
          <p:cNvPr id="3" name="Footer Placeholder 2">
            <a:extLst>
              <a:ext uri="{FF2B5EF4-FFF2-40B4-BE49-F238E27FC236}">
                <a16:creationId xmlns:a16="http://schemas.microsoft.com/office/drawing/2014/main" id="{B9ACE02A-124B-0720-B474-B4AE2BBC9CC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3910680-919E-C403-2D65-2A8ED44CF72A}"/>
              </a:ext>
            </a:extLst>
          </p:cNvPr>
          <p:cNvSpPr>
            <a:spLocks noGrp="1"/>
          </p:cNvSpPr>
          <p:nvPr>
            <p:ph type="sldNum" sz="quarter" idx="12"/>
          </p:nvPr>
        </p:nvSpPr>
        <p:spPr/>
        <p:txBody>
          <a:bodyPr/>
          <a:lstStyle/>
          <a:p>
            <a:fld id="{AB49D6FB-21F9-4744-8A1F-A1D3DE773F70}" type="slidenum">
              <a:rPr lang="en-US" smtClean="0"/>
              <a:t>‹#›</a:t>
            </a:fld>
            <a:endParaRPr lang="en-US"/>
          </a:p>
        </p:txBody>
      </p:sp>
    </p:spTree>
    <p:extLst>
      <p:ext uri="{BB962C8B-B14F-4D97-AF65-F5344CB8AC3E}">
        <p14:creationId xmlns:p14="http://schemas.microsoft.com/office/powerpoint/2010/main" val="30469395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6ED3FB-7790-5AA5-F862-1036EEB4E5A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BE7E4E8-FFB1-CF96-7292-1B1C8D92DEC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778FA73-31C3-C242-AC10-ACDADCB30F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AFD3F7F-0556-74E9-86F1-0A005EE0C4FA}"/>
              </a:ext>
            </a:extLst>
          </p:cNvPr>
          <p:cNvSpPr>
            <a:spLocks noGrp="1"/>
          </p:cNvSpPr>
          <p:nvPr>
            <p:ph type="dt" sz="half" idx="10"/>
          </p:nvPr>
        </p:nvSpPr>
        <p:spPr/>
        <p:txBody>
          <a:bodyPr/>
          <a:lstStyle/>
          <a:p>
            <a:fld id="{59794955-33CB-440D-8B23-6BB5F7703FDD}" type="datetimeFigureOut">
              <a:rPr lang="en-US" smtClean="0"/>
              <a:t>1/14/2024</a:t>
            </a:fld>
            <a:endParaRPr lang="en-US"/>
          </a:p>
        </p:txBody>
      </p:sp>
      <p:sp>
        <p:nvSpPr>
          <p:cNvPr id="6" name="Footer Placeholder 5">
            <a:extLst>
              <a:ext uri="{FF2B5EF4-FFF2-40B4-BE49-F238E27FC236}">
                <a16:creationId xmlns:a16="http://schemas.microsoft.com/office/drawing/2014/main" id="{9D42AC58-F6C0-59C0-AEBC-7E8D17A0821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6392671-9EC9-1959-2C26-AF747AAB2567}"/>
              </a:ext>
            </a:extLst>
          </p:cNvPr>
          <p:cNvSpPr>
            <a:spLocks noGrp="1"/>
          </p:cNvSpPr>
          <p:nvPr>
            <p:ph type="sldNum" sz="quarter" idx="12"/>
          </p:nvPr>
        </p:nvSpPr>
        <p:spPr/>
        <p:txBody>
          <a:bodyPr/>
          <a:lstStyle/>
          <a:p>
            <a:fld id="{AB49D6FB-21F9-4744-8A1F-A1D3DE773F70}" type="slidenum">
              <a:rPr lang="en-US" smtClean="0"/>
              <a:t>‹#›</a:t>
            </a:fld>
            <a:endParaRPr lang="en-US"/>
          </a:p>
        </p:txBody>
      </p:sp>
    </p:spTree>
    <p:extLst>
      <p:ext uri="{BB962C8B-B14F-4D97-AF65-F5344CB8AC3E}">
        <p14:creationId xmlns:p14="http://schemas.microsoft.com/office/powerpoint/2010/main" val="146731980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3C610-95A9-BA5F-5994-2F31FF28039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2A18D8FE-CC0A-E87A-AFF5-C4257B925C3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AD3078F-05F7-430E-5114-FBEC734F9AE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E11AD0-1118-A87B-E7A4-B4EA978E1752}"/>
              </a:ext>
            </a:extLst>
          </p:cNvPr>
          <p:cNvSpPr>
            <a:spLocks noGrp="1"/>
          </p:cNvSpPr>
          <p:nvPr>
            <p:ph type="dt" sz="half" idx="10"/>
          </p:nvPr>
        </p:nvSpPr>
        <p:spPr/>
        <p:txBody>
          <a:bodyPr/>
          <a:lstStyle/>
          <a:p>
            <a:fld id="{59794955-33CB-440D-8B23-6BB5F7703FDD}" type="datetimeFigureOut">
              <a:rPr lang="en-US" smtClean="0"/>
              <a:t>1/14/2024</a:t>
            </a:fld>
            <a:endParaRPr lang="en-US"/>
          </a:p>
        </p:txBody>
      </p:sp>
      <p:sp>
        <p:nvSpPr>
          <p:cNvPr id="6" name="Footer Placeholder 5">
            <a:extLst>
              <a:ext uri="{FF2B5EF4-FFF2-40B4-BE49-F238E27FC236}">
                <a16:creationId xmlns:a16="http://schemas.microsoft.com/office/drawing/2014/main" id="{E82D2426-7D98-7FC6-FEDE-6E3876D27B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F74EE83-0B30-0256-36A2-9FCF756ACE97}"/>
              </a:ext>
            </a:extLst>
          </p:cNvPr>
          <p:cNvSpPr>
            <a:spLocks noGrp="1"/>
          </p:cNvSpPr>
          <p:nvPr>
            <p:ph type="sldNum" sz="quarter" idx="12"/>
          </p:nvPr>
        </p:nvSpPr>
        <p:spPr/>
        <p:txBody>
          <a:bodyPr/>
          <a:lstStyle/>
          <a:p>
            <a:fld id="{AB49D6FB-21F9-4744-8A1F-A1D3DE773F70}" type="slidenum">
              <a:rPr lang="en-US" smtClean="0"/>
              <a:t>‹#›</a:t>
            </a:fld>
            <a:endParaRPr lang="en-US"/>
          </a:p>
        </p:txBody>
      </p:sp>
    </p:spTree>
    <p:extLst>
      <p:ext uri="{BB962C8B-B14F-4D97-AF65-F5344CB8AC3E}">
        <p14:creationId xmlns:p14="http://schemas.microsoft.com/office/powerpoint/2010/main" val="42399403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31F211-724C-4EB8-C78A-3B29B760835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D49A4C7-8DDC-DC19-2AEC-1AECE62F426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CA453C7-F741-B3CA-D8A5-95F9FB38AEB7}"/>
              </a:ext>
            </a:extLst>
          </p:cNvPr>
          <p:cNvSpPr>
            <a:spLocks noGrp="1"/>
          </p:cNvSpPr>
          <p:nvPr>
            <p:ph type="dt" sz="half" idx="10"/>
          </p:nvPr>
        </p:nvSpPr>
        <p:spPr/>
        <p:txBody>
          <a:bodyPr/>
          <a:lstStyle/>
          <a:p>
            <a:fld id="{59794955-33CB-440D-8B23-6BB5F7703FDD}" type="datetimeFigureOut">
              <a:rPr lang="en-US" smtClean="0"/>
              <a:t>1/14/2024</a:t>
            </a:fld>
            <a:endParaRPr lang="en-US"/>
          </a:p>
        </p:txBody>
      </p:sp>
      <p:sp>
        <p:nvSpPr>
          <p:cNvPr id="5" name="Footer Placeholder 4">
            <a:extLst>
              <a:ext uri="{FF2B5EF4-FFF2-40B4-BE49-F238E27FC236}">
                <a16:creationId xmlns:a16="http://schemas.microsoft.com/office/drawing/2014/main" id="{780A6045-70B8-DC51-CFBF-4DC263C1AA8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8C475EA-7AFB-73BF-7DA3-C57533CDA1D6}"/>
              </a:ext>
            </a:extLst>
          </p:cNvPr>
          <p:cNvSpPr>
            <a:spLocks noGrp="1"/>
          </p:cNvSpPr>
          <p:nvPr>
            <p:ph type="sldNum" sz="quarter" idx="12"/>
          </p:nvPr>
        </p:nvSpPr>
        <p:spPr/>
        <p:txBody>
          <a:bodyPr/>
          <a:lstStyle/>
          <a:p>
            <a:fld id="{AB49D6FB-21F9-4744-8A1F-A1D3DE773F70}" type="slidenum">
              <a:rPr lang="en-US" smtClean="0"/>
              <a:t>‹#›</a:t>
            </a:fld>
            <a:endParaRPr lang="en-US"/>
          </a:p>
        </p:txBody>
      </p:sp>
    </p:spTree>
    <p:extLst>
      <p:ext uri="{BB962C8B-B14F-4D97-AF65-F5344CB8AC3E}">
        <p14:creationId xmlns:p14="http://schemas.microsoft.com/office/powerpoint/2010/main" val="16838021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DF5DB01-D2A3-DBB3-4905-BAB34D401F77}"/>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90D64A1-A362-4F85-4D41-F10F45435DE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90A6588-D498-5B1D-E3A8-394436BF80BF}"/>
              </a:ext>
            </a:extLst>
          </p:cNvPr>
          <p:cNvSpPr>
            <a:spLocks noGrp="1"/>
          </p:cNvSpPr>
          <p:nvPr>
            <p:ph type="dt" sz="half" idx="10"/>
          </p:nvPr>
        </p:nvSpPr>
        <p:spPr/>
        <p:txBody>
          <a:bodyPr/>
          <a:lstStyle/>
          <a:p>
            <a:fld id="{59794955-33CB-440D-8B23-6BB5F7703FDD}" type="datetimeFigureOut">
              <a:rPr lang="en-US" smtClean="0"/>
              <a:t>1/14/2024</a:t>
            </a:fld>
            <a:endParaRPr lang="en-US"/>
          </a:p>
        </p:txBody>
      </p:sp>
      <p:sp>
        <p:nvSpPr>
          <p:cNvPr id="5" name="Footer Placeholder 4">
            <a:extLst>
              <a:ext uri="{FF2B5EF4-FFF2-40B4-BE49-F238E27FC236}">
                <a16:creationId xmlns:a16="http://schemas.microsoft.com/office/drawing/2014/main" id="{863EB534-4A15-80CE-7B86-2C3743DA7E5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21AC9B-0FB4-784F-68D7-A96E2E0EF9BE}"/>
              </a:ext>
            </a:extLst>
          </p:cNvPr>
          <p:cNvSpPr>
            <a:spLocks noGrp="1"/>
          </p:cNvSpPr>
          <p:nvPr>
            <p:ph type="sldNum" sz="quarter" idx="12"/>
          </p:nvPr>
        </p:nvSpPr>
        <p:spPr/>
        <p:txBody>
          <a:bodyPr/>
          <a:lstStyle/>
          <a:p>
            <a:fld id="{AB49D6FB-21F9-4744-8A1F-A1D3DE773F70}" type="slidenum">
              <a:rPr lang="en-US" smtClean="0"/>
              <a:t>‹#›</a:t>
            </a:fld>
            <a:endParaRPr lang="en-US"/>
          </a:p>
        </p:txBody>
      </p:sp>
    </p:spTree>
    <p:extLst>
      <p:ext uri="{BB962C8B-B14F-4D97-AF65-F5344CB8AC3E}">
        <p14:creationId xmlns:p14="http://schemas.microsoft.com/office/powerpoint/2010/main" val="31129978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34EA44E-7B3A-94A2-F14E-83570791FB0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DAF513A-6450-A6BC-E526-81B70CE4ADB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2A3623D-C267-919D-5D2C-522DFFCDE9F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9794955-33CB-440D-8B23-6BB5F7703FDD}" type="datetimeFigureOut">
              <a:rPr lang="en-US" smtClean="0"/>
              <a:t>1/14/2024</a:t>
            </a:fld>
            <a:endParaRPr lang="en-US"/>
          </a:p>
        </p:txBody>
      </p:sp>
      <p:sp>
        <p:nvSpPr>
          <p:cNvPr id="5" name="Footer Placeholder 4">
            <a:extLst>
              <a:ext uri="{FF2B5EF4-FFF2-40B4-BE49-F238E27FC236}">
                <a16:creationId xmlns:a16="http://schemas.microsoft.com/office/drawing/2014/main" id="{DF020026-F1F4-9A62-371A-86117B3995E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A9F28A-A49A-AAFD-4D2B-438B546526E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49D6FB-21F9-4744-8A1F-A1D3DE773F70}" type="slidenum">
              <a:rPr lang="en-US" smtClean="0"/>
              <a:t>‹#›</a:t>
            </a:fld>
            <a:endParaRPr lang="en-US"/>
          </a:p>
        </p:txBody>
      </p:sp>
    </p:spTree>
    <p:extLst>
      <p:ext uri="{BB962C8B-B14F-4D97-AF65-F5344CB8AC3E}">
        <p14:creationId xmlns:p14="http://schemas.microsoft.com/office/powerpoint/2010/main" val="34601923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4201DC-61EF-738D-DF78-D0BFE7EC2648}"/>
              </a:ext>
            </a:extLst>
          </p:cNvPr>
          <p:cNvSpPr>
            <a:spLocks noGrp="1"/>
          </p:cNvSpPr>
          <p:nvPr>
            <p:ph type="title"/>
          </p:nvPr>
        </p:nvSpPr>
        <p:spPr>
          <a:xfrm>
            <a:off x="838200" y="-44228"/>
            <a:ext cx="10515600" cy="1325563"/>
          </a:xfrm>
        </p:spPr>
        <p:txBody>
          <a:bodyPr/>
          <a:lstStyle/>
          <a:p>
            <a:pPr algn="ctr"/>
            <a:r>
              <a:rPr lang="en-US" dirty="0"/>
              <a:t>Review of Itemized vs. Standard Deduction</a:t>
            </a:r>
          </a:p>
        </p:txBody>
      </p:sp>
      <p:sp>
        <p:nvSpPr>
          <p:cNvPr id="3" name="Content Placeholder 2">
            <a:extLst>
              <a:ext uri="{FF2B5EF4-FFF2-40B4-BE49-F238E27FC236}">
                <a16:creationId xmlns:a16="http://schemas.microsoft.com/office/drawing/2014/main" id="{7CBFC640-D1C4-8312-FC69-B6B2EABFF187}"/>
              </a:ext>
            </a:extLst>
          </p:cNvPr>
          <p:cNvSpPr>
            <a:spLocks noGrp="1"/>
          </p:cNvSpPr>
          <p:nvPr>
            <p:ph idx="1"/>
          </p:nvPr>
        </p:nvSpPr>
        <p:spPr>
          <a:xfrm>
            <a:off x="624601" y="1288816"/>
            <a:ext cx="5908629" cy="5099622"/>
          </a:xfrm>
        </p:spPr>
        <p:txBody>
          <a:bodyPr>
            <a:normAutofit/>
          </a:bodyPr>
          <a:lstStyle/>
          <a:p>
            <a:pPr algn="l"/>
            <a:r>
              <a:rPr lang="en-US" b="0" i="0" dirty="0">
                <a:solidFill>
                  <a:srgbClr val="374151"/>
                </a:solidFill>
                <a:effectLst/>
                <a:latin typeface="Söhne"/>
              </a:rPr>
              <a:t>The standard deduction is a fixed dollar amount that reduces the income on which you are taxed.</a:t>
            </a:r>
          </a:p>
          <a:p>
            <a:r>
              <a:rPr lang="en-US" dirty="0"/>
              <a:t>Itemized deductions are specific expenses allowed by the IRS that taxpayers can deduct from their taxable income</a:t>
            </a:r>
            <a:endParaRPr lang="en-US" b="0" i="0" dirty="0">
              <a:solidFill>
                <a:srgbClr val="374151"/>
              </a:solidFill>
              <a:effectLst/>
              <a:latin typeface="Söhne"/>
            </a:endParaRPr>
          </a:p>
          <a:p>
            <a:r>
              <a:rPr lang="en-US" b="0" i="0" dirty="0">
                <a:solidFill>
                  <a:srgbClr val="374151"/>
                </a:solidFill>
                <a:effectLst/>
                <a:latin typeface="Söhne"/>
              </a:rPr>
              <a:t>Choosing between itemized and standard deductions depends on which option provides the greater tax benefit.</a:t>
            </a:r>
          </a:p>
          <a:p>
            <a:endParaRPr lang="en-US" dirty="0"/>
          </a:p>
        </p:txBody>
      </p:sp>
      <p:pic>
        <p:nvPicPr>
          <p:cNvPr id="5" name="Picture 4">
            <a:extLst>
              <a:ext uri="{FF2B5EF4-FFF2-40B4-BE49-F238E27FC236}">
                <a16:creationId xmlns:a16="http://schemas.microsoft.com/office/drawing/2014/main" id="{40ED00F6-B9C8-385E-18BB-9C48A85975E8}"/>
              </a:ext>
            </a:extLst>
          </p:cNvPr>
          <p:cNvPicPr>
            <a:picLocks noChangeAspect="1"/>
          </p:cNvPicPr>
          <p:nvPr/>
        </p:nvPicPr>
        <p:blipFill>
          <a:blip r:embed="rId2"/>
          <a:stretch>
            <a:fillRect/>
          </a:stretch>
        </p:blipFill>
        <p:spPr>
          <a:xfrm>
            <a:off x="6709422" y="934472"/>
            <a:ext cx="4857977" cy="5376527"/>
          </a:xfrm>
          <a:prstGeom prst="rect">
            <a:avLst/>
          </a:prstGeom>
        </p:spPr>
      </p:pic>
      <p:sp>
        <p:nvSpPr>
          <p:cNvPr id="6" name="TextBox 23">
            <a:extLst>
              <a:ext uri="{FF2B5EF4-FFF2-40B4-BE49-F238E27FC236}">
                <a16:creationId xmlns:a16="http://schemas.microsoft.com/office/drawing/2014/main" id="{4AE72E41-F3BE-FA03-7631-85A15D3EF1F1}"/>
              </a:ext>
            </a:extLst>
          </p:cNvPr>
          <p:cNvSpPr txBox="1">
            <a:spLocks noChangeArrowheads="1"/>
          </p:cNvSpPr>
          <p:nvPr/>
        </p:nvSpPr>
        <p:spPr bwMode="auto">
          <a:xfrm>
            <a:off x="2574663" y="6171220"/>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Content Placeholder 5">
            <a:extLst>
              <a:ext uri="{FF2B5EF4-FFF2-40B4-BE49-F238E27FC236}">
                <a16:creationId xmlns:a16="http://schemas.microsoft.com/office/drawing/2014/main" id="{37916952-3856-D676-20D1-D6C8536C9F40}"/>
              </a:ext>
            </a:extLst>
          </p:cNvPr>
          <p:cNvPicPr>
            <a:picLocks noChangeAspect="1"/>
          </p:cNvPicPr>
          <p:nvPr/>
        </p:nvPicPr>
        <p:blipFill>
          <a:blip r:embed="rId3"/>
          <a:stretch>
            <a:fillRect/>
          </a:stretch>
        </p:blipFill>
        <p:spPr>
          <a:xfrm>
            <a:off x="161980" y="6171220"/>
            <a:ext cx="2998817" cy="482040"/>
          </a:xfrm>
          <a:prstGeom prst="rect">
            <a:avLst/>
          </a:prstGeom>
        </p:spPr>
      </p:pic>
    </p:spTree>
    <p:extLst>
      <p:ext uri="{BB962C8B-B14F-4D97-AF65-F5344CB8AC3E}">
        <p14:creationId xmlns:p14="http://schemas.microsoft.com/office/powerpoint/2010/main" val="4191433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E89F8A-C47A-C6E3-5B5F-A6F5C06C0E43}"/>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A3CDBD3-91FE-B443-C2BC-B05A4D4516F7}"/>
              </a:ext>
            </a:extLst>
          </p:cNvPr>
          <p:cNvSpPr>
            <a:spLocks noGrp="1"/>
          </p:cNvSpPr>
          <p:nvPr>
            <p:ph idx="1"/>
          </p:nvPr>
        </p:nvSpPr>
        <p:spPr/>
        <p:txBody>
          <a:bodyPr/>
          <a:lstStyle/>
          <a:p>
            <a:endParaRPr lang="en-US"/>
          </a:p>
        </p:txBody>
      </p:sp>
      <p:pic>
        <p:nvPicPr>
          <p:cNvPr id="4" name="Picture 3">
            <a:extLst>
              <a:ext uri="{FF2B5EF4-FFF2-40B4-BE49-F238E27FC236}">
                <a16:creationId xmlns:a16="http://schemas.microsoft.com/office/drawing/2014/main" id="{8744B0F0-DC5A-8622-4324-EF7B274F2755}"/>
              </a:ext>
            </a:extLst>
          </p:cNvPr>
          <p:cNvPicPr>
            <a:picLocks noChangeAspect="1"/>
          </p:cNvPicPr>
          <p:nvPr/>
        </p:nvPicPr>
        <p:blipFill>
          <a:blip r:embed="rId2"/>
          <a:stretch>
            <a:fillRect/>
          </a:stretch>
        </p:blipFill>
        <p:spPr>
          <a:xfrm>
            <a:off x="3160797" y="-55282"/>
            <a:ext cx="5229263" cy="6467522"/>
          </a:xfrm>
          <a:prstGeom prst="rect">
            <a:avLst/>
          </a:prstGeom>
        </p:spPr>
      </p:pic>
      <p:sp>
        <p:nvSpPr>
          <p:cNvPr id="5" name="TextBox 23">
            <a:extLst>
              <a:ext uri="{FF2B5EF4-FFF2-40B4-BE49-F238E27FC236}">
                <a16:creationId xmlns:a16="http://schemas.microsoft.com/office/drawing/2014/main" id="{12A2810E-3B10-9FB6-B58A-E74F0A61DCA2}"/>
              </a:ext>
            </a:extLst>
          </p:cNvPr>
          <p:cNvSpPr txBox="1">
            <a:spLocks noChangeArrowheads="1"/>
          </p:cNvSpPr>
          <p:nvPr/>
        </p:nvSpPr>
        <p:spPr bwMode="auto">
          <a:xfrm>
            <a:off x="2568357" y="6412240"/>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6" name="Content Placeholder 5">
            <a:extLst>
              <a:ext uri="{FF2B5EF4-FFF2-40B4-BE49-F238E27FC236}">
                <a16:creationId xmlns:a16="http://schemas.microsoft.com/office/drawing/2014/main" id="{C73F353A-0AF9-0270-3838-776B1A97AC9A}"/>
              </a:ext>
            </a:extLst>
          </p:cNvPr>
          <p:cNvPicPr>
            <a:picLocks noChangeAspect="1"/>
          </p:cNvPicPr>
          <p:nvPr/>
        </p:nvPicPr>
        <p:blipFill>
          <a:blip r:embed="rId3"/>
          <a:stretch>
            <a:fillRect/>
          </a:stretch>
        </p:blipFill>
        <p:spPr>
          <a:xfrm>
            <a:off x="155674" y="6412240"/>
            <a:ext cx="2998817" cy="482040"/>
          </a:xfrm>
          <a:prstGeom prst="rect">
            <a:avLst/>
          </a:prstGeom>
        </p:spPr>
      </p:pic>
    </p:spTree>
    <p:extLst>
      <p:ext uri="{BB962C8B-B14F-4D97-AF65-F5344CB8AC3E}">
        <p14:creationId xmlns:p14="http://schemas.microsoft.com/office/powerpoint/2010/main" val="289220672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52A335-E5D7-A889-1153-8E7318A97A7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7D9DC83-9FB9-94E7-685B-4C64482CB110}"/>
              </a:ext>
            </a:extLst>
          </p:cNvPr>
          <p:cNvSpPr>
            <a:spLocks noGrp="1"/>
          </p:cNvSpPr>
          <p:nvPr>
            <p:ph idx="1"/>
          </p:nvPr>
        </p:nvSpPr>
        <p:spPr/>
        <p:txBody>
          <a:bodyPr/>
          <a:lstStyle/>
          <a:p>
            <a:endParaRPr lang="en-US" dirty="0"/>
          </a:p>
        </p:txBody>
      </p:sp>
      <p:pic>
        <p:nvPicPr>
          <p:cNvPr id="5" name="Picture 4">
            <a:extLst>
              <a:ext uri="{FF2B5EF4-FFF2-40B4-BE49-F238E27FC236}">
                <a16:creationId xmlns:a16="http://schemas.microsoft.com/office/drawing/2014/main" id="{495B0DDB-8F4A-B7A4-0C60-C4293AB5E3BD}"/>
              </a:ext>
            </a:extLst>
          </p:cNvPr>
          <p:cNvPicPr>
            <a:picLocks noChangeAspect="1"/>
          </p:cNvPicPr>
          <p:nvPr/>
        </p:nvPicPr>
        <p:blipFill>
          <a:blip r:embed="rId2"/>
          <a:stretch>
            <a:fillRect/>
          </a:stretch>
        </p:blipFill>
        <p:spPr>
          <a:xfrm>
            <a:off x="3861592" y="122688"/>
            <a:ext cx="4992323" cy="5981063"/>
          </a:xfrm>
          <a:prstGeom prst="rect">
            <a:avLst/>
          </a:prstGeom>
        </p:spPr>
      </p:pic>
      <p:sp>
        <p:nvSpPr>
          <p:cNvPr id="6" name="TextBox 23">
            <a:extLst>
              <a:ext uri="{FF2B5EF4-FFF2-40B4-BE49-F238E27FC236}">
                <a16:creationId xmlns:a16="http://schemas.microsoft.com/office/drawing/2014/main" id="{05037BBD-F1AB-82EC-B99C-DA9AB0407BD9}"/>
              </a:ext>
            </a:extLst>
          </p:cNvPr>
          <p:cNvSpPr txBox="1">
            <a:spLocks noChangeArrowheads="1"/>
          </p:cNvSpPr>
          <p:nvPr/>
        </p:nvSpPr>
        <p:spPr bwMode="auto">
          <a:xfrm>
            <a:off x="2574663" y="6171220"/>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Content Placeholder 5">
            <a:extLst>
              <a:ext uri="{FF2B5EF4-FFF2-40B4-BE49-F238E27FC236}">
                <a16:creationId xmlns:a16="http://schemas.microsoft.com/office/drawing/2014/main" id="{FFE1ACEF-5F40-68D1-4E61-ABFB0608EB59}"/>
              </a:ext>
            </a:extLst>
          </p:cNvPr>
          <p:cNvPicPr>
            <a:picLocks noChangeAspect="1"/>
          </p:cNvPicPr>
          <p:nvPr/>
        </p:nvPicPr>
        <p:blipFill>
          <a:blip r:embed="rId3"/>
          <a:stretch>
            <a:fillRect/>
          </a:stretch>
        </p:blipFill>
        <p:spPr>
          <a:xfrm>
            <a:off x="161980" y="6171220"/>
            <a:ext cx="2998817" cy="482040"/>
          </a:xfrm>
          <a:prstGeom prst="rect">
            <a:avLst/>
          </a:prstGeom>
        </p:spPr>
      </p:pic>
    </p:spTree>
    <p:extLst>
      <p:ext uri="{BB962C8B-B14F-4D97-AF65-F5344CB8AC3E}">
        <p14:creationId xmlns:p14="http://schemas.microsoft.com/office/powerpoint/2010/main" val="40034875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ED13B9-266C-0090-8A60-13E13B318396}"/>
              </a:ext>
            </a:extLst>
          </p:cNvPr>
          <p:cNvSpPr>
            <a:spLocks noGrp="1"/>
          </p:cNvSpPr>
          <p:nvPr>
            <p:ph type="title"/>
          </p:nvPr>
        </p:nvSpPr>
        <p:spPr>
          <a:xfrm>
            <a:off x="838200" y="-108024"/>
            <a:ext cx="10515600" cy="1325563"/>
          </a:xfrm>
        </p:spPr>
        <p:txBody>
          <a:bodyPr/>
          <a:lstStyle/>
          <a:p>
            <a:pPr algn="ctr"/>
            <a:r>
              <a:rPr lang="en-US" dirty="0"/>
              <a:t>List of Itemized Deductions</a:t>
            </a:r>
          </a:p>
        </p:txBody>
      </p:sp>
      <p:sp>
        <p:nvSpPr>
          <p:cNvPr id="3" name="Content Placeholder 2">
            <a:extLst>
              <a:ext uri="{FF2B5EF4-FFF2-40B4-BE49-F238E27FC236}">
                <a16:creationId xmlns:a16="http://schemas.microsoft.com/office/drawing/2014/main" id="{24768A98-D928-3E69-2B6C-415D9173DD39}"/>
              </a:ext>
            </a:extLst>
          </p:cNvPr>
          <p:cNvSpPr>
            <a:spLocks noGrp="1"/>
          </p:cNvSpPr>
          <p:nvPr>
            <p:ph idx="1"/>
          </p:nvPr>
        </p:nvSpPr>
        <p:spPr>
          <a:xfrm>
            <a:off x="107206" y="1015520"/>
            <a:ext cx="11811525" cy="5328524"/>
          </a:xfrm>
        </p:spPr>
        <p:txBody>
          <a:bodyPr>
            <a:normAutofit lnSpcReduction="10000"/>
          </a:bodyPr>
          <a:lstStyle/>
          <a:p>
            <a:pPr algn="l"/>
            <a:r>
              <a:rPr lang="en-US" b="0" i="0" dirty="0">
                <a:solidFill>
                  <a:srgbClr val="374151"/>
                </a:solidFill>
                <a:effectLst/>
                <a:latin typeface="Söhne"/>
              </a:rPr>
              <a:t>Itemized deductions offer an alternative to the standard deduction, and taxpayers typically choose this option when the sum of their allowable deductions exceeds the standard deduction amount. Key categories of itemized deductions include:</a:t>
            </a:r>
          </a:p>
          <a:p>
            <a:pPr lvl="1">
              <a:buFont typeface="+mj-lt"/>
              <a:buAutoNum type="arabicPeriod"/>
            </a:pPr>
            <a:r>
              <a:rPr lang="en-US" b="1" i="0" dirty="0">
                <a:solidFill>
                  <a:srgbClr val="374151"/>
                </a:solidFill>
                <a:effectLst/>
                <a:latin typeface="Söhne"/>
              </a:rPr>
              <a:t>Medical Expenses:</a:t>
            </a:r>
            <a:r>
              <a:rPr lang="en-US" b="0" i="0" dirty="0">
                <a:solidFill>
                  <a:srgbClr val="374151"/>
                </a:solidFill>
                <a:effectLst/>
                <a:latin typeface="Söhne"/>
              </a:rPr>
              <a:t> Deductions for medical expenses are allowed to the extent that they exceed 7.5% of the taxpayer's Adjusted Gross Income (AGI).</a:t>
            </a:r>
          </a:p>
          <a:p>
            <a:pPr lvl="1">
              <a:buFont typeface="+mj-lt"/>
              <a:buAutoNum type="arabicPeriod"/>
            </a:pPr>
            <a:r>
              <a:rPr lang="en-US" b="1" i="0" dirty="0">
                <a:solidFill>
                  <a:srgbClr val="374151"/>
                </a:solidFill>
                <a:effectLst/>
                <a:latin typeface="Söhne"/>
              </a:rPr>
              <a:t>State and Local Taxes (SALT):</a:t>
            </a:r>
            <a:r>
              <a:rPr lang="en-US" b="0" i="0" dirty="0">
                <a:solidFill>
                  <a:srgbClr val="374151"/>
                </a:solidFill>
                <a:effectLst/>
                <a:latin typeface="Söhne"/>
              </a:rPr>
              <a:t> Includes state and local income, sales, and property taxes, but the total deduction is capped at $10,000.</a:t>
            </a:r>
          </a:p>
          <a:p>
            <a:pPr lvl="1">
              <a:buFont typeface="+mj-lt"/>
              <a:buAutoNum type="arabicPeriod"/>
            </a:pPr>
            <a:r>
              <a:rPr lang="en-US" b="1" i="0" dirty="0">
                <a:solidFill>
                  <a:srgbClr val="374151"/>
                </a:solidFill>
                <a:effectLst/>
                <a:latin typeface="Söhne"/>
              </a:rPr>
              <a:t>Interest Expenses:</a:t>
            </a:r>
            <a:r>
              <a:rPr lang="en-US" b="0" i="0" dirty="0">
                <a:solidFill>
                  <a:srgbClr val="374151"/>
                </a:solidFill>
                <a:effectLst/>
                <a:latin typeface="Söhne"/>
              </a:rPr>
              <a:t> This includes deductions for interest on home mortgages and investment interest.</a:t>
            </a:r>
          </a:p>
          <a:p>
            <a:pPr lvl="1">
              <a:buFont typeface="+mj-lt"/>
              <a:buAutoNum type="arabicPeriod"/>
            </a:pPr>
            <a:r>
              <a:rPr lang="en-US" b="1" i="0" dirty="0">
                <a:solidFill>
                  <a:srgbClr val="374151"/>
                </a:solidFill>
                <a:effectLst/>
                <a:latin typeface="Söhne"/>
              </a:rPr>
              <a:t>Charitable Contributions:</a:t>
            </a:r>
            <a:r>
              <a:rPr lang="en-US" b="0" i="0" dirty="0">
                <a:solidFill>
                  <a:srgbClr val="374151"/>
                </a:solidFill>
                <a:effectLst/>
                <a:latin typeface="Söhne"/>
              </a:rPr>
              <a:t> Donations made to qualified charities are deductible.</a:t>
            </a:r>
          </a:p>
          <a:p>
            <a:pPr lvl="1">
              <a:buFont typeface="+mj-lt"/>
              <a:buAutoNum type="arabicPeriod"/>
            </a:pPr>
            <a:r>
              <a:rPr lang="en-US" b="1" i="0" dirty="0">
                <a:solidFill>
                  <a:srgbClr val="374151"/>
                </a:solidFill>
                <a:effectLst/>
                <a:latin typeface="Söhne"/>
              </a:rPr>
              <a:t>Casualty and Theft Losses:</a:t>
            </a:r>
            <a:r>
              <a:rPr lang="en-US" b="0" i="0" dirty="0">
                <a:solidFill>
                  <a:srgbClr val="374151"/>
                </a:solidFill>
                <a:effectLst/>
                <a:latin typeface="Söhne"/>
              </a:rPr>
              <a:t> Deductions are permitted for losses due to casualty or theft, but only in the event of a federal disaster. These losses are deductible to the extent that each loss exceeds $100, and the aggregate of these losses surpasses 10% of the taxpayer's AGI.</a:t>
            </a:r>
          </a:p>
          <a:p>
            <a:endParaRPr lang="en-US" dirty="0"/>
          </a:p>
        </p:txBody>
      </p:sp>
      <p:sp>
        <p:nvSpPr>
          <p:cNvPr id="6" name="TextBox 23">
            <a:extLst>
              <a:ext uri="{FF2B5EF4-FFF2-40B4-BE49-F238E27FC236}">
                <a16:creationId xmlns:a16="http://schemas.microsoft.com/office/drawing/2014/main" id="{FEBF5813-DF47-103B-72B6-8C42A49277EC}"/>
              </a:ext>
            </a:extLst>
          </p:cNvPr>
          <p:cNvSpPr txBox="1">
            <a:spLocks noChangeArrowheads="1"/>
          </p:cNvSpPr>
          <p:nvPr/>
        </p:nvSpPr>
        <p:spPr bwMode="auto">
          <a:xfrm>
            <a:off x="2574663" y="6171220"/>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Content Placeholder 5">
            <a:extLst>
              <a:ext uri="{FF2B5EF4-FFF2-40B4-BE49-F238E27FC236}">
                <a16:creationId xmlns:a16="http://schemas.microsoft.com/office/drawing/2014/main" id="{8529D9C6-2821-605A-A433-08B1020B3286}"/>
              </a:ext>
            </a:extLst>
          </p:cNvPr>
          <p:cNvPicPr>
            <a:picLocks noChangeAspect="1"/>
          </p:cNvPicPr>
          <p:nvPr/>
        </p:nvPicPr>
        <p:blipFill>
          <a:blip r:embed="rId2"/>
          <a:stretch>
            <a:fillRect/>
          </a:stretch>
        </p:blipFill>
        <p:spPr>
          <a:xfrm>
            <a:off x="161980" y="6171220"/>
            <a:ext cx="2998817" cy="482040"/>
          </a:xfrm>
          <a:prstGeom prst="rect">
            <a:avLst/>
          </a:prstGeom>
        </p:spPr>
      </p:pic>
    </p:spTree>
    <p:extLst>
      <p:ext uri="{BB962C8B-B14F-4D97-AF65-F5344CB8AC3E}">
        <p14:creationId xmlns:p14="http://schemas.microsoft.com/office/powerpoint/2010/main" val="13245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A367CE-F4E8-7F44-C2E1-EC9584BD133C}"/>
              </a:ext>
            </a:extLst>
          </p:cNvPr>
          <p:cNvSpPr>
            <a:spLocks noGrp="1"/>
          </p:cNvSpPr>
          <p:nvPr>
            <p:ph type="title"/>
          </p:nvPr>
        </p:nvSpPr>
        <p:spPr>
          <a:xfrm>
            <a:off x="917944" y="-278144"/>
            <a:ext cx="10515600" cy="1325563"/>
          </a:xfrm>
        </p:spPr>
        <p:txBody>
          <a:bodyPr/>
          <a:lstStyle/>
          <a:p>
            <a:pPr algn="ctr"/>
            <a:r>
              <a:rPr lang="en-US" dirty="0"/>
              <a:t>Example</a:t>
            </a:r>
          </a:p>
        </p:txBody>
      </p:sp>
      <p:sp>
        <p:nvSpPr>
          <p:cNvPr id="3" name="Content Placeholder 2">
            <a:extLst>
              <a:ext uri="{FF2B5EF4-FFF2-40B4-BE49-F238E27FC236}">
                <a16:creationId xmlns:a16="http://schemas.microsoft.com/office/drawing/2014/main" id="{64AF9A78-6803-B639-63EF-BF24B3770A4D}"/>
              </a:ext>
            </a:extLst>
          </p:cNvPr>
          <p:cNvSpPr>
            <a:spLocks noGrp="1"/>
          </p:cNvSpPr>
          <p:nvPr>
            <p:ph idx="1"/>
          </p:nvPr>
        </p:nvSpPr>
        <p:spPr>
          <a:xfrm>
            <a:off x="386732" y="576816"/>
            <a:ext cx="11249246" cy="5704367"/>
          </a:xfrm>
        </p:spPr>
        <p:txBody>
          <a:bodyPr>
            <a:normAutofit fontScale="70000" lnSpcReduction="20000"/>
          </a:bodyPr>
          <a:lstStyle/>
          <a:p>
            <a:pPr algn="l">
              <a:buFont typeface="Arial" panose="020B0604020202020204" pitchFamily="34" charset="0"/>
              <a:buChar char="•"/>
            </a:pPr>
            <a:r>
              <a:rPr lang="en-US" b="1" i="0" dirty="0">
                <a:solidFill>
                  <a:srgbClr val="374151"/>
                </a:solidFill>
                <a:effectLst/>
                <a:latin typeface="Söhne"/>
              </a:rPr>
              <a:t>Wages:</a:t>
            </a:r>
            <a:r>
              <a:rPr lang="en-US" b="0" i="0" dirty="0">
                <a:solidFill>
                  <a:srgbClr val="374151"/>
                </a:solidFill>
                <a:effectLst/>
                <a:latin typeface="Söhne"/>
              </a:rPr>
              <a:t> </a:t>
            </a:r>
            <a:r>
              <a:rPr lang="en-US" dirty="0">
                <a:solidFill>
                  <a:srgbClr val="374151"/>
                </a:solidFill>
                <a:latin typeface="Söhne"/>
              </a:rPr>
              <a:t>John</a:t>
            </a:r>
            <a:r>
              <a:rPr lang="en-US" b="0" i="0" dirty="0">
                <a:solidFill>
                  <a:srgbClr val="374151"/>
                </a:solidFill>
                <a:effectLst/>
                <a:latin typeface="Söhne"/>
              </a:rPr>
              <a:t> - $40,000, Judy - $60,000</a:t>
            </a:r>
          </a:p>
          <a:p>
            <a:pPr algn="l">
              <a:buFont typeface="Arial" panose="020B0604020202020204" pitchFamily="34" charset="0"/>
              <a:buChar char="•"/>
            </a:pPr>
            <a:r>
              <a:rPr lang="en-US" b="1" i="0" dirty="0">
                <a:solidFill>
                  <a:srgbClr val="374151"/>
                </a:solidFill>
                <a:effectLst/>
                <a:latin typeface="Söhne"/>
              </a:rPr>
              <a:t>Unreimbursed Medical Expenses:</a:t>
            </a:r>
            <a:r>
              <a:rPr lang="en-US" b="0" i="0" dirty="0">
                <a:solidFill>
                  <a:srgbClr val="374151"/>
                </a:solidFill>
                <a:effectLst/>
                <a:latin typeface="Söhne"/>
              </a:rPr>
              <a:t> </a:t>
            </a:r>
            <a:r>
              <a:rPr lang="en-US" dirty="0">
                <a:solidFill>
                  <a:srgbClr val="374151"/>
                </a:solidFill>
                <a:latin typeface="Söhne"/>
              </a:rPr>
              <a:t>John</a:t>
            </a:r>
            <a:r>
              <a:rPr lang="en-US" b="0" i="0" dirty="0">
                <a:solidFill>
                  <a:srgbClr val="374151"/>
                </a:solidFill>
                <a:effectLst/>
                <a:latin typeface="Söhne"/>
              </a:rPr>
              <a:t> - $8,000, Judy - $1,000</a:t>
            </a:r>
          </a:p>
          <a:p>
            <a:pPr algn="l">
              <a:buFont typeface="Arial" panose="020B0604020202020204" pitchFamily="34" charset="0"/>
              <a:buChar char="•"/>
            </a:pPr>
            <a:r>
              <a:rPr lang="en-US" b="1" i="0" dirty="0">
                <a:solidFill>
                  <a:srgbClr val="374151"/>
                </a:solidFill>
                <a:effectLst/>
                <a:latin typeface="Söhne"/>
              </a:rPr>
              <a:t>State Income Taxes:</a:t>
            </a:r>
            <a:r>
              <a:rPr lang="en-US" b="0" i="0" dirty="0">
                <a:solidFill>
                  <a:srgbClr val="374151"/>
                </a:solidFill>
                <a:effectLst/>
                <a:latin typeface="Söhne"/>
              </a:rPr>
              <a:t> </a:t>
            </a:r>
            <a:r>
              <a:rPr lang="en-US" dirty="0">
                <a:solidFill>
                  <a:srgbClr val="374151"/>
                </a:solidFill>
                <a:latin typeface="Söhne"/>
              </a:rPr>
              <a:t>John</a:t>
            </a:r>
            <a:r>
              <a:rPr lang="en-US" b="0" i="0" dirty="0">
                <a:solidFill>
                  <a:srgbClr val="374151"/>
                </a:solidFill>
                <a:effectLst/>
                <a:latin typeface="Söhne"/>
              </a:rPr>
              <a:t> - $2,000, Judy - $5,000</a:t>
            </a:r>
          </a:p>
          <a:p>
            <a:pPr algn="l">
              <a:buFont typeface="Arial" panose="020B0604020202020204" pitchFamily="34" charset="0"/>
              <a:buChar char="•"/>
            </a:pPr>
            <a:r>
              <a:rPr lang="en-US" b="1" i="0" dirty="0">
                <a:solidFill>
                  <a:srgbClr val="374151"/>
                </a:solidFill>
                <a:effectLst/>
                <a:latin typeface="Söhne"/>
              </a:rPr>
              <a:t>State Property Taxes:</a:t>
            </a:r>
            <a:r>
              <a:rPr lang="en-US" b="0" i="0" dirty="0">
                <a:solidFill>
                  <a:srgbClr val="374151"/>
                </a:solidFill>
                <a:effectLst/>
                <a:latin typeface="Söhne"/>
              </a:rPr>
              <a:t> </a:t>
            </a:r>
            <a:r>
              <a:rPr lang="en-US" dirty="0">
                <a:solidFill>
                  <a:srgbClr val="374151"/>
                </a:solidFill>
                <a:latin typeface="Söhne"/>
              </a:rPr>
              <a:t>John</a:t>
            </a:r>
            <a:r>
              <a:rPr lang="en-US" b="0" i="0" dirty="0">
                <a:solidFill>
                  <a:srgbClr val="374151"/>
                </a:solidFill>
                <a:effectLst/>
                <a:latin typeface="Söhne"/>
              </a:rPr>
              <a:t> - $3,000, Judy - $3,000</a:t>
            </a:r>
          </a:p>
          <a:p>
            <a:pPr algn="l">
              <a:buFont typeface="Arial" panose="020B0604020202020204" pitchFamily="34" charset="0"/>
              <a:buChar char="•"/>
            </a:pPr>
            <a:r>
              <a:rPr lang="en-US" b="1" i="0" dirty="0">
                <a:solidFill>
                  <a:srgbClr val="374151"/>
                </a:solidFill>
                <a:effectLst/>
                <a:latin typeface="Söhne"/>
              </a:rPr>
              <a:t>Home Mortgage Interest:</a:t>
            </a:r>
            <a:r>
              <a:rPr lang="en-US" b="0" i="0" dirty="0">
                <a:solidFill>
                  <a:srgbClr val="374151"/>
                </a:solidFill>
                <a:effectLst/>
                <a:latin typeface="Söhne"/>
              </a:rPr>
              <a:t> $7,500 (combined)</a:t>
            </a:r>
          </a:p>
          <a:p>
            <a:pPr algn="l">
              <a:buFont typeface="Arial" panose="020B0604020202020204" pitchFamily="34" charset="0"/>
              <a:buChar char="•"/>
            </a:pPr>
            <a:r>
              <a:rPr lang="en-US" b="1" i="0" dirty="0">
                <a:solidFill>
                  <a:srgbClr val="374151"/>
                </a:solidFill>
                <a:effectLst/>
                <a:latin typeface="Söhne"/>
              </a:rPr>
              <a:t>Casualty Loss in Federally Declared Disaster Area:</a:t>
            </a:r>
            <a:r>
              <a:rPr lang="en-US" b="0" i="0" dirty="0">
                <a:solidFill>
                  <a:srgbClr val="374151"/>
                </a:solidFill>
                <a:effectLst/>
                <a:latin typeface="Söhne"/>
              </a:rPr>
              <a:t> $14,000 (after $100 floor deduction)</a:t>
            </a:r>
          </a:p>
          <a:p>
            <a:pPr algn="l"/>
            <a:r>
              <a:rPr lang="en-US" b="1" i="0" dirty="0">
                <a:effectLst/>
                <a:latin typeface="Söhne"/>
              </a:rPr>
              <a:t>Standard Deduction:</a:t>
            </a:r>
          </a:p>
          <a:p>
            <a:pPr algn="l">
              <a:buFont typeface="Arial" panose="020B0604020202020204" pitchFamily="34" charset="0"/>
              <a:buChar char="•"/>
            </a:pPr>
            <a:r>
              <a:rPr lang="en-US" b="1" i="0" dirty="0">
                <a:solidFill>
                  <a:srgbClr val="374151"/>
                </a:solidFill>
                <a:effectLst/>
                <a:latin typeface="Söhne"/>
              </a:rPr>
              <a:t>MFJ:</a:t>
            </a:r>
            <a:r>
              <a:rPr lang="en-US" b="0" i="0" dirty="0">
                <a:solidFill>
                  <a:srgbClr val="374151"/>
                </a:solidFill>
                <a:effectLst/>
                <a:latin typeface="Söhne"/>
              </a:rPr>
              <a:t> $27,700</a:t>
            </a:r>
          </a:p>
          <a:p>
            <a:pPr algn="l"/>
            <a:r>
              <a:rPr lang="en-US" b="1" i="0" dirty="0">
                <a:effectLst/>
                <a:latin typeface="Söhne"/>
              </a:rPr>
              <a:t>Calculation for MFJ:</a:t>
            </a:r>
          </a:p>
          <a:p>
            <a:pPr algn="l">
              <a:buFont typeface="Arial" panose="020B0604020202020204" pitchFamily="34" charset="0"/>
              <a:buChar char="•"/>
            </a:pPr>
            <a:r>
              <a:rPr lang="en-US" b="1" i="0" dirty="0">
                <a:solidFill>
                  <a:srgbClr val="374151"/>
                </a:solidFill>
                <a:effectLst/>
                <a:latin typeface="Söhne"/>
              </a:rPr>
              <a:t>Standard Deduction:</a:t>
            </a:r>
            <a:r>
              <a:rPr lang="en-US" b="0" i="0" dirty="0">
                <a:solidFill>
                  <a:srgbClr val="374151"/>
                </a:solidFill>
                <a:effectLst/>
                <a:latin typeface="Söhne"/>
              </a:rPr>
              <a:t> Their taxable income with the standard deduction is $72,300 ($100,000 wages - $27,700 standard deduction).</a:t>
            </a:r>
          </a:p>
          <a:p>
            <a:pPr algn="l">
              <a:buFont typeface="Arial" panose="020B0604020202020204" pitchFamily="34" charset="0"/>
              <a:buChar char="•"/>
            </a:pPr>
            <a:r>
              <a:rPr lang="en-US" b="1" i="0" dirty="0">
                <a:solidFill>
                  <a:srgbClr val="374151"/>
                </a:solidFill>
                <a:effectLst/>
                <a:latin typeface="Söhne"/>
              </a:rPr>
              <a:t>Itemized Deductions:</a:t>
            </a:r>
            <a:endParaRPr lang="en-US" b="0" i="0" dirty="0">
              <a:solidFill>
                <a:srgbClr val="374151"/>
              </a:solidFill>
              <a:effectLst/>
              <a:latin typeface="Söhne"/>
            </a:endParaRPr>
          </a:p>
          <a:p>
            <a:pPr marL="742950" lvl="1" indent="-285750" algn="l">
              <a:buFont typeface="Arial" panose="020B0604020202020204" pitchFamily="34" charset="0"/>
              <a:buChar char="•"/>
            </a:pPr>
            <a:r>
              <a:rPr lang="en-US" b="0" i="0" dirty="0">
                <a:solidFill>
                  <a:srgbClr val="374151"/>
                </a:solidFill>
                <a:effectLst/>
                <a:latin typeface="Söhne"/>
              </a:rPr>
              <a:t>Medical Expenses: $9,000 - 7.5% of AGI ($7,500) = $1,500.</a:t>
            </a:r>
          </a:p>
          <a:p>
            <a:pPr marL="742950" lvl="1" indent="-285750" algn="l">
              <a:buFont typeface="Arial" panose="020B0604020202020204" pitchFamily="34" charset="0"/>
              <a:buChar char="•"/>
            </a:pPr>
            <a:r>
              <a:rPr lang="en-US" b="0" i="0" dirty="0">
                <a:solidFill>
                  <a:srgbClr val="374151"/>
                </a:solidFill>
                <a:effectLst/>
                <a:latin typeface="Söhne"/>
              </a:rPr>
              <a:t>SALT Limit: $10,000 (combined state income and property taxes).</a:t>
            </a:r>
          </a:p>
          <a:p>
            <a:pPr marL="742950" lvl="1" indent="-285750" algn="l">
              <a:buFont typeface="Arial" panose="020B0604020202020204" pitchFamily="34" charset="0"/>
              <a:buChar char="•"/>
            </a:pPr>
            <a:r>
              <a:rPr lang="en-US" b="0" i="0" dirty="0">
                <a:solidFill>
                  <a:srgbClr val="374151"/>
                </a:solidFill>
                <a:effectLst/>
                <a:latin typeface="Söhne"/>
              </a:rPr>
              <a:t>Home Mortgage Interest: $7,500.</a:t>
            </a:r>
          </a:p>
          <a:p>
            <a:pPr marL="742950" lvl="1" indent="-285750" algn="l">
              <a:buFont typeface="Arial" panose="020B0604020202020204" pitchFamily="34" charset="0"/>
              <a:buChar char="•"/>
            </a:pPr>
            <a:r>
              <a:rPr lang="en-US" b="0" i="0" dirty="0">
                <a:solidFill>
                  <a:srgbClr val="374151"/>
                </a:solidFill>
                <a:effectLst/>
                <a:latin typeface="Söhne"/>
              </a:rPr>
              <a:t>Casualty Loss: $14,000 - 10% of AGI ($10,000) = $4,000.</a:t>
            </a:r>
          </a:p>
          <a:p>
            <a:pPr marL="742950" lvl="1" indent="-285750" algn="l">
              <a:buFont typeface="Arial" panose="020B0604020202020204" pitchFamily="34" charset="0"/>
              <a:buChar char="•"/>
            </a:pPr>
            <a:r>
              <a:rPr lang="en-US" b="0" i="0" dirty="0">
                <a:solidFill>
                  <a:srgbClr val="374151"/>
                </a:solidFill>
                <a:effectLst/>
                <a:latin typeface="Söhne"/>
              </a:rPr>
              <a:t>Total Itemized Deductions: $1,500 + $10,000 + $7,500 + $4,000 = $23,000.</a:t>
            </a:r>
          </a:p>
          <a:p>
            <a:pPr algn="l">
              <a:buFont typeface="Arial" panose="020B0604020202020204" pitchFamily="34" charset="0"/>
              <a:buChar char="•"/>
            </a:pPr>
            <a:r>
              <a:rPr lang="en-US" b="1" i="0" dirty="0">
                <a:solidFill>
                  <a:srgbClr val="374151"/>
                </a:solidFill>
                <a:effectLst/>
                <a:latin typeface="Söhne"/>
              </a:rPr>
              <a:t>Taxable Income with Itemized Deductions:</a:t>
            </a:r>
            <a:r>
              <a:rPr lang="en-US" b="0" i="0" dirty="0">
                <a:solidFill>
                  <a:srgbClr val="374151"/>
                </a:solidFill>
                <a:effectLst/>
                <a:latin typeface="Söhne"/>
              </a:rPr>
              <a:t> $100,000 - $23,000 = $77,000.</a:t>
            </a:r>
          </a:p>
          <a:p>
            <a:endParaRPr lang="en-US" dirty="0"/>
          </a:p>
        </p:txBody>
      </p:sp>
      <p:sp>
        <p:nvSpPr>
          <p:cNvPr id="4" name="TextBox 23">
            <a:extLst>
              <a:ext uri="{FF2B5EF4-FFF2-40B4-BE49-F238E27FC236}">
                <a16:creationId xmlns:a16="http://schemas.microsoft.com/office/drawing/2014/main" id="{92793E15-3582-9E9D-EA64-E12F39D51569}"/>
              </a:ext>
            </a:extLst>
          </p:cNvPr>
          <p:cNvSpPr txBox="1">
            <a:spLocks noChangeArrowheads="1"/>
          </p:cNvSpPr>
          <p:nvPr/>
        </p:nvSpPr>
        <p:spPr bwMode="auto">
          <a:xfrm>
            <a:off x="2574663" y="6171220"/>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5" name="Content Placeholder 5">
            <a:extLst>
              <a:ext uri="{FF2B5EF4-FFF2-40B4-BE49-F238E27FC236}">
                <a16:creationId xmlns:a16="http://schemas.microsoft.com/office/drawing/2014/main" id="{0DB51B9A-3A95-EC8E-BBBF-4D2E3E4F13F1}"/>
              </a:ext>
            </a:extLst>
          </p:cNvPr>
          <p:cNvPicPr>
            <a:picLocks noChangeAspect="1"/>
          </p:cNvPicPr>
          <p:nvPr/>
        </p:nvPicPr>
        <p:blipFill>
          <a:blip r:embed="rId2"/>
          <a:stretch>
            <a:fillRect/>
          </a:stretch>
        </p:blipFill>
        <p:spPr>
          <a:xfrm>
            <a:off x="161980" y="6171220"/>
            <a:ext cx="2998817" cy="482040"/>
          </a:xfrm>
          <a:prstGeom prst="rect">
            <a:avLst/>
          </a:prstGeom>
        </p:spPr>
      </p:pic>
    </p:spTree>
    <p:extLst>
      <p:ext uri="{BB962C8B-B14F-4D97-AF65-F5344CB8AC3E}">
        <p14:creationId xmlns:p14="http://schemas.microsoft.com/office/powerpoint/2010/main" val="606452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3">
                                            <p:txEl>
                                              <p:pRg st="16" end="1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139</TotalTime>
  <Words>484</Words>
  <Application>Microsoft Office PowerPoint</Application>
  <PresentationFormat>Widescreen</PresentationFormat>
  <Paragraphs>34</Paragraphs>
  <Slides>5</Slides>
  <Notes>0</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Office Theme</vt:lpstr>
      <vt:lpstr>Review of Itemized vs. Standard Deduction</vt:lpstr>
      <vt:lpstr>PowerPoint Presentation</vt:lpstr>
      <vt:lpstr>PowerPoint Presentation</vt:lpstr>
      <vt:lpstr>List of Itemized Deductions</vt:lpstr>
      <vt:lpstr>Example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mansour farhat</dc:creator>
  <cp:lastModifiedBy>mansour farhat</cp:lastModifiedBy>
  <cp:revision>2</cp:revision>
  <dcterms:created xsi:type="dcterms:W3CDTF">2024-01-03T16:14:44Z</dcterms:created>
  <dcterms:modified xsi:type="dcterms:W3CDTF">2024-01-14T12:02:32Z</dcterms:modified>
</cp:coreProperties>
</file>