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CC6682-7A54-4639-940B-96A9D50BCEBC}" v="59" dt="2023-10-15T14:07:24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4660"/>
  </p:normalViewPr>
  <p:slideViewPr>
    <p:cSldViewPr snapToGrid="0">
      <p:cViewPr varScale="1">
        <p:scale>
          <a:sx n="67" d="100"/>
          <a:sy n="67" d="100"/>
        </p:scale>
        <p:origin x="24" y="9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2B7A3-313E-1AF6-B42D-0E7E37B01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D42280-3CCB-1F96-68F0-3D60E52C7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07EF5-D0C6-E84A-0EFA-3F1F6C026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ADDC1-909B-A09A-F532-AEAF18B3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279D7-CFB1-7D2E-B3AB-91B49BBC5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5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A643B-ADBB-2FFC-69CB-75EF39AED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47BDB-B24B-F678-BFF8-B0F9E2E69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476FD-462A-0B0D-995F-0BD3DED29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5048F-0265-AB8D-9BBA-30E7E5DAD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47186-3A1A-5F10-B3ED-25A9243A3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8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0EF6-C783-32C8-DC46-05DA873AE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F081A8-AD34-6AF8-79F0-1ED1765B5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4C597-AE66-1D77-6176-72F071079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206D8-A298-24BA-4350-1B1BA29F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92972-4C16-A702-C0DA-F4621E4B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78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AD83C-0254-CD0D-DD72-83C4BCA6E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026F9-73A7-4C6C-30E8-446D2486A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9B6CD1-AFFA-553F-09F1-359E15EA3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FDC17-480E-5575-1832-AB7D5F23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C21B7-1BDE-8F9D-8F16-1E7854F5F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EDFC3-6AAA-E89C-9248-2DEF15127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4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F5182-0DA2-843A-3E63-76B7D2635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710FC-57BF-C7AD-B4BF-22AE2037C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071A1-869E-1DA5-2D27-BA9A58DDB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AFD59-A15C-1DFB-F474-3D3627617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F1FCD0-B7BC-4158-A5C6-8A64C1C73D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D566E8-21B4-E889-4DE7-765FDD75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DE8DF5-B295-E149-E749-356CC6D8B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EC176-4E33-ADAF-B1E0-045CAB0B8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30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8F52-5BBE-6A4B-26EC-2E5DE2514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472F71-B685-7123-E053-05EC55ED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9A87E-64EC-8D8D-D80B-8B686419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EB3AC6-D7C2-A87C-14B3-25202B0A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3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3A863-2E95-7A40-8435-FDD5BEB6F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F462D-2DD3-768D-183F-10E2A087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5E650-D8DC-80DF-C712-E5F5D86D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7EC85-FA36-DE30-A3B7-5B24759E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F385A-1848-66BD-F8F9-FB808E872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CC127-CD84-69DC-DF3C-23C032FF0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C1A4E0-E0C7-D2B8-97A3-B06B5492D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B14ED-66AD-AE4D-068A-A7C1A9FAE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9FC84-1D7D-26A3-93F7-D0A10B20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66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93C97-C469-5C6F-E61D-D50CB7E1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82DC34-FAF9-544B-2610-F7DE2C7B49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0C4BD-16BF-14A7-C8F9-82A77D687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08B21-F351-0694-D1E0-5EDA73CC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024AB-F3B4-9748-8A39-F0A7C7E30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50675-D457-07BD-3E99-F15A3DF94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9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DA6B-0C8B-C2AB-1488-B83B8648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AA9494-49E0-87D3-4D58-BD42C357D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D6C32-2DB8-E398-D618-9D0BA0F9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65D0E-B02E-55AE-A49C-292A4B9F9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4CD46-B8ED-DA83-E346-66BD5F594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2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5ACD71-FB32-1EA2-C906-C11E0C5E8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974E9-88DF-D411-ED71-E84C81EF9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B222B-5D8D-C7C3-09BD-B42C5007D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C8C0D-6B44-DF5A-D5DD-78CF84B9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A2A86-A90C-1051-9028-D948A10F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F88C87-7712-B132-D187-E376FEC9E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CB4BE-6BFE-6E74-6074-7B62EC769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68C23-BC48-1FAF-F353-842A1939D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9B8FA-B7B5-4B5C-8B8D-C2DD02086BCA}" type="datetimeFigureOut">
              <a:rPr lang="en-US" smtClean="0"/>
              <a:t>10/15/2023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42DD5-F6A8-5CC8-AEC3-535572D6B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FDEDC-3D1F-9AEC-9C25-B770E4349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C7C34-33A0-4FF1-B0F5-D602A1F35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4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BE63-4075-26C6-75CC-FE88FCD22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-67724"/>
            <a:ext cx="10851356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Payment Card Industry Data Security Standard (PCI DSS)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9D2FF-0F4E-44A5-6989-1F22BA183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7" y="1237451"/>
            <a:ext cx="8186051" cy="5250955"/>
          </a:xfrm>
        </p:spPr>
        <p:txBody>
          <a:bodyPr>
            <a:normAutofit fontScale="925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Payment Card Industry Data Security Standard (PCI DSS) is a set of security standards and guidelines designed to ensure the secure handling of payment card information. Why?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These standards were created to protect sensitive data, such as credit card numbers and cardholder information, from being compromised by cybercriminals.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PCI DSS is not a law, but it is a requirement imposed by the major credit card companies, including Visa, MasterCard, American Express, Discover, and JCB, as a condition for merchants and service providers that process credit card transactions.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GDRP issue!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C205D-07C4-E8F9-3B9E-65D275E61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3179" y="1472360"/>
            <a:ext cx="3908821" cy="437788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E11ECDF-8718-210D-9C30-6AD2673D3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FB43BFA8-D40C-5F1E-34B2-E6F332EFE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60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236A-680B-DC7B-B79E-87E8FD8EF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PCI DSS: 6 Goals and 12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06D2B-8C97-53F4-C17B-04608067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12" y="1825624"/>
            <a:ext cx="7473198" cy="4789359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Payment Card Industry Data Security Standard (PCI DSS) has six overarching goals, each of which is supported by a set of 12 specific requirements.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These requirements are designed to help organizations secure payment card data and protect against data breaches.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Here are the six goals and examples of the 12 requirements associated with each goal.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09470-F499-ACFD-FA7A-07A69DEBE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830" y="1732645"/>
            <a:ext cx="3116219" cy="416494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BA52E78-C281-C13F-56AE-C5F858A3E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BFC56B19-A6F2-CB08-08BF-F114443EC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3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7A39E-69DF-EA5C-C472-7A15895A8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870" y="16887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Goal 1: Build and Maintain a Secure Network and Systems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5EBA7-5E1A-3FBC-F616-395EEE9B5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6" y="1054442"/>
            <a:ext cx="9504404" cy="5338119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1: Install and maintain a firewall configuration to protect cardholder data: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goal aims to establish strong network defenses. Organizations should have a well-designed network architecture that includes firewalls to control the flow of traffic between their internal networks and the external internet.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Firewalls should be configured to permit only necessary traffic while blocking unauthorized access.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2: Do not use vendor-supplied defaults for system passwords and other security parameters: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Using default settings, passwords, and configurations provided by vendors can create vulnerabilities.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meet this requirement, organizations must change default passwords, use strong authentication mechanisms, and customize security parameters to enhance system security.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55E2BD-8AF6-3F00-5360-260049754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070" y="893373"/>
            <a:ext cx="2572264" cy="20210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BFFDCB-0F85-27CC-A07C-FC3B9A315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409" y="3429000"/>
            <a:ext cx="2639925" cy="2377246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15FE9857-F310-0771-810E-76AF7E807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0746A4FF-E46F-DD86-05B7-B1017D302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9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81FEE-217A-C08D-D79A-341F50D6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535" y="76800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Goal 2: Protect Cardholder Data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F27D2-B900-CC60-DC15-194FBB489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24" y="890865"/>
            <a:ext cx="8105083" cy="557583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3: Protect stored cardholder data: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goal focuses on safeguarding sensitive cardholder data when it's at rest.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 requires organizations to use strong encryption and cryptographic techniques to protect data in storage, such as credit card numbers, by rendering it unreadable if unauthorized access occurs.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4: Encrypt transmission of cardholder data across open, public networks: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When cardholder data is transmitted over open networks, like the internet, it must be encrypted to prevent interception by attackers.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Secure communication protocols, like TLS, should be used to encrypt data during transmission.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7C8EB-19A2-14F8-797A-E69FFEDA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207" y="739581"/>
            <a:ext cx="3864304" cy="2656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5A89F6-D4F2-48FB-5056-A73B88908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6179" y="3580385"/>
            <a:ext cx="3065316" cy="2886318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92874953-54AE-39F0-BBEA-10E84D5B9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4BB72FD9-CC89-4826-5538-0CE513AE1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3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E6454-8C56-6768-5C62-707C36926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03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Goal 3: Maintain a Vulnerability Management Program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7D8B9-B035-6AD6-B55A-D0CDFEFAA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30" y="1131779"/>
            <a:ext cx="8886654" cy="5126914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5: Protect all systems against malware and regularly update antivirus software or programs: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goal addresses the need to defend against malware and other malicious software.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Organizations should deploy antivirus solutions, regularly update them, and conduct scans to detect and remove malware.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6: Develop and maintain secure systems and applications: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To minimize vulnerabilities, organizations must design, develop, and maintain their systems and applications securely.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involves applying security patches, implementing secure coding practices, and conducting regular security assessments.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E0386-5240-6BE7-98CB-1F59754B4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1618" y="756550"/>
            <a:ext cx="2443679" cy="2469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A31BE3-A239-6C9A-30E0-5207BBD86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602" y="3579225"/>
            <a:ext cx="2798655" cy="2469402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CD4A6BC4-79F0-4C70-E16A-9D75D88E9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D6DC1277-661C-EFCE-CB12-BB64BD289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0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5C1FC-3F0A-9E15-E235-04948851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Goal 4: Implement Strong Access Control Measures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279C4-C141-85DD-E087-E9FCC2351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17" y="1298502"/>
            <a:ext cx="9391419" cy="502001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7: Restrict access to cardholder data by business need-to-know: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Access to cardholder data should be limited to individuals who require it for their job roles.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Role-based access control, authentication, and authorization mechanisms are used to enforce this requirement.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8: Identify and authenticate access to system components: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goal emphasizes the importance of identifying and verifying users before granting access to systems.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Multi-factor authentication (MFA) is often required to enhance security.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473EF-5E28-57BE-8BB9-557E18293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048" y="1161562"/>
            <a:ext cx="2187759" cy="2328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ED7EA-78CB-B804-A592-0A3D65EFE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86" y="3707645"/>
            <a:ext cx="2768097" cy="2382971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7F0467DD-1DF7-68AE-B97C-F128BC545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A6B04DC6-FF24-3538-94E8-6FC961C38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31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FA8A-67EB-AE0E-8081-84BA8A848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894"/>
            <a:ext cx="10515600" cy="97028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Goal 5: Regularly Monitor and Test Networks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DE78A-DED4-C214-9713-C507F6B45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63" y="1075981"/>
            <a:ext cx="8842127" cy="5283629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9: Restrict physical access to cardholder data: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Physical access to systems and data storage should be restricted.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Measures like locks, card readers, and surveillance cameras may be used to secure physical access points.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10: Track and monitor all access to network resources and cardholder data: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goal involves implementing comprehensive logging and monitoring systems.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Organizations need to track and analyze access to detect suspicious activities, investigate security incidents, and generate audit trails.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86181B-CAB9-CE2C-2B01-054E3A1E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2260" y="1008886"/>
            <a:ext cx="3056984" cy="24201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166556-4DAB-538A-29FE-41DA3AFC6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198" y="3429000"/>
            <a:ext cx="2505107" cy="2480304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37E9A8D-D894-7099-7456-328316323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6014852A-3FD6-6FBC-0F46-9E58B6725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5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1F5A3-9D8D-984B-94CE-297FD0D04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89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Goal 6: Maintain an Information Security Policy</a:t>
            </a:r>
            <a:br>
              <a:rPr lang="en-US" b="0" i="0" dirty="0">
                <a:solidFill>
                  <a:srgbClr val="374151"/>
                </a:solidFill>
                <a:effectLst/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0D1B7-2332-F2F1-EA57-16280BBB0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454" y="1253330"/>
            <a:ext cx="9150548" cy="4966237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11: Regularly test security systems and processes: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Organizations must periodically test their security measures through activities like penetration testing and vulnerability scanning.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helps identify weaknesses that need to be addressed.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Requirement 12: Maintain a policy that addresses information security for all personnel: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goal requires organizations to establish and communicate an information security policy to all employees and contractors.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policy should outline their responsibilities, best practices, and security awareness training.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971D9D-395F-3CC2-B836-45CA00C48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2381" y="1082767"/>
            <a:ext cx="2418699" cy="21700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36DFF8-C5A6-162E-09A2-24F5072E5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068" y="3501151"/>
            <a:ext cx="2089478" cy="2111019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3635BCB9-6B56-5EB1-DD46-5AFF5657A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9" name="TextBox 23">
            <a:extLst>
              <a:ext uri="{FF2B5EF4-FFF2-40B4-BE49-F238E27FC236}">
                <a16:creationId xmlns:a16="http://schemas.microsoft.com/office/drawing/2014/main" id="{F3A6691D-26C9-2348-6FCC-308F923EB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79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67D40-5AD8-F558-3A23-018B6CE7B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806" y="-9102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A9F55-7F4C-52B3-86E2-33F7353E7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9" y="884974"/>
            <a:ext cx="11968542" cy="5435489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Scenario: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A retail company is setting up its online store to accept credit card payments. What is the primary goal of the PCI DSS requirement that involves installing and maintaining a firewall configuration?</a:t>
            </a:r>
          </a:p>
          <a:p>
            <a:pPr marL="514350" indent="-514350" algn="l">
              <a:buAutoNum type="alphaUcParenR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encrypt credit card data during transmission.</a:t>
            </a:r>
          </a:p>
          <a:p>
            <a:pPr marL="514350" indent="-514350" algn="l">
              <a:buAutoNum type="alphaUcParenR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protect stored cardholder data. </a:t>
            </a:r>
          </a:p>
          <a:p>
            <a:pPr marL="514350" indent="-514350" algn="l">
              <a:buAutoNum type="alphaUcParenR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conduct regular vulnerability assessments. </a:t>
            </a:r>
          </a:p>
          <a:p>
            <a:pPr marL="514350" indent="-514350" algn="l">
              <a:buAutoNum type="alphaUcParenR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implement strong access controls.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Explanation: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Correct Choice: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B) To protect stored cardholder data.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primary goal of the PCI DSS requirement involving the installation and maintenance of a firewall configuration is to protect stored cardholder data.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Incorrect Choices: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A) To encrypt credit card data during transmission.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Encryption during transmission is important but not the primary goal of this requirement.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C) To conduct regular vulnerability assessments.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Vulnerability assessments are part of other PCI DSS requirements.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D) To implement strong access controls.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Strong access controls are important but are not the primary goal of this specific requirement.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16CB771-103F-6739-5E90-4453AAD5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9" y="6320463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4ED8FD18-F437-2CB1-A4F4-D72B5A150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595" y="6279283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03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1080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 Light</vt:lpstr>
      <vt:lpstr>Calibri</vt:lpstr>
      <vt:lpstr>Comic Sans MS</vt:lpstr>
      <vt:lpstr>Arial</vt:lpstr>
      <vt:lpstr>Söhne</vt:lpstr>
      <vt:lpstr>Office Theme</vt:lpstr>
      <vt:lpstr>Payment Card Industry Data Security Standard (PCI DSS)</vt:lpstr>
      <vt:lpstr>PCI DSS: 6 Goals and 12 Requirements</vt:lpstr>
      <vt:lpstr>Goal 1: Build and Maintain a Secure Network and Systems </vt:lpstr>
      <vt:lpstr>Goal 2: Protect Cardholder Data </vt:lpstr>
      <vt:lpstr>Goal 3: Maintain a Vulnerability Management Program </vt:lpstr>
      <vt:lpstr>Goal 4: Implement Strong Access Control Measures </vt:lpstr>
      <vt:lpstr>Goal 5: Regularly Monitor and Test Networks </vt:lpstr>
      <vt:lpstr>Goal 6: Maintain an Information Security Policy 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2023-10-15T00:26:33Z</dcterms:created>
  <dcterms:modified xsi:type="dcterms:W3CDTF">2023-10-15T14:11:27Z</dcterms:modified>
</cp:coreProperties>
</file>