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0" r:id="rId4"/>
    <p:sldId id="266" r:id="rId5"/>
    <p:sldId id="261" r:id="rId6"/>
    <p:sldId id="263" r:id="rId7"/>
    <p:sldId id="262" r:id="rId8"/>
    <p:sldId id="264" r:id="rId9"/>
    <p:sldId id="265" r:id="rId10"/>
    <p:sldId id="267"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8B2F46-7A3E-4239-BCD0-7957AC672547}" v="63" dt="2024-01-05T23:43:11.5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70" d="100"/>
          <a:sy n="70" d="100"/>
        </p:scale>
        <p:origin x="39" y="621"/>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75627-A3F3-6B3F-0108-088F76FD5E1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562D3FE-0F18-55F2-4FA7-0886153D3E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D26487D-9133-E02E-63F3-026730574000}"/>
              </a:ext>
            </a:extLst>
          </p:cNvPr>
          <p:cNvSpPr>
            <a:spLocks noGrp="1"/>
          </p:cNvSpPr>
          <p:nvPr>
            <p:ph type="dt" sz="half" idx="10"/>
          </p:nvPr>
        </p:nvSpPr>
        <p:spPr/>
        <p:txBody>
          <a:bodyPr/>
          <a:lstStyle/>
          <a:p>
            <a:fld id="{94F89E09-0586-4DE0-967B-F81B2FA0ACD8}" type="datetimeFigureOut">
              <a:rPr lang="en-US" smtClean="0"/>
              <a:t>1/14/2024</a:t>
            </a:fld>
            <a:endParaRPr lang="en-US"/>
          </a:p>
        </p:txBody>
      </p:sp>
      <p:sp>
        <p:nvSpPr>
          <p:cNvPr id="5" name="Footer Placeholder 4">
            <a:extLst>
              <a:ext uri="{FF2B5EF4-FFF2-40B4-BE49-F238E27FC236}">
                <a16:creationId xmlns:a16="http://schemas.microsoft.com/office/drawing/2014/main" id="{6C2EED61-18A2-47B5-A149-2E21997876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07FA7E-BFC7-9C15-FAFD-F72BFFAE75D1}"/>
              </a:ext>
            </a:extLst>
          </p:cNvPr>
          <p:cNvSpPr>
            <a:spLocks noGrp="1"/>
          </p:cNvSpPr>
          <p:nvPr>
            <p:ph type="sldNum" sz="quarter" idx="12"/>
          </p:nvPr>
        </p:nvSpPr>
        <p:spPr/>
        <p:txBody>
          <a:bodyPr/>
          <a:lstStyle/>
          <a:p>
            <a:fld id="{FDD1AD29-F875-4627-A416-44D9045F499B}" type="slidenum">
              <a:rPr lang="en-US" smtClean="0"/>
              <a:t>‹#›</a:t>
            </a:fld>
            <a:endParaRPr lang="en-US"/>
          </a:p>
        </p:txBody>
      </p:sp>
    </p:spTree>
    <p:extLst>
      <p:ext uri="{BB962C8B-B14F-4D97-AF65-F5344CB8AC3E}">
        <p14:creationId xmlns:p14="http://schemas.microsoft.com/office/powerpoint/2010/main" val="3035211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E83EC-14D3-2EE9-7C17-19D6359222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419291-74E8-A3CC-AF2D-AD9F524CBA2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A05FE0-8FE0-60E9-B43C-A43A621EC1A8}"/>
              </a:ext>
            </a:extLst>
          </p:cNvPr>
          <p:cNvSpPr>
            <a:spLocks noGrp="1"/>
          </p:cNvSpPr>
          <p:nvPr>
            <p:ph type="dt" sz="half" idx="10"/>
          </p:nvPr>
        </p:nvSpPr>
        <p:spPr/>
        <p:txBody>
          <a:bodyPr/>
          <a:lstStyle/>
          <a:p>
            <a:fld id="{94F89E09-0586-4DE0-967B-F81B2FA0ACD8}" type="datetimeFigureOut">
              <a:rPr lang="en-US" smtClean="0"/>
              <a:t>1/14/2024</a:t>
            </a:fld>
            <a:endParaRPr lang="en-US"/>
          </a:p>
        </p:txBody>
      </p:sp>
      <p:sp>
        <p:nvSpPr>
          <p:cNvPr id="5" name="Footer Placeholder 4">
            <a:extLst>
              <a:ext uri="{FF2B5EF4-FFF2-40B4-BE49-F238E27FC236}">
                <a16:creationId xmlns:a16="http://schemas.microsoft.com/office/drawing/2014/main" id="{300730A9-17C9-454E-BF55-49D22A3681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8EFD84-82E9-2B07-40E3-F631DA28706D}"/>
              </a:ext>
            </a:extLst>
          </p:cNvPr>
          <p:cNvSpPr>
            <a:spLocks noGrp="1"/>
          </p:cNvSpPr>
          <p:nvPr>
            <p:ph type="sldNum" sz="quarter" idx="12"/>
          </p:nvPr>
        </p:nvSpPr>
        <p:spPr/>
        <p:txBody>
          <a:bodyPr/>
          <a:lstStyle/>
          <a:p>
            <a:fld id="{FDD1AD29-F875-4627-A416-44D9045F499B}" type="slidenum">
              <a:rPr lang="en-US" smtClean="0"/>
              <a:t>‹#›</a:t>
            </a:fld>
            <a:endParaRPr lang="en-US"/>
          </a:p>
        </p:txBody>
      </p:sp>
    </p:spTree>
    <p:extLst>
      <p:ext uri="{BB962C8B-B14F-4D97-AF65-F5344CB8AC3E}">
        <p14:creationId xmlns:p14="http://schemas.microsoft.com/office/powerpoint/2010/main" val="33628270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B67C0-76CB-CEFB-50AD-207BC861EFB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04A13A7-4B6D-E3F8-4094-98396A64AA7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CAA8858-ED0E-D1EF-8633-4E3F568B4980}"/>
              </a:ext>
            </a:extLst>
          </p:cNvPr>
          <p:cNvSpPr>
            <a:spLocks noGrp="1"/>
          </p:cNvSpPr>
          <p:nvPr>
            <p:ph type="dt" sz="half" idx="10"/>
          </p:nvPr>
        </p:nvSpPr>
        <p:spPr/>
        <p:txBody>
          <a:bodyPr/>
          <a:lstStyle/>
          <a:p>
            <a:fld id="{94F89E09-0586-4DE0-967B-F81B2FA0ACD8}" type="datetimeFigureOut">
              <a:rPr lang="en-US" smtClean="0"/>
              <a:t>1/14/2024</a:t>
            </a:fld>
            <a:endParaRPr lang="en-US"/>
          </a:p>
        </p:txBody>
      </p:sp>
      <p:sp>
        <p:nvSpPr>
          <p:cNvPr id="5" name="Footer Placeholder 4">
            <a:extLst>
              <a:ext uri="{FF2B5EF4-FFF2-40B4-BE49-F238E27FC236}">
                <a16:creationId xmlns:a16="http://schemas.microsoft.com/office/drawing/2014/main" id="{A460B834-A552-C13F-D19D-857963EC42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60CE85-5ADA-9891-5887-A18C7F482E96}"/>
              </a:ext>
            </a:extLst>
          </p:cNvPr>
          <p:cNvSpPr>
            <a:spLocks noGrp="1"/>
          </p:cNvSpPr>
          <p:nvPr>
            <p:ph type="sldNum" sz="quarter" idx="12"/>
          </p:nvPr>
        </p:nvSpPr>
        <p:spPr/>
        <p:txBody>
          <a:bodyPr/>
          <a:lstStyle/>
          <a:p>
            <a:fld id="{FDD1AD29-F875-4627-A416-44D9045F499B}" type="slidenum">
              <a:rPr lang="en-US" smtClean="0"/>
              <a:t>‹#›</a:t>
            </a:fld>
            <a:endParaRPr lang="en-US"/>
          </a:p>
        </p:txBody>
      </p:sp>
    </p:spTree>
    <p:extLst>
      <p:ext uri="{BB962C8B-B14F-4D97-AF65-F5344CB8AC3E}">
        <p14:creationId xmlns:p14="http://schemas.microsoft.com/office/powerpoint/2010/main" val="3166491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9C84E-8482-0D27-52BE-4B1D931AF3C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A27F97-1763-8081-DCA4-937D18C6285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8D9FAB6-D912-1F6F-1FD3-EE3AF648107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61EAE69-E21D-99E3-EDEA-2C57154067E5}"/>
              </a:ext>
            </a:extLst>
          </p:cNvPr>
          <p:cNvSpPr>
            <a:spLocks noGrp="1"/>
          </p:cNvSpPr>
          <p:nvPr>
            <p:ph type="dt" sz="half" idx="10"/>
          </p:nvPr>
        </p:nvSpPr>
        <p:spPr/>
        <p:txBody>
          <a:bodyPr/>
          <a:lstStyle/>
          <a:p>
            <a:fld id="{94F89E09-0586-4DE0-967B-F81B2FA0ACD8}" type="datetimeFigureOut">
              <a:rPr lang="en-US" smtClean="0"/>
              <a:t>1/14/2024</a:t>
            </a:fld>
            <a:endParaRPr lang="en-US"/>
          </a:p>
        </p:txBody>
      </p:sp>
      <p:sp>
        <p:nvSpPr>
          <p:cNvPr id="6" name="Footer Placeholder 5">
            <a:extLst>
              <a:ext uri="{FF2B5EF4-FFF2-40B4-BE49-F238E27FC236}">
                <a16:creationId xmlns:a16="http://schemas.microsoft.com/office/drawing/2014/main" id="{FDB2E753-9ED5-9E07-185A-3946B7D8C6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BC130F-7FC4-99BC-D836-DE95BF58ECAB}"/>
              </a:ext>
            </a:extLst>
          </p:cNvPr>
          <p:cNvSpPr>
            <a:spLocks noGrp="1"/>
          </p:cNvSpPr>
          <p:nvPr>
            <p:ph type="sldNum" sz="quarter" idx="12"/>
          </p:nvPr>
        </p:nvSpPr>
        <p:spPr/>
        <p:txBody>
          <a:bodyPr/>
          <a:lstStyle/>
          <a:p>
            <a:fld id="{FDD1AD29-F875-4627-A416-44D9045F499B}" type="slidenum">
              <a:rPr lang="en-US" smtClean="0"/>
              <a:t>‹#›</a:t>
            </a:fld>
            <a:endParaRPr lang="en-US"/>
          </a:p>
        </p:txBody>
      </p:sp>
    </p:spTree>
    <p:extLst>
      <p:ext uri="{BB962C8B-B14F-4D97-AF65-F5344CB8AC3E}">
        <p14:creationId xmlns:p14="http://schemas.microsoft.com/office/powerpoint/2010/main" val="17252937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15871-FE74-A278-4E22-4C17BDDE5D6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8C96204-D132-BAC3-9105-4C06B7E360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5114B11-0733-5E1A-7022-A54C9D3E934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936CA1E-16FA-8369-4B5D-D8BAC847F5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44AABF-094A-77FA-4CBE-C6D43649E9E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BFE1FA9-A578-4B94-2DDA-062116747CCA}"/>
              </a:ext>
            </a:extLst>
          </p:cNvPr>
          <p:cNvSpPr>
            <a:spLocks noGrp="1"/>
          </p:cNvSpPr>
          <p:nvPr>
            <p:ph type="dt" sz="half" idx="10"/>
          </p:nvPr>
        </p:nvSpPr>
        <p:spPr/>
        <p:txBody>
          <a:bodyPr/>
          <a:lstStyle/>
          <a:p>
            <a:fld id="{94F89E09-0586-4DE0-967B-F81B2FA0ACD8}" type="datetimeFigureOut">
              <a:rPr lang="en-US" smtClean="0"/>
              <a:t>1/14/2024</a:t>
            </a:fld>
            <a:endParaRPr lang="en-US"/>
          </a:p>
        </p:txBody>
      </p:sp>
      <p:sp>
        <p:nvSpPr>
          <p:cNvPr id="8" name="Footer Placeholder 7">
            <a:extLst>
              <a:ext uri="{FF2B5EF4-FFF2-40B4-BE49-F238E27FC236}">
                <a16:creationId xmlns:a16="http://schemas.microsoft.com/office/drawing/2014/main" id="{51795414-C974-7682-AB18-697FA691B1C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E068712-46DD-9ADA-0668-6D8B2D4678B3}"/>
              </a:ext>
            </a:extLst>
          </p:cNvPr>
          <p:cNvSpPr>
            <a:spLocks noGrp="1"/>
          </p:cNvSpPr>
          <p:nvPr>
            <p:ph type="sldNum" sz="quarter" idx="12"/>
          </p:nvPr>
        </p:nvSpPr>
        <p:spPr/>
        <p:txBody>
          <a:bodyPr/>
          <a:lstStyle/>
          <a:p>
            <a:fld id="{FDD1AD29-F875-4627-A416-44D9045F499B}" type="slidenum">
              <a:rPr lang="en-US" smtClean="0"/>
              <a:t>‹#›</a:t>
            </a:fld>
            <a:endParaRPr lang="en-US"/>
          </a:p>
        </p:txBody>
      </p:sp>
    </p:spTree>
    <p:extLst>
      <p:ext uri="{BB962C8B-B14F-4D97-AF65-F5344CB8AC3E}">
        <p14:creationId xmlns:p14="http://schemas.microsoft.com/office/powerpoint/2010/main" val="3956563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14763-826A-7E7C-0E1A-21CE4BACC6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3B50DE3-D3B8-4EA8-083D-1E8062C2F68B}"/>
              </a:ext>
            </a:extLst>
          </p:cNvPr>
          <p:cNvSpPr>
            <a:spLocks noGrp="1"/>
          </p:cNvSpPr>
          <p:nvPr>
            <p:ph type="dt" sz="half" idx="10"/>
          </p:nvPr>
        </p:nvSpPr>
        <p:spPr/>
        <p:txBody>
          <a:bodyPr/>
          <a:lstStyle/>
          <a:p>
            <a:fld id="{94F89E09-0586-4DE0-967B-F81B2FA0ACD8}" type="datetimeFigureOut">
              <a:rPr lang="en-US" smtClean="0"/>
              <a:t>1/14/2024</a:t>
            </a:fld>
            <a:endParaRPr lang="en-US"/>
          </a:p>
        </p:txBody>
      </p:sp>
      <p:sp>
        <p:nvSpPr>
          <p:cNvPr id="4" name="Footer Placeholder 3">
            <a:extLst>
              <a:ext uri="{FF2B5EF4-FFF2-40B4-BE49-F238E27FC236}">
                <a16:creationId xmlns:a16="http://schemas.microsoft.com/office/drawing/2014/main" id="{7304981A-F4C8-60B4-C29B-9AC8AB8F2A2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5FB4140-F87B-4BF0-CFAC-2A6FE8A0D0FD}"/>
              </a:ext>
            </a:extLst>
          </p:cNvPr>
          <p:cNvSpPr>
            <a:spLocks noGrp="1"/>
          </p:cNvSpPr>
          <p:nvPr>
            <p:ph type="sldNum" sz="quarter" idx="12"/>
          </p:nvPr>
        </p:nvSpPr>
        <p:spPr/>
        <p:txBody>
          <a:bodyPr/>
          <a:lstStyle/>
          <a:p>
            <a:fld id="{FDD1AD29-F875-4627-A416-44D9045F499B}" type="slidenum">
              <a:rPr lang="en-US" smtClean="0"/>
              <a:t>‹#›</a:t>
            </a:fld>
            <a:endParaRPr lang="en-US"/>
          </a:p>
        </p:txBody>
      </p:sp>
    </p:spTree>
    <p:extLst>
      <p:ext uri="{BB962C8B-B14F-4D97-AF65-F5344CB8AC3E}">
        <p14:creationId xmlns:p14="http://schemas.microsoft.com/office/powerpoint/2010/main" val="1813540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037F089-FF15-4042-8BDA-76A3D47C218A}"/>
              </a:ext>
            </a:extLst>
          </p:cNvPr>
          <p:cNvSpPr>
            <a:spLocks noGrp="1"/>
          </p:cNvSpPr>
          <p:nvPr>
            <p:ph type="dt" sz="half" idx="10"/>
          </p:nvPr>
        </p:nvSpPr>
        <p:spPr/>
        <p:txBody>
          <a:bodyPr/>
          <a:lstStyle/>
          <a:p>
            <a:fld id="{94F89E09-0586-4DE0-967B-F81B2FA0ACD8}" type="datetimeFigureOut">
              <a:rPr lang="en-US" smtClean="0"/>
              <a:t>1/14/2024</a:t>
            </a:fld>
            <a:endParaRPr lang="en-US"/>
          </a:p>
        </p:txBody>
      </p:sp>
      <p:sp>
        <p:nvSpPr>
          <p:cNvPr id="3" name="Footer Placeholder 2">
            <a:extLst>
              <a:ext uri="{FF2B5EF4-FFF2-40B4-BE49-F238E27FC236}">
                <a16:creationId xmlns:a16="http://schemas.microsoft.com/office/drawing/2014/main" id="{E5ABF3CD-8D67-C329-834B-787526085C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3136714-5DEB-7BA3-6049-B8113919B058}"/>
              </a:ext>
            </a:extLst>
          </p:cNvPr>
          <p:cNvSpPr>
            <a:spLocks noGrp="1"/>
          </p:cNvSpPr>
          <p:nvPr>
            <p:ph type="sldNum" sz="quarter" idx="12"/>
          </p:nvPr>
        </p:nvSpPr>
        <p:spPr/>
        <p:txBody>
          <a:bodyPr/>
          <a:lstStyle/>
          <a:p>
            <a:fld id="{FDD1AD29-F875-4627-A416-44D9045F499B}" type="slidenum">
              <a:rPr lang="en-US" smtClean="0"/>
              <a:t>‹#›</a:t>
            </a:fld>
            <a:endParaRPr lang="en-US"/>
          </a:p>
        </p:txBody>
      </p:sp>
    </p:spTree>
    <p:extLst>
      <p:ext uri="{BB962C8B-B14F-4D97-AF65-F5344CB8AC3E}">
        <p14:creationId xmlns:p14="http://schemas.microsoft.com/office/powerpoint/2010/main" val="1565712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48231-664D-CC7A-0531-745DE098F3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5D37548-A4D7-9C95-1E6D-F1578F4A63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D0FB798-4C27-8D2A-22BF-133D3DD168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93FF22-ED7D-2CDC-CD4E-F6E74FBF0126}"/>
              </a:ext>
            </a:extLst>
          </p:cNvPr>
          <p:cNvSpPr>
            <a:spLocks noGrp="1"/>
          </p:cNvSpPr>
          <p:nvPr>
            <p:ph type="dt" sz="half" idx="10"/>
          </p:nvPr>
        </p:nvSpPr>
        <p:spPr/>
        <p:txBody>
          <a:bodyPr/>
          <a:lstStyle/>
          <a:p>
            <a:fld id="{94F89E09-0586-4DE0-967B-F81B2FA0ACD8}" type="datetimeFigureOut">
              <a:rPr lang="en-US" smtClean="0"/>
              <a:t>1/14/2024</a:t>
            </a:fld>
            <a:endParaRPr lang="en-US"/>
          </a:p>
        </p:txBody>
      </p:sp>
      <p:sp>
        <p:nvSpPr>
          <p:cNvPr id="6" name="Footer Placeholder 5">
            <a:extLst>
              <a:ext uri="{FF2B5EF4-FFF2-40B4-BE49-F238E27FC236}">
                <a16:creationId xmlns:a16="http://schemas.microsoft.com/office/drawing/2014/main" id="{3DC8BA00-22F4-ECE3-AE78-7A66F05B7A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9515A8-AE0A-A892-9FE4-D87809D43025}"/>
              </a:ext>
            </a:extLst>
          </p:cNvPr>
          <p:cNvSpPr>
            <a:spLocks noGrp="1"/>
          </p:cNvSpPr>
          <p:nvPr>
            <p:ph type="sldNum" sz="quarter" idx="12"/>
          </p:nvPr>
        </p:nvSpPr>
        <p:spPr/>
        <p:txBody>
          <a:bodyPr/>
          <a:lstStyle/>
          <a:p>
            <a:fld id="{FDD1AD29-F875-4627-A416-44D9045F499B}" type="slidenum">
              <a:rPr lang="en-US" smtClean="0"/>
              <a:t>‹#›</a:t>
            </a:fld>
            <a:endParaRPr lang="en-US"/>
          </a:p>
        </p:txBody>
      </p:sp>
    </p:spTree>
    <p:extLst>
      <p:ext uri="{BB962C8B-B14F-4D97-AF65-F5344CB8AC3E}">
        <p14:creationId xmlns:p14="http://schemas.microsoft.com/office/powerpoint/2010/main" val="3750757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89F6E-FDA1-5A8D-5249-469856328D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073F15B-3E13-625F-E23E-099C3DB43B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4401410-59AF-8B58-86E7-C7A6942B84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D7BD52-5FA0-12F0-9EE9-3D384BC19DDE}"/>
              </a:ext>
            </a:extLst>
          </p:cNvPr>
          <p:cNvSpPr>
            <a:spLocks noGrp="1"/>
          </p:cNvSpPr>
          <p:nvPr>
            <p:ph type="dt" sz="half" idx="10"/>
          </p:nvPr>
        </p:nvSpPr>
        <p:spPr/>
        <p:txBody>
          <a:bodyPr/>
          <a:lstStyle/>
          <a:p>
            <a:fld id="{94F89E09-0586-4DE0-967B-F81B2FA0ACD8}" type="datetimeFigureOut">
              <a:rPr lang="en-US" smtClean="0"/>
              <a:t>1/14/2024</a:t>
            </a:fld>
            <a:endParaRPr lang="en-US"/>
          </a:p>
        </p:txBody>
      </p:sp>
      <p:sp>
        <p:nvSpPr>
          <p:cNvPr id="6" name="Footer Placeholder 5">
            <a:extLst>
              <a:ext uri="{FF2B5EF4-FFF2-40B4-BE49-F238E27FC236}">
                <a16:creationId xmlns:a16="http://schemas.microsoft.com/office/drawing/2014/main" id="{90B86A43-74EE-BF66-9592-8B43524DBA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F50F75-5814-A011-D404-11278CC2C026}"/>
              </a:ext>
            </a:extLst>
          </p:cNvPr>
          <p:cNvSpPr>
            <a:spLocks noGrp="1"/>
          </p:cNvSpPr>
          <p:nvPr>
            <p:ph type="sldNum" sz="quarter" idx="12"/>
          </p:nvPr>
        </p:nvSpPr>
        <p:spPr/>
        <p:txBody>
          <a:bodyPr/>
          <a:lstStyle/>
          <a:p>
            <a:fld id="{FDD1AD29-F875-4627-A416-44D9045F499B}" type="slidenum">
              <a:rPr lang="en-US" smtClean="0"/>
              <a:t>‹#›</a:t>
            </a:fld>
            <a:endParaRPr lang="en-US"/>
          </a:p>
        </p:txBody>
      </p:sp>
    </p:spTree>
    <p:extLst>
      <p:ext uri="{BB962C8B-B14F-4D97-AF65-F5344CB8AC3E}">
        <p14:creationId xmlns:p14="http://schemas.microsoft.com/office/powerpoint/2010/main" val="1447589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B3485-89DB-C0F8-AA8B-62C2336DB54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DB9FA11-19A3-0C91-0F33-98450A1F0A3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E217F1-07CC-E652-A6CE-58D9F90DF43C}"/>
              </a:ext>
            </a:extLst>
          </p:cNvPr>
          <p:cNvSpPr>
            <a:spLocks noGrp="1"/>
          </p:cNvSpPr>
          <p:nvPr>
            <p:ph type="dt" sz="half" idx="10"/>
          </p:nvPr>
        </p:nvSpPr>
        <p:spPr/>
        <p:txBody>
          <a:bodyPr/>
          <a:lstStyle/>
          <a:p>
            <a:fld id="{94F89E09-0586-4DE0-967B-F81B2FA0ACD8}" type="datetimeFigureOut">
              <a:rPr lang="en-US" smtClean="0"/>
              <a:t>1/14/2024</a:t>
            </a:fld>
            <a:endParaRPr lang="en-US"/>
          </a:p>
        </p:txBody>
      </p:sp>
      <p:sp>
        <p:nvSpPr>
          <p:cNvPr id="5" name="Footer Placeholder 4">
            <a:extLst>
              <a:ext uri="{FF2B5EF4-FFF2-40B4-BE49-F238E27FC236}">
                <a16:creationId xmlns:a16="http://schemas.microsoft.com/office/drawing/2014/main" id="{43694D8D-69B2-500F-0A40-B262526029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B46D8F-AF1D-4E2A-FB2C-6BBBAE256716}"/>
              </a:ext>
            </a:extLst>
          </p:cNvPr>
          <p:cNvSpPr>
            <a:spLocks noGrp="1"/>
          </p:cNvSpPr>
          <p:nvPr>
            <p:ph type="sldNum" sz="quarter" idx="12"/>
          </p:nvPr>
        </p:nvSpPr>
        <p:spPr/>
        <p:txBody>
          <a:bodyPr/>
          <a:lstStyle/>
          <a:p>
            <a:fld id="{FDD1AD29-F875-4627-A416-44D9045F499B}" type="slidenum">
              <a:rPr lang="en-US" smtClean="0"/>
              <a:t>‹#›</a:t>
            </a:fld>
            <a:endParaRPr lang="en-US"/>
          </a:p>
        </p:txBody>
      </p:sp>
    </p:spTree>
    <p:extLst>
      <p:ext uri="{BB962C8B-B14F-4D97-AF65-F5344CB8AC3E}">
        <p14:creationId xmlns:p14="http://schemas.microsoft.com/office/powerpoint/2010/main" val="574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B458B4-4C1A-2AA4-53F3-FF6B69EC501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4B1FE50-F300-0EE6-9C30-272D8B798FA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FF3A81-FDAF-06B7-67C1-FB7FCFE47214}"/>
              </a:ext>
            </a:extLst>
          </p:cNvPr>
          <p:cNvSpPr>
            <a:spLocks noGrp="1"/>
          </p:cNvSpPr>
          <p:nvPr>
            <p:ph type="dt" sz="half" idx="10"/>
          </p:nvPr>
        </p:nvSpPr>
        <p:spPr/>
        <p:txBody>
          <a:bodyPr/>
          <a:lstStyle/>
          <a:p>
            <a:fld id="{94F89E09-0586-4DE0-967B-F81B2FA0ACD8}" type="datetimeFigureOut">
              <a:rPr lang="en-US" smtClean="0"/>
              <a:t>1/14/2024</a:t>
            </a:fld>
            <a:endParaRPr lang="en-US"/>
          </a:p>
        </p:txBody>
      </p:sp>
      <p:sp>
        <p:nvSpPr>
          <p:cNvPr id="5" name="Footer Placeholder 4">
            <a:extLst>
              <a:ext uri="{FF2B5EF4-FFF2-40B4-BE49-F238E27FC236}">
                <a16:creationId xmlns:a16="http://schemas.microsoft.com/office/drawing/2014/main" id="{B8445F4A-1F65-D30C-1607-50A152153F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1666DB-B746-8B2C-63D4-41F6A61BD46D}"/>
              </a:ext>
            </a:extLst>
          </p:cNvPr>
          <p:cNvSpPr>
            <a:spLocks noGrp="1"/>
          </p:cNvSpPr>
          <p:nvPr>
            <p:ph type="sldNum" sz="quarter" idx="12"/>
          </p:nvPr>
        </p:nvSpPr>
        <p:spPr/>
        <p:txBody>
          <a:bodyPr/>
          <a:lstStyle/>
          <a:p>
            <a:fld id="{FDD1AD29-F875-4627-A416-44D9045F499B}" type="slidenum">
              <a:rPr lang="en-US" smtClean="0"/>
              <a:t>‹#›</a:t>
            </a:fld>
            <a:endParaRPr lang="en-US"/>
          </a:p>
        </p:txBody>
      </p:sp>
    </p:spTree>
    <p:extLst>
      <p:ext uri="{BB962C8B-B14F-4D97-AF65-F5344CB8AC3E}">
        <p14:creationId xmlns:p14="http://schemas.microsoft.com/office/powerpoint/2010/main" val="3992343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C483478-8347-1DFB-8794-6E0659D27A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CAEED7E-3B95-7CA4-4807-E018E9A3EE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2F6300-3F07-FAE8-F94C-592C0F5EFD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F89E09-0586-4DE0-967B-F81B2FA0ACD8}" type="datetimeFigureOut">
              <a:rPr lang="en-US" smtClean="0"/>
              <a:t>1/14/2024</a:t>
            </a:fld>
            <a:endParaRPr lang="en-US"/>
          </a:p>
        </p:txBody>
      </p:sp>
      <p:sp>
        <p:nvSpPr>
          <p:cNvPr id="5" name="Footer Placeholder 4">
            <a:extLst>
              <a:ext uri="{FF2B5EF4-FFF2-40B4-BE49-F238E27FC236}">
                <a16:creationId xmlns:a16="http://schemas.microsoft.com/office/drawing/2014/main" id="{EE3F85DC-BFD5-48CD-E285-C3AE00B7C77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B6A731A-4E04-164D-9AAE-AA80C1423A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D1AD29-F875-4627-A416-44D9045F499B}" type="slidenum">
              <a:rPr lang="en-US" smtClean="0"/>
              <a:t>‹#›</a:t>
            </a:fld>
            <a:endParaRPr lang="en-US"/>
          </a:p>
        </p:txBody>
      </p:sp>
    </p:spTree>
    <p:extLst>
      <p:ext uri="{BB962C8B-B14F-4D97-AF65-F5344CB8AC3E}">
        <p14:creationId xmlns:p14="http://schemas.microsoft.com/office/powerpoint/2010/main" val="11978398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BEFD5-51EE-33A7-2003-82DD567D77FA}"/>
              </a:ext>
            </a:extLst>
          </p:cNvPr>
          <p:cNvSpPr>
            <a:spLocks noGrp="1"/>
          </p:cNvSpPr>
          <p:nvPr>
            <p:ph type="title"/>
          </p:nvPr>
        </p:nvSpPr>
        <p:spPr>
          <a:xfrm>
            <a:off x="838200" y="-281261"/>
            <a:ext cx="10515600" cy="1325563"/>
          </a:xfrm>
        </p:spPr>
        <p:txBody>
          <a:bodyPr/>
          <a:lstStyle/>
          <a:p>
            <a:pPr algn="ctr"/>
            <a:r>
              <a:rPr lang="en-US" dirty="0"/>
              <a:t>Qualified Charity</a:t>
            </a:r>
          </a:p>
        </p:txBody>
      </p:sp>
      <p:sp>
        <p:nvSpPr>
          <p:cNvPr id="3" name="Content Placeholder 2">
            <a:extLst>
              <a:ext uri="{FF2B5EF4-FFF2-40B4-BE49-F238E27FC236}">
                <a16:creationId xmlns:a16="http://schemas.microsoft.com/office/drawing/2014/main" id="{B3F42F7C-A2D3-17C6-42D2-94BD4C4FD21C}"/>
              </a:ext>
            </a:extLst>
          </p:cNvPr>
          <p:cNvSpPr>
            <a:spLocks noGrp="1"/>
          </p:cNvSpPr>
          <p:nvPr>
            <p:ph idx="1"/>
          </p:nvPr>
        </p:nvSpPr>
        <p:spPr>
          <a:xfrm>
            <a:off x="164953" y="852915"/>
            <a:ext cx="8302706" cy="5514153"/>
          </a:xfrm>
        </p:spPr>
        <p:txBody>
          <a:bodyPr>
            <a:normAutofit/>
          </a:bodyPr>
          <a:lstStyle/>
          <a:p>
            <a:pPr algn="l"/>
            <a:r>
              <a:rPr lang="en-US" b="0" i="0" dirty="0">
                <a:solidFill>
                  <a:srgbClr val="374151"/>
                </a:solidFill>
                <a:effectLst/>
                <a:latin typeface="Söhne"/>
              </a:rPr>
              <a:t>To qualify for a tax deduction when donating </a:t>
            </a:r>
            <a:r>
              <a:rPr lang="en-US" b="0" i="0" dirty="0">
                <a:solidFill>
                  <a:srgbClr val="374151"/>
                </a:solidFill>
                <a:effectLst/>
                <a:highlight>
                  <a:srgbClr val="FFFF00"/>
                </a:highlight>
                <a:latin typeface="Söhne"/>
              </a:rPr>
              <a:t>non-cash property </a:t>
            </a:r>
            <a:r>
              <a:rPr lang="en-US" b="0" i="0" dirty="0">
                <a:solidFill>
                  <a:srgbClr val="374151"/>
                </a:solidFill>
                <a:effectLst/>
                <a:latin typeface="Söhne"/>
              </a:rPr>
              <a:t>to a charity, the following guidelines apply:</a:t>
            </a:r>
          </a:p>
          <a:p>
            <a:pPr marL="0" indent="0" algn="l">
              <a:buNone/>
            </a:pPr>
            <a:r>
              <a:rPr lang="en-US" b="1" i="0" dirty="0">
                <a:solidFill>
                  <a:srgbClr val="374151"/>
                </a:solidFill>
                <a:effectLst/>
                <a:latin typeface="Söhne"/>
              </a:rPr>
              <a:t>Qualified Charity</a:t>
            </a:r>
            <a:r>
              <a:rPr lang="en-US" b="0" i="0" dirty="0">
                <a:solidFill>
                  <a:srgbClr val="374151"/>
                </a:solidFill>
                <a:effectLst/>
                <a:latin typeface="Söhne"/>
              </a:rPr>
              <a:t>: The charity must be officially recognized by the IRS as a Section 501(c)(3) organization. This category includes both </a:t>
            </a:r>
          </a:p>
          <a:p>
            <a:pPr algn="l">
              <a:buFont typeface="+mj-lt"/>
              <a:buAutoNum type="arabicPeriod"/>
            </a:pPr>
            <a:r>
              <a:rPr lang="en-US" dirty="0">
                <a:solidFill>
                  <a:srgbClr val="374151"/>
                </a:solidFill>
                <a:latin typeface="Söhne"/>
              </a:rPr>
              <a:t>P</a:t>
            </a:r>
            <a:r>
              <a:rPr lang="en-US" b="0" i="0" dirty="0">
                <a:solidFill>
                  <a:srgbClr val="374151"/>
                </a:solidFill>
                <a:effectLst/>
                <a:latin typeface="Söhne"/>
              </a:rPr>
              <a:t>ublic charities (receive their funds from the general public) </a:t>
            </a:r>
          </a:p>
          <a:p>
            <a:pPr lvl="1">
              <a:buFont typeface="Wingdings" panose="05000000000000000000" pitchFamily="2" charset="2"/>
              <a:buChar char="ü"/>
            </a:pPr>
            <a:r>
              <a:rPr lang="en-US" dirty="0">
                <a:solidFill>
                  <a:srgbClr val="374151"/>
                </a:solidFill>
                <a:latin typeface="Söhne"/>
              </a:rPr>
              <a:t>American Red Cross, Religious Entities, Salvations Army</a:t>
            </a:r>
            <a:endParaRPr lang="en-US" b="0" i="0" dirty="0">
              <a:solidFill>
                <a:srgbClr val="374151"/>
              </a:solidFill>
              <a:effectLst/>
              <a:latin typeface="Söhne"/>
            </a:endParaRPr>
          </a:p>
          <a:p>
            <a:pPr algn="l">
              <a:buFont typeface="+mj-lt"/>
              <a:buAutoNum type="arabicPeriod"/>
            </a:pPr>
            <a:r>
              <a:rPr lang="en-US" dirty="0">
                <a:solidFill>
                  <a:srgbClr val="374151"/>
                </a:solidFill>
                <a:latin typeface="Söhne"/>
              </a:rPr>
              <a:t>P</a:t>
            </a:r>
            <a:r>
              <a:rPr lang="en-US" b="0" i="0" dirty="0">
                <a:solidFill>
                  <a:srgbClr val="374151"/>
                </a:solidFill>
                <a:effectLst/>
                <a:latin typeface="Söhne"/>
              </a:rPr>
              <a:t>rivate foundations (funded by an individual, a family, or a corporation)</a:t>
            </a:r>
          </a:p>
          <a:p>
            <a:pPr lvl="1">
              <a:buFont typeface="Wingdings" panose="05000000000000000000" pitchFamily="2" charset="2"/>
              <a:buChar char="ü"/>
            </a:pPr>
            <a:r>
              <a:rPr lang="en-US" b="0" i="0" dirty="0">
                <a:solidFill>
                  <a:srgbClr val="374151"/>
                </a:solidFill>
                <a:effectLst/>
                <a:latin typeface="Söhne"/>
              </a:rPr>
              <a:t>Ford Foundation, Bill and Melinda Gates Foundation, Rockefeller Foundation </a:t>
            </a:r>
          </a:p>
          <a:p>
            <a:pPr algn="l">
              <a:buFont typeface="+mj-lt"/>
              <a:buAutoNum type="arabicPeriod"/>
            </a:pPr>
            <a:endParaRPr lang="en-US" dirty="0">
              <a:solidFill>
                <a:srgbClr val="374151"/>
              </a:solidFill>
              <a:latin typeface="Söhne"/>
            </a:endParaRPr>
          </a:p>
        </p:txBody>
      </p:sp>
      <p:sp>
        <p:nvSpPr>
          <p:cNvPr id="4" name="TextBox 23">
            <a:extLst>
              <a:ext uri="{FF2B5EF4-FFF2-40B4-BE49-F238E27FC236}">
                <a16:creationId xmlns:a16="http://schemas.microsoft.com/office/drawing/2014/main" id="{C0BF15A6-AFFF-71A0-0CFD-303C1FC24BBA}"/>
              </a:ext>
            </a:extLst>
          </p:cNvPr>
          <p:cNvSpPr txBox="1">
            <a:spLocks noChangeArrowheads="1"/>
          </p:cNvSpPr>
          <p:nvPr/>
        </p:nvSpPr>
        <p:spPr bwMode="auto">
          <a:xfrm>
            <a:off x="2397583" y="6325558"/>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76503ADC-45B2-5860-1CF4-BBF71B45B560}"/>
              </a:ext>
            </a:extLst>
          </p:cNvPr>
          <p:cNvPicPr>
            <a:picLocks noChangeAspect="1"/>
          </p:cNvPicPr>
          <p:nvPr/>
        </p:nvPicPr>
        <p:blipFill>
          <a:blip r:embed="rId2"/>
          <a:stretch>
            <a:fillRect/>
          </a:stretch>
        </p:blipFill>
        <p:spPr>
          <a:xfrm>
            <a:off x="0" y="6325558"/>
            <a:ext cx="2998817" cy="482040"/>
          </a:xfrm>
          <a:prstGeom prst="rect">
            <a:avLst/>
          </a:prstGeom>
        </p:spPr>
      </p:pic>
      <p:pic>
        <p:nvPicPr>
          <p:cNvPr id="7" name="Picture 6">
            <a:extLst>
              <a:ext uri="{FF2B5EF4-FFF2-40B4-BE49-F238E27FC236}">
                <a16:creationId xmlns:a16="http://schemas.microsoft.com/office/drawing/2014/main" id="{AC332765-8DF5-5B36-11C6-125917DCF267}"/>
              </a:ext>
            </a:extLst>
          </p:cNvPr>
          <p:cNvPicPr>
            <a:picLocks noChangeAspect="1"/>
          </p:cNvPicPr>
          <p:nvPr/>
        </p:nvPicPr>
        <p:blipFill>
          <a:blip r:embed="rId3"/>
          <a:stretch>
            <a:fillRect/>
          </a:stretch>
        </p:blipFill>
        <p:spPr>
          <a:xfrm>
            <a:off x="8811363" y="-776"/>
            <a:ext cx="2988319" cy="3429776"/>
          </a:xfrm>
          <a:prstGeom prst="rect">
            <a:avLst/>
          </a:prstGeom>
        </p:spPr>
      </p:pic>
      <p:pic>
        <p:nvPicPr>
          <p:cNvPr id="9" name="Picture 8">
            <a:extLst>
              <a:ext uri="{FF2B5EF4-FFF2-40B4-BE49-F238E27FC236}">
                <a16:creationId xmlns:a16="http://schemas.microsoft.com/office/drawing/2014/main" id="{7B3FABD7-1A06-6530-4FE7-7610ED854A74}"/>
              </a:ext>
            </a:extLst>
          </p:cNvPr>
          <p:cNvPicPr>
            <a:picLocks noChangeAspect="1"/>
          </p:cNvPicPr>
          <p:nvPr/>
        </p:nvPicPr>
        <p:blipFill>
          <a:blip r:embed="rId4"/>
          <a:stretch>
            <a:fillRect/>
          </a:stretch>
        </p:blipFill>
        <p:spPr>
          <a:xfrm>
            <a:off x="8913541" y="3940860"/>
            <a:ext cx="2783962" cy="1615693"/>
          </a:xfrm>
          <a:prstGeom prst="rect">
            <a:avLst/>
          </a:prstGeom>
        </p:spPr>
      </p:pic>
    </p:spTree>
    <p:extLst>
      <p:ext uri="{BB962C8B-B14F-4D97-AF65-F5344CB8AC3E}">
        <p14:creationId xmlns:p14="http://schemas.microsoft.com/office/powerpoint/2010/main" val="3256900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5DD0F-D7B8-6DF8-47C7-7B91ADEB2E34}"/>
              </a:ext>
            </a:extLst>
          </p:cNvPr>
          <p:cNvSpPr>
            <a:spLocks noGrp="1"/>
          </p:cNvSpPr>
          <p:nvPr>
            <p:ph type="title"/>
          </p:nvPr>
        </p:nvSpPr>
        <p:spPr>
          <a:xfrm>
            <a:off x="838200" y="0"/>
            <a:ext cx="10515600" cy="1325563"/>
          </a:xfrm>
        </p:spPr>
        <p:txBody>
          <a:bodyPr/>
          <a:lstStyle/>
          <a:p>
            <a:pPr algn="ctr"/>
            <a:r>
              <a:rPr lang="en-US" b="1" i="0" dirty="0">
                <a:solidFill>
                  <a:srgbClr val="374151"/>
                </a:solidFill>
                <a:effectLst/>
                <a:latin typeface="Söhne"/>
              </a:rPr>
              <a:t>Donation of Ordinary Income Property</a:t>
            </a:r>
            <a:endParaRPr lang="en-US" dirty="0"/>
          </a:p>
        </p:txBody>
      </p:sp>
      <p:sp>
        <p:nvSpPr>
          <p:cNvPr id="3" name="Content Placeholder 2">
            <a:extLst>
              <a:ext uri="{FF2B5EF4-FFF2-40B4-BE49-F238E27FC236}">
                <a16:creationId xmlns:a16="http://schemas.microsoft.com/office/drawing/2014/main" id="{1C23773C-DE0D-E5AB-8B86-058C38FAF482}"/>
              </a:ext>
            </a:extLst>
          </p:cNvPr>
          <p:cNvSpPr>
            <a:spLocks noGrp="1"/>
          </p:cNvSpPr>
          <p:nvPr>
            <p:ph idx="1"/>
          </p:nvPr>
        </p:nvSpPr>
        <p:spPr>
          <a:xfrm>
            <a:off x="141889" y="1073315"/>
            <a:ext cx="8182303" cy="5043706"/>
          </a:xfrm>
        </p:spPr>
        <p:txBody>
          <a:bodyPr>
            <a:normAutofit lnSpcReduction="10000"/>
          </a:bodyPr>
          <a:lstStyle/>
          <a:p>
            <a:pPr algn="l">
              <a:buFont typeface="+mj-lt"/>
              <a:buAutoNum type="arabicPeriod"/>
            </a:pPr>
            <a:r>
              <a:rPr lang="en-US" b="0" i="0" dirty="0">
                <a:solidFill>
                  <a:srgbClr val="374151"/>
                </a:solidFill>
                <a:effectLst/>
                <a:latin typeface="Söhne"/>
              </a:rPr>
              <a:t>Examples of ordinary income property include:</a:t>
            </a:r>
          </a:p>
          <a:p>
            <a:pPr marL="742950" lvl="1" indent="-285750" algn="l">
              <a:buFont typeface="+mj-lt"/>
              <a:buAutoNum type="arabicPeriod"/>
            </a:pPr>
            <a:r>
              <a:rPr lang="en-US" b="0" i="0" dirty="0">
                <a:solidFill>
                  <a:srgbClr val="374151"/>
                </a:solidFill>
                <a:effectLst/>
                <a:latin typeface="Söhne"/>
              </a:rPr>
              <a:t>Inventory items.</a:t>
            </a:r>
          </a:p>
          <a:p>
            <a:pPr marL="742950" lvl="1" indent="-285750" algn="l">
              <a:buFont typeface="+mj-lt"/>
              <a:buAutoNum type="arabicPeriod"/>
            </a:pPr>
            <a:r>
              <a:rPr lang="en-US" b="0" i="0" dirty="0">
                <a:solidFill>
                  <a:srgbClr val="374151"/>
                </a:solidFill>
                <a:effectLst/>
                <a:latin typeface="Söhne"/>
              </a:rPr>
              <a:t>Assets held for one year or less (short-term assets).</a:t>
            </a:r>
          </a:p>
          <a:p>
            <a:pPr marL="742950" lvl="1" indent="-285750" algn="l">
              <a:buFont typeface="+mj-lt"/>
              <a:buAutoNum type="arabicPeriod"/>
            </a:pPr>
            <a:r>
              <a:rPr lang="en-US" b="0" i="0" dirty="0">
                <a:solidFill>
                  <a:srgbClr val="374151"/>
                </a:solidFill>
                <a:effectLst/>
                <a:latin typeface="Söhne"/>
              </a:rPr>
              <a:t>Investment or personal-use assets </a:t>
            </a:r>
            <a:r>
              <a:rPr lang="en-US" b="0" i="0" dirty="0">
                <a:solidFill>
                  <a:srgbClr val="374151"/>
                </a:solidFill>
                <a:effectLst/>
                <a:highlight>
                  <a:srgbClr val="FFFF00"/>
                </a:highlight>
                <a:latin typeface="Söhne"/>
              </a:rPr>
              <a:t>that have decreased in value</a:t>
            </a:r>
            <a:r>
              <a:rPr lang="en-US" b="0" i="0" dirty="0">
                <a:solidFill>
                  <a:srgbClr val="374151"/>
                </a:solidFill>
                <a:effectLst/>
                <a:latin typeface="Söhne"/>
              </a:rPr>
              <a:t>.</a:t>
            </a:r>
          </a:p>
          <a:p>
            <a:pPr marL="742950" lvl="1" indent="-285750" algn="l">
              <a:buFont typeface="+mj-lt"/>
              <a:buAutoNum type="arabicPeriod"/>
            </a:pPr>
            <a:r>
              <a:rPr lang="en-US" b="0" i="0" dirty="0">
                <a:solidFill>
                  <a:srgbClr val="374151"/>
                </a:solidFill>
                <a:effectLst/>
                <a:latin typeface="Söhne"/>
              </a:rPr>
              <a:t>Long-term business-use assets where depreciation has been reclaimed (depreciation recapture).</a:t>
            </a:r>
          </a:p>
          <a:p>
            <a:pPr marL="0" indent="0" algn="l">
              <a:buNone/>
            </a:pPr>
            <a:r>
              <a:rPr lang="en-US" b="0" i="0" dirty="0">
                <a:solidFill>
                  <a:srgbClr val="374151"/>
                </a:solidFill>
                <a:effectLst/>
                <a:latin typeface="Söhne"/>
              </a:rPr>
              <a:t>For these types of donations, the tax deduction you can claim is determined by the lesser of two values:</a:t>
            </a:r>
          </a:p>
          <a:p>
            <a:pPr marL="742950" lvl="1" indent="-285750" algn="l">
              <a:buFont typeface="+mj-lt"/>
              <a:buAutoNum type="arabicPeriod"/>
            </a:pPr>
            <a:r>
              <a:rPr lang="en-US" b="0" i="0" dirty="0">
                <a:solidFill>
                  <a:srgbClr val="374151"/>
                </a:solidFill>
                <a:effectLst/>
                <a:latin typeface="Söhne"/>
              </a:rPr>
              <a:t>The property's adjusted basis: This is typically the cost of the property adjusted for factors like depreciation.</a:t>
            </a:r>
          </a:p>
          <a:p>
            <a:pPr marL="742950" lvl="1" indent="-285750" algn="l">
              <a:buFont typeface="+mj-lt"/>
              <a:buAutoNum type="arabicPeriod"/>
            </a:pPr>
            <a:r>
              <a:rPr lang="en-US" b="0" i="0" dirty="0">
                <a:solidFill>
                  <a:srgbClr val="374151"/>
                </a:solidFill>
                <a:effectLst/>
                <a:latin typeface="Söhne"/>
              </a:rPr>
              <a:t>The property's fair market value (FMV) at the time of donation: This is the price it would sell for on the open market.</a:t>
            </a:r>
          </a:p>
          <a:p>
            <a:pPr marL="742950" lvl="1" indent="-285750" algn="l">
              <a:buFont typeface="+mj-lt"/>
              <a:buAutoNum type="arabicPeriod"/>
            </a:pPr>
            <a:endParaRPr lang="en-US" b="0" i="0" dirty="0">
              <a:solidFill>
                <a:srgbClr val="374151"/>
              </a:solidFill>
              <a:effectLst/>
              <a:latin typeface="Söhne"/>
            </a:endParaRPr>
          </a:p>
          <a:p>
            <a:endParaRPr lang="en-US" dirty="0"/>
          </a:p>
        </p:txBody>
      </p:sp>
      <p:sp>
        <p:nvSpPr>
          <p:cNvPr id="4" name="TextBox 23">
            <a:extLst>
              <a:ext uri="{FF2B5EF4-FFF2-40B4-BE49-F238E27FC236}">
                <a16:creationId xmlns:a16="http://schemas.microsoft.com/office/drawing/2014/main" id="{740D16DD-6A41-8E61-1E54-0CE338BFD68F}"/>
              </a:ext>
            </a:extLst>
          </p:cNvPr>
          <p:cNvSpPr txBox="1">
            <a:spLocks noChangeArrowheads="1"/>
          </p:cNvSpPr>
          <p:nvPr/>
        </p:nvSpPr>
        <p:spPr bwMode="auto">
          <a:xfrm>
            <a:off x="2397583" y="6325558"/>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3D5D5324-88B3-0CDA-D400-3C6889A0FF6E}"/>
              </a:ext>
            </a:extLst>
          </p:cNvPr>
          <p:cNvPicPr>
            <a:picLocks noChangeAspect="1"/>
          </p:cNvPicPr>
          <p:nvPr/>
        </p:nvPicPr>
        <p:blipFill>
          <a:blip r:embed="rId2"/>
          <a:stretch>
            <a:fillRect/>
          </a:stretch>
        </p:blipFill>
        <p:spPr>
          <a:xfrm>
            <a:off x="0" y="6325558"/>
            <a:ext cx="2998817" cy="482040"/>
          </a:xfrm>
          <a:prstGeom prst="rect">
            <a:avLst/>
          </a:prstGeom>
        </p:spPr>
      </p:pic>
      <p:pic>
        <p:nvPicPr>
          <p:cNvPr id="7" name="Picture 6">
            <a:extLst>
              <a:ext uri="{FF2B5EF4-FFF2-40B4-BE49-F238E27FC236}">
                <a16:creationId xmlns:a16="http://schemas.microsoft.com/office/drawing/2014/main" id="{667FE5A5-D501-4AA8-2019-73F273410837}"/>
              </a:ext>
            </a:extLst>
          </p:cNvPr>
          <p:cNvPicPr>
            <a:picLocks noChangeAspect="1"/>
          </p:cNvPicPr>
          <p:nvPr/>
        </p:nvPicPr>
        <p:blipFill>
          <a:blip r:embed="rId3"/>
          <a:stretch>
            <a:fillRect/>
          </a:stretch>
        </p:blipFill>
        <p:spPr>
          <a:xfrm>
            <a:off x="8450769" y="1964346"/>
            <a:ext cx="3504296" cy="2569817"/>
          </a:xfrm>
          <a:prstGeom prst="rect">
            <a:avLst/>
          </a:prstGeom>
        </p:spPr>
      </p:pic>
    </p:spTree>
    <p:extLst>
      <p:ext uri="{BB962C8B-B14F-4D97-AF65-F5344CB8AC3E}">
        <p14:creationId xmlns:p14="http://schemas.microsoft.com/office/powerpoint/2010/main" val="2014611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0303E-0123-69F1-744E-C37E49DD0B62}"/>
              </a:ext>
            </a:extLst>
          </p:cNvPr>
          <p:cNvSpPr>
            <a:spLocks noGrp="1"/>
          </p:cNvSpPr>
          <p:nvPr>
            <p:ph type="title"/>
          </p:nvPr>
        </p:nvSpPr>
        <p:spPr>
          <a:xfrm>
            <a:off x="838200" y="0"/>
            <a:ext cx="10515600" cy="1325563"/>
          </a:xfrm>
        </p:spPr>
        <p:txBody>
          <a:bodyPr/>
          <a:lstStyle/>
          <a:p>
            <a:pPr algn="ctr"/>
            <a:r>
              <a:rPr lang="en-US" dirty="0"/>
              <a:t>Contribution of </a:t>
            </a:r>
            <a:r>
              <a:rPr lang="en-US" dirty="0">
                <a:highlight>
                  <a:srgbClr val="FFFF00"/>
                </a:highlight>
              </a:rPr>
              <a:t>Long-Term</a:t>
            </a:r>
            <a:r>
              <a:rPr lang="en-US" dirty="0"/>
              <a:t> Capital Gain (LTCG) Property</a:t>
            </a:r>
          </a:p>
        </p:txBody>
      </p:sp>
      <p:sp>
        <p:nvSpPr>
          <p:cNvPr id="3" name="Content Placeholder 2">
            <a:extLst>
              <a:ext uri="{FF2B5EF4-FFF2-40B4-BE49-F238E27FC236}">
                <a16:creationId xmlns:a16="http://schemas.microsoft.com/office/drawing/2014/main" id="{D28BA123-B410-7A58-1ACC-0D2AEEE8FFB2}"/>
              </a:ext>
            </a:extLst>
          </p:cNvPr>
          <p:cNvSpPr>
            <a:spLocks noGrp="1"/>
          </p:cNvSpPr>
          <p:nvPr>
            <p:ph idx="1"/>
          </p:nvPr>
        </p:nvSpPr>
        <p:spPr>
          <a:xfrm>
            <a:off x="289932" y="1325563"/>
            <a:ext cx="11063868" cy="4983783"/>
          </a:xfrm>
        </p:spPr>
        <p:txBody>
          <a:bodyPr>
            <a:normAutofit fontScale="92500" lnSpcReduction="10000"/>
          </a:bodyPr>
          <a:lstStyle/>
          <a:p>
            <a:pPr algn="l"/>
            <a:r>
              <a:rPr lang="en-US" dirty="0">
                <a:solidFill>
                  <a:srgbClr val="374151"/>
                </a:solidFill>
                <a:latin typeface="Söhne"/>
              </a:rPr>
              <a:t>W</a:t>
            </a:r>
            <a:r>
              <a:rPr lang="en-US" b="0" i="0" dirty="0">
                <a:solidFill>
                  <a:srgbClr val="374151"/>
                </a:solidFill>
                <a:effectLst/>
                <a:latin typeface="Söhne"/>
              </a:rPr>
              <a:t>hen you donate Long-Term Capital Gain (LTCG) property to a charity, the tax deduction you can claim is based on the property's </a:t>
            </a:r>
            <a:r>
              <a:rPr lang="en-US" b="0" i="0" dirty="0">
                <a:solidFill>
                  <a:srgbClr val="374151"/>
                </a:solidFill>
                <a:effectLst/>
                <a:highlight>
                  <a:srgbClr val="FFFF00"/>
                </a:highlight>
                <a:latin typeface="Söhne"/>
              </a:rPr>
              <a:t>Fair Market Value (FMV</a:t>
            </a:r>
            <a:r>
              <a:rPr lang="en-US" b="0" i="0" dirty="0">
                <a:solidFill>
                  <a:srgbClr val="374151"/>
                </a:solidFill>
                <a:effectLst/>
                <a:latin typeface="Söhne"/>
              </a:rPr>
              <a:t>) at the time you make the donation. Good deal!</a:t>
            </a:r>
          </a:p>
          <a:p>
            <a:pPr algn="l"/>
            <a:r>
              <a:rPr lang="en-US" b="0" i="0" dirty="0">
                <a:solidFill>
                  <a:srgbClr val="374151"/>
                </a:solidFill>
                <a:effectLst/>
                <a:latin typeface="Söhne"/>
              </a:rPr>
              <a:t>LTCG property refers to assets that have increased in value and that you have held for more than one year. This includes:</a:t>
            </a:r>
          </a:p>
          <a:p>
            <a:pPr algn="l">
              <a:buFont typeface="+mj-lt"/>
              <a:buAutoNum type="arabicPeriod"/>
            </a:pPr>
            <a:r>
              <a:rPr lang="en-US" b="1" i="0" dirty="0">
                <a:solidFill>
                  <a:srgbClr val="374151"/>
                </a:solidFill>
                <a:effectLst/>
                <a:latin typeface="Söhne"/>
              </a:rPr>
              <a:t>Investment Assets</a:t>
            </a:r>
            <a:r>
              <a:rPr lang="en-US" b="0" i="0" dirty="0">
                <a:solidFill>
                  <a:srgbClr val="374151"/>
                </a:solidFill>
                <a:effectLst/>
                <a:latin typeface="Söhne"/>
              </a:rPr>
              <a:t>: These are assets like stocks, bonds, or real estate that you've invested in, which have appreciated in value over the time you've held them.</a:t>
            </a:r>
          </a:p>
          <a:p>
            <a:pPr algn="l">
              <a:buFont typeface="+mj-lt"/>
              <a:buAutoNum type="arabicPeriod"/>
            </a:pPr>
            <a:r>
              <a:rPr lang="en-US" b="1" i="0" dirty="0">
                <a:solidFill>
                  <a:srgbClr val="374151"/>
                </a:solidFill>
                <a:effectLst/>
                <a:latin typeface="Söhne"/>
              </a:rPr>
              <a:t>Personal-Use Assets</a:t>
            </a:r>
            <a:r>
              <a:rPr lang="en-US" b="0" i="0" dirty="0">
                <a:solidFill>
                  <a:srgbClr val="374151"/>
                </a:solidFill>
                <a:effectLst/>
                <a:latin typeface="Söhne"/>
              </a:rPr>
              <a:t>: Items like art, jewelry, or a car, which you've used personally and which </a:t>
            </a:r>
            <a:r>
              <a:rPr lang="en-US" b="0" i="0" dirty="0">
                <a:solidFill>
                  <a:srgbClr val="374151"/>
                </a:solidFill>
                <a:effectLst/>
                <a:highlight>
                  <a:srgbClr val="FFFF00"/>
                </a:highlight>
                <a:latin typeface="Söhne"/>
              </a:rPr>
              <a:t>have increased in value</a:t>
            </a:r>
            <a:r>
              <a:rPr lang="en-US" b="0" i="0" dirty="0">
                <a:solidFill>
                  <a:srgbClr val="374151"/>
                </a:solidFill>
                <a:effectLst/>
                <a:latin typeface="Söhne"/>
              </a:rPr>
              <a:t>.</a:t>
            </a:r>
          </a:p>
          <a:p>
            <a:pPr algn="l">
              <a:buFont typeface="+mj-lt"/>
              <a:buAutoNum type="arabicPeriod"/>
            </a:pPr>
            <a:r>
              <a:rPr lang="en-US" b="1" i="0" dirty="0">
                <a:solidFill>
                  <a:srgbClr val="374151"/>
                </a:solidFill>
                <a:effectLst/>
                <a:latin typeface="Söhne"/>
              </a:rPr>
              <a:t>Gain in Excess of Ordinary Income Depreciation Recapture</a:t>
            </a:r>
            <a:r>
              <a:rPr lang="en-US" b="0" i="0" dirty="0">
                <a:solidFill>
                  <a:srgbClr val="374151"/>
                </a:solidFill>
                <a:effectLst/>
                <a:latin typeface="Söhne"/>
              </a:rPr>
              <a:t>: This applies to long-term business-use assets. It refers to the portion of the asset's increase in value that exceeds the amount of depreciation you've claimed for tax purposes.</a:t>
            </a:r>
          </a:p>
          <a:p>
            <a:endParaRPr lang="en-US" dirty="0"/>
          </a:p>
        </p:txBody>
      </p:sp>
    </p:spTree>
    <p:extLst>
      <p:ext uri="{BB962C8B-B14F-4D97-AF65-F5344CB8AC3E}">
        <p14:creationId xmlns:p14="http://schemas.microsoft.com/office/powerpoint/2010/main" val="1901080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3693E-CA66-3C67-C139-264D4429CCC5}"/>
              </a:ext>
            </a:extLst>
          </p:cNvPr>
          <p:cNvSpPr>
            <a:spLocks noGrp="1"/>
          </p:cNvSpPr>
          <p:nvPr>
            <p:ph type="title"/>
          </p:nvPr>
        </p:nvSpPr>
        <p:spPr/>
        <p:txBody>
          <a:bodyPr/>
          <a:lstStyle/>
          <a:p>
            <a:pPr algn="ctr"/>
            <a:r>
              <a:rPr lang="en-US" b="1" i="0" dirty="0">
                <a:solidFill>
                  <a:srgbClr val="374151"/>
                </a:solidFill>
                <a:effectLst/>
                <a:latin typeface="Söhne"/>
              </a:rPr>
              <a:t>Gain in Excess of Ordinary Income Depreciation Recapture</a:t>
            </a:r>
            <a:endParaRPr lang="en-US" dirty="0"/>
          </a:p>
        </p:txBody>
      </p:sp>
      <p:sp>
        <p:nvSpPr>
          <p:cNvPr id="3" name="Content Placeholder 2">
            <a:extLst>
              <a:ext uri="{FF2B5EF4-FFF2-40B4-BE49-F238E27FC236}">
                <a16:creationId xmlns:a16="http://schemas.microsoft.com/office/drawing/2014/main" id="{F57A5B38-AECC-A145-ABD0-025C29520621}"/>
              </a:ext>
            </a:extLst>
          </p:cNvPr>
          <p:cNvSpPr>
            <a:spLocks noGrp="1"/>
          </p:cNvSpPr>
          <p:nvPr>
            <p:ph idx="1"/>
          </p:nvPr>
        </p:nvSpPr>
        <p:spPr/>
        <p:txBody>
          <a:bodyPr>
            <a:normAutofit fontScale="85000" lnSpcReduction="10000"/>
          </a:bodyPr>
          <a:lstStyle/>
          <a:p>
            <a:pPr algn="l">
              <a:buFont typeface="+mj-lt"/>
              <a:buAutoNum type="arabicPeriod"/>
            </a:pPr>
            <a:r>
              <a:rPr lang="en-US" b="1" i="0" dirty="0">
                <a:solidFill>
                  <a:srgbClr val="374151"/>
                </a:solidFill>
                <a:effectLst/>
                <a:latin typeface="Söhne"/>
              </a:rPr>
              <a:t>Purchase Price of Asset</a:t>
            </a:r>
            <a:r>
              <a:rPr lang="en-US" b="0" i="0" dirty="0">
                <a:solidFill>
                  <a:srgbClr val="374151"/>
                </a:solidFill>
                <a:effectLst/>
                <a:latin typeface="Söhne"/>
              </a:rPr>
              <a:t>: $100,000.</a:t>
            </a:r>
          </a:p>
          <a:p>
            <a:pPr algn="l">
              <a:buFont typeface="+mj-lt"/>
              <a:buAutoNum type="arabicPeriod"/>
            </a:pPr>
            <a:r>
              <a:rPr lang="en-US" b="1" i="0" dirty="0">
                <a:solidFill>
                  <a:srgbClr val="374151"/>
                </a:solidFill>
                <a:effectLst/>
                <a:latin typeface="Söhne"/>
              </a:rPr>
              <a:t>Depreciation Claimed</a:t>
            </a:r>
            <a:r>
              <a:rPr lang="en-US" b="0" i="0" dirty="0">
                <a:solidFill>
                  <a:srgbClr val="374151"/>
                </a:solidFill>
                <a:effectLst/>
                <a:latin typeface="Söhne"/>
              </a:rPr>
              <a:t>: $60,000 over the years.</a:t>
            </a:r>
          </a:p>
          <a:p>
            <a:pPr algn="l">
              <a:buFont typeface="+mj-lt"/>
              <a:buAutoNum type="arabicPeriod"/>
            </a:pPr>
            <a:r>
              <a:rPr lang="en-US" b="1" i="0" dirty="0">
                <a:solidFill>
                  <a:srgbClr val="374151"/>
                </a:solidFill>
                <a:effectLst/>
                <a:latin typeface="Söhne"/>
              </a:rPr>
              <a:t>Sale Price of Asset</a:t>
            </a:r>
            <a:r>
              <a:rPr lang="en-US" b="0" i="0" dirty="0">
                <a:solidFill>
                  <a:srgbClr val="374151"/>
                </a:solidFill>
                <a:effectLst/>
                <a:latin typeface="Söhne"/>
              </a:rPr>
              <a:t>: $120,000.</a:t>
            </a:r>
          </a:p>
          <a:p>
            <a:pPr algn="l">
              <a:buFont typeface="Arial" panose="020B0604020202020204" pitchFamily="34" charset="0"/>
              <a:buChar char="•"/>
            </a:pPr>
            <a:r>
              <a:rPr lang="en-US" b="1" i="0" dirty="0">
                <a:solidFill>
                  <a:srgbClr val="374151"/>
                </a:solidFill>
                <a:effectLst/>
                <a:latin typeface="Söhne"/>
              </a:rPr>
              <a:t>Total Gain on Sale</a:t>
            </a:r>
            <a:r>
              <a:rPr lang="en-US" b="0" i="0" dirty="0">
                <a:solidFill>
                  <a:srgbClr val="374151"/>
                </a:solidFill>
                <a:effectLst/>
                <a:latin typeface="Söhne"/>
              </a:rPr>
              <a:t>: Sale price ($120,000) - Purchase price ($100,000) = $20,000.</a:t>
            </a:r>
          </a:p>
          <a:p>
            <a:pPr algn="l">
              <a:buFont typeface="Arial" panose="020B0604020202020204" pitchFamily="34" charset="0"/>
              <a:buChar char="•"/>
            </a:pPr>
            <a:r>
              <a:rPr lang="en-US" b="1" i="0" dirty="0">
                <a:solidFill>
                  <a:srgbClr val="374151"/>
                </a:solidFill>
                <a:effectLst/>
                <a:latin typeface="Söhne"/>
              </a:rPr>
              <a:t>Depreciation Recapture</a:t>
            </a:r>
            <a:r>
              <a:rPr lang="en-US" b="0" i="0" dirty="0">
                <a:solidFill>
                  <a:srgbClr val="374151"/>
                </a:solidFill>
                <a:effectLst/>
                <a:latin typeface="Söhne"/>
              </a:rPr>
              <a:t>: The entire gain ($20,000) is equal to part of the depreciation claimed ($60,000), so it is all treated as depreciation recapture.</a:t>
            </a:r>
          </a:p>
          <a:p>
            <a:pPr algn="l">
              <a:buFont typeface="Arial" panose="020B0604020202020204" pitchFamily="34" charset="0"/>
              <a:buChar char="•"/>
            </a:pPr>
            <a:r>
              <a:rPr lang="en-US" b="1" i="0" dirty="0">
                <a:solidFill>
                  <a:srgbClr val="374151"/>
                </a:solidFill>
                <a:effectLst/>
                <a:latin typeface="Söhne"/>
              </a:rPr>
              <a:t>Gain in Excess of Ordinary Income</a:t>
            </a:r>
            <a:r>
              <a:rPr lang="en-US" b="0" i="0" dirty="0">
                <a:solidFill>
                  <a:srgbClr val="374151"/>
                </a:solidFill>
                <a:effectLst/>
                <a:latin typeface="Söhne"/>
              </a:rPr>
              <a:t>: Since the gain ($20,000) does not exceed the total depreciation ($60,000), there is no gain in excess of ordinary income in this scenario.</a:t>
            </a:r>
          </a:p>
          <a:p>
            <a:pPr algn="l"/>
            <a:r>
              <a:rPr lang="en-US" b="0" i="0" dirty="0">
                <a:solidFill>
                  <a:srgbClr val="374151"/>
                </a:solidFill>
                <a:effectLst/>
                <a:latin typeface="Söhne"/>
              </a:rPr>
              <a:t>In this example, the entire gain is considered depreciation recapture and is taxed as ordinary income. There is no excess gain beyond the depreciation recapture.</a:t>
            </a:r>
          </a:p>
          <a:p>
            <a:endParaRPr lang="en-US" dirty="0"/>
          </a:p>
        </p:txBody>
      </p:sp>
    </p:spTree>
    <p:extLst>
      <p:ext uri="{BB962C8B-B14F-4D97-AF65-F5344CB8AC3E}">
        <p14:creationId xmlns:p14="http://schemas.microsoft.com/office/powerpoint/2010/main" val="2274040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5908B-C9CE-5367-9FEA-1809B770E0CE}"/>
              </a:ext>
            </a:extLst>
          </p:cNvPr>
          <p:cNvSpPr>
            <a:spLocks noGrp="1"/>
          </p:cNvSpPr>
          <p:nvPr>
            <p:ph type="title"/>
          </p:nvPr>
        </p:nvSpPr>
        <p:spPr/>
        <p:txBody>
          <a:bodyPr/>
          <a:lstStyle/>
          <a:p>
            <a:pPr algn="ctr"/>
            <a:r>
              <a:rPr lang="en-US" dirty="0"/>
              <a:t>Tangible Personal Property Put to Unrelated Use</a:t>
            </a:r>
          </a:p>
        </p:txBody>
      </p:sp>
      <p:sp>
        <p:nvSpPr>
          <p:cNvPr id="3" name="Content Placeholder 2">
            <a:extLst>
              <a:ext uri="{FF2B5EF4-FFF2-40B4-BE49-F238E27FC236}">
                <a16:creationId xmlns:a16="http://schemas.microsoft.com/office/drawing/2014/main" id="{1F23DA72-3B1B-D1C7-B536-587954DE204E}"/>
              </a:ext>
            </a:extLst>
          </p:cNvPr>
          <p:cNvSpPr>
            <a:spLocks noGrp="1"/>
          </p:cNvSpPr>
          <p:nvPr>
            <p:ph idx="1"/>
          </p:nvPr>
        </p:nvSpPr>
        <p:spPr>
          <a:xfrm>
            <a:off x="176573" y="1551951"/>
            <a:ext cx="8393561" cy="4593690"/>
          </a:xfrm>
        </p:spPr>
        <p:txBody>
          <a:bodyPr>
            <a:normAutofit fontScale="92500" lnSpcReduction="10000"/>
          </a:bodyPr>
          <a:lstStyle/>
          <a:p>
            <a:pPr algn="l"/>
            <a:r>
              <a:rPr lang="en-US" b="0" i="0" dirty="0">
                <a:solidFill>
                  <a:srgbClr val="374151"/>
                </a:solidFill>
                <a:effectLst/>
                <a:latin typeface="Söhne"/>
              </a:rPr>
              <a:t>When you donate tangible personal property (like artwork, furniture, or equipment) to a charity, and the charity uses it for a purpose unrelated to its charitable mission (like selling it), the tax deduction you can claim is limited. </a:t>
            </a:r>
          </a:p>
          <a:p>
            <a:pPr algn="l"/>
            <a:r>
              <a:rPr lang="en-US" b="0" i="0" dirty="0">
                <a:solidFill>
                  <a:srgbClr val="374151"/>
                </a:solidFill>
                <a:effectLst/>
                <a:latin typeface="Söhne"/>
              </a:rPr>
              <a:t>In such cases, your deduction isn't based on the item's current market value.</a:t>
            </a:r>
          </a:p>
          <a:p>
            <a:pPr algn="l"/>
            <a:r>
              <a:rPr lang="en-US" b="0" i="0" dirty="0">
                <a:solidFill>
                  <a:srgbClr val="374151"/>
                </a:solidFill>
                <a:effectLst/>
                <a:latin typeface="Söhne"/>
              </a:rPr>
              <a:t> Instead, it's based on the item's adjusted basis, which is usually what you originally paid for it, adjusted for factors like depreciation or improvements.</a:t>
            </a:r>
          </a:p>
          <a:p>
            <a:pPr algn="l"/>
            <a:r>
              <a:rPr lang="en-US" b="0" i="0" dirty="0">
                <a:solidFill>
                  <a:srgbClr val="374151"/>
                </a:solidFill>
                <a:effectLst/>
                <a:latin typeface="Söhne"/>
              </a:rPr>
              <a:t>In summary, if you donate a physical item to a charity and the charity doesn't use it to further its charitable work, your tax deduction is limited to the original cost of the item (minus depreciation), not its current market value.</a:t>
            </a:r>
          </a:p>
          <a:p>
            <a:endParaRPr lang="en-US" dirty="0"/>
          </a:p>
        </p:txBody>
      </p:sp>
      <p:sp>
        <p:nvSpPr>
          <p:cNvPr id="4" name="TextBox 23">
            <a:extLst>
              <a:ext uri="{FF2B5EF4-FFF2-40B4-BE49-F238E27FC236}">
                <a16:creationId xmlns:a16="http://schemas.microsoft.com/office/drawing/2014/main" id="{E53AA152-9C19-B5C1-149F-C95ECFC5313D}"/>
              </a:ext>
            </a:extLst>
          </p:cNvPr>
          <p:cNvSpPr txBox="1">
            <a:spLocks noChangeArrowheads="1"/>
          </p:cNvSpPr>
          <p:nvPr/>
        </p:nvSpPr>
        <p:spPr bwMode="auto">
          <a:xfrm>
            <a:off x="2397583" y="6325558"/>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AEF53CC6-B003-AD28-D0FF-F36E46025337}"/>
              </a:ext>
            </a:extLst>
          </p:cNvPr>
          <p:cNvPicPr>
            <a:picLocks noChangeAspect="1"/>
          </p:cNvPicPr>
          <p:nvPr/>
        </p:nvPicPr>
        <p:blipFill>
          <a:blip r:embed="rId2"/>
          <a:stretch>
            <a:fillRect/>
          </a:stretch>
        </p:blipFill>
        <p:spPr>
          <a:xfrm>
            <a:off x="0" y="6325558"/>
            <a:ext cx="2998817" cy="482040"/>
          </a:xfrm>
          <a:prstGeom prst="rect">
            <a:avLst/>
          </a:prstGeom>
        </p:spPr>
      </p:pic>
      <p:pic>
        <p:nvPicPr>
          <p:cNvPr id="7" name="Picture 6">
            <a:extLst>
              <a:ext uri="{FF2B5EF4-FFF2-40B4-BE49-F238E27FC236}">
                <a16:creationId xmlns:a16="http://schemas.microsoft.com/office/drawing/2014/main" id="{F502F8B3-2905-DF1A-6A29-4FF53F502FF4}"/>
              </a:ext>
            </a:extLst>
          </p:cNvPr>
          <p:cNvPicPr>
            <a:picLocks noChangeAspect="1"/>
          </p:cNvPicPr>
          <p:nvPr/>
        </p:nvPicPr>
        <p:blipFill>
          <a:blip r:embed="rId3"/>
          <a:stretch>
            <a:fillRect/>
          </a:stretch>
        </p:blipFill>
        <p:spPr>
          <a:xfrm>
            <a:off x="8513201" y="1701724"/>
            <a:ext cx="3678799" cy="3249606"/>
          </a:xfrm>
          <a:prstGeom prst="rect">
            <a:avLst/>
          </a:prstGeom>
        </p:spPr>
      </p:pic>
    </p:spTree>
    <p:extLst>
      <p:ext uri="{BB962C8B-B14F-4D97-AF65-F5344CB8AC3E}">
        <p14:creationId xmlns:p14="http://schemas.microsoft.com/office/powerpoint/2010/main" val="4293797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DBD1C-5E0B-0520-98DF-B9DAE07253B9}"/>
              </a:ext>
            </a:extLst>
          </p:cNvPr>
          <p:cNvSpPr>
            <a:spLocks noGrp="1"/>
          </p:cNvSpPr>
          <p:nvPr>
            <p:ph type="title"/>
          </p:nvPr>
        </p:nvSpPr>
        <p:spPr>
          <a:xfrm>
            <a:off x="838200" y="-136680"/>
            <a:ext cx="10515600" cy="1325563"/>
          </a:xfrm>
        </p:spPr>
        <p:txBody>
          <a:bodyPr/>
          <a:lstStyle/>
          <a:p>
            <a:pPr algn="ctr"/>
            <a:r>
              <a:rPr lang="en-US" dirty="0"/>
              <a:t>Example</a:t>
            </a:r>
          </a:p>
        </p:txBody>
      </p:sp>
      <p:sp>
        <p:nvSpPr>
          <p:cNvPr id="3" name="Content Placeholder 2">
            <a:extLst>
              <a:ext uri="{FF2B5EF4-FFF2-40B4-BE49-F238E27FC236}">
                <a16:creationId xmlns:a16="http://schemas.microsoft.com/office/drawing/2014/main" id="{1F14E22A-94F0-648E-8C41-B0064FBDAFE6}"/>
              </a:ext>
            </a:extLst>
          </p:cNvPr>
          <p:cNvSpPr>
            <a:spLocks noGrp="1"/>
          </p:cNvSpPr>
          <p:nvPr>
            <p:ph idx="1"/>
          </p:nvPr>
        </p:nvSpPr>
        <p:spPr>
          <a:xfrm>
            <a:off x="102220" y="944678"/>
            <a:ext cx="11807282" cy="5489575"/>
          </a:xfrm>
        </p:spPr>
        <p:txBody>
          <a:bodyPr>
            <a:normAutofit fontScale="70000" lnSpcReduction="20000"/>
          </a:bodyPr>
          <a:lstStyle/>
          <a:p>
            <a:r>
              <a:rPr lang="en-US" dirty="0"/>
              <a:t>Emma Johnson purchased a vintage grand piano for her personal use at a price of $40,000. Ten years later, a local community center, which is a registered 501(c)(3) charity, shows interest in the piano for use in their music programs. Emma gets a qualified appraisal to determine the current fair market value (FMV) of the piano.</a:t>
            </a:r>
          </a:p>
          <a:p>
            <a:r>
              <a:rPr lang="en-US" dirty="0"/>
              <a:t>1. If the current FMV is $35,000:</a:t>
            </a:r>
          </a:p>
          <a:p>
            <a:pPr marL="0" indent="0">
              <a:buNone/>
            </a:pPr>
            <a:r>
              <a:rPr lang="en-US" dirty="0"/>
              <a:t>The piano's value has decreased from its purchase price ($40,000) to $35,000.</a:t>
            </a:r>
          </a:p>
          <a:p>
            <a:pPr marL="0" indent="0">
              <a:buNone/>
            </a:pPr>
            <a:r>
              <a:rPr lang="en-US" dirty="0"/>
              <a:t>Since it's a capital asset held for more than one year but has depreciated in value, it's considered ordinary income property.</a:t>
            </a:r>
          </a:p>
          <a:p>
            <a:pPr marL="0" indent="0">
              <a:buNone/>
            </a:pPr>
            <a:r>
              <a:rPr lang="en-US" dirty="0"/>
              <a:t>Emma's charitable contribution deduction would be the lesser of the piano's adjusted basis ($40,000) or its FMV at the time of contribution ($35,000).</a:t>
            </a:r>
          </a:p>
          <a:p>
            <a:pPr marL="0" indent="0">
              <a:buNone/>
            </a:pPr>
            <a:r>
              <a:rPr lang="en-US" dirty="0"/>
              <a:t>Therefore, her deduction would be $35,000.</a:t>
            </a:r>
          </a:p>
          <a:p>
            <a:r>
              <a:rPr lang="en-US" dirty="0"/>
              <a:t>2. If the current FMV is $45,000:</a:t>
            </a:r>
          </a:p>
          <a:p>
            <a:pPr marL="0" indent="0">
              <a:buNone/>
            </a:pPr>
            <a:r>
              <a:rPr lang="en-US" dirty="0"/>
              <a:t>The piano's value has increased from the purchase price to $45,000, classifying it as appreciated long-term capital gain (LTCG) property.</a:t>
            </a:r>
          </a:p>
          <a:p>
            <a:pPr marL="0" indent="0">
              <a:buNone/>
            </a:pPr>
            <a:r>
              <a:rPr lang="en-US" dirty="0"/>
              <a:t>For LTCG property, the deduction is based on its current FMV.</a:t>
            </a:r>
          </a:p>
          <a:p>
            <a:pPr marL="0" indent="0">
              <a:buNone/>
            </a:pPr>
            <a:r>
              <a:rPr lang="en-US" dirty="0"/>
              <a:t>Hence, Emma's charitable contribution deduction would be $45,000.</a:t>
            </a:r>
          </a:p>
          <a:p>
            <a:r>
              <a:rPr lang="en-US" dirty="0"/>
              <a:t>Note: If the community center decides to sell the piano instead of using it in their music programs, Emma's deduction would be limited to her original investment in the piano ($40,000), regardless of its current market value.</a:t>
            </a:r>
          </a:p>
          <a:p>
            <a:endParaRPr lang="en-US" dirty="0"/>
          </a:p>
          <a:p>
            <a:endParaRPr lang="en-US" dirty="0"/>
          </a:p>
          <a:p>
            <a:endParaRPr lang="en-US" dirty="0"/>
          </a:p>
          <a:p>
            <a:endParaRPr lang="en-US" dirty="0"/>
          </a:p>
          <a:p>
            <a:endParaRPr lang="en-US" dirty="0"/>
          </a:p>
        </p:txBody>
      </p:sp>
      <p:sp>
        <p:nvSpPr>
          <p:cNvPr id="4" name="TextBox 23">
            <a:extLst>
              <a:ext uri="{FF2B5EF4-FFF2-40B4-BE49-F238E27FC236}">
                <a16:creationId xmlns:a16="http://schemas.microsoft.com/office/drawing/2014/main" id="{1B8127B2-842E-98B2-A8A2-A424E054CE7F}"/>
              </a:ext>
            </a:extLst>
          </p:cNvPr>
          <p:cNvSpPr txBox="1">
            <a:spLocks noChangeArrowheads="1"/>
          </p:cNvSpPr>
          <p:nvPr/>
        </p:nvSpPr>
        <p:spPr bwMode="auto">
          <a:xfrm>
            <a:off x="2397583" y="6325558"/>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20CB2B28-01BA-9D03-1796-845F9BA9A0CA}"/>
              </a:ext>
            </a:extLst>
          </p:cNvPr>
          <p:cNvPicPr>
            <a:picLocks noChangeAspect="1"/>
          </p:cNvPicPr>
          <p:nvPr/>
        </p:nvPicPr>
        <p:blipFill>
          <a:blip r:embed="rId2"/>
          <a:stretch>
            <a:fillRect/>
          </a:stretch>
        </p:blipFill>
        <p:spPr>
          <a:xfrm>
            <a:off x="0" y="6325558"/>
            <a:ext cx="2998817" cy="482040"/>
          </a:xfrm>
          <a:prstGeom prst="rect">
            <a:avLst/>
          </a:prstGeom>
        </p:spPr>
      </p:pic>
    </p:spTree>
    <p:extLst>
      <p:ext uri="{BB962C8B-B14F-4D97-AF65-F5344CB8AC3E}">
        <p14:creationId xmlns:p14="http://schemas.microsoft.com/office/powerpoint/2010/main" val="2171914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CB374-3E05-288C-4DC5-A0553697001C}"/>
              </a:ext>
            </a:extLst>
          </p:cNvPr>
          <p:cNvSpPr>
            <a:spLocks noGrp="1"/>
          </p:cNvSpPr>
          <p:nvPr>
            <p:ph type="title"/>
          </p:nvPr>
        </p:nvSpPr>
        <p:spPr>
          <a:xfrm>
            <a:off x="882869" y="-160730"/>
            <a:ext cx="11126392" cy="1325563"/>
          </a:xfrm>
        </p:spPr>
        <p:txBody>
          <a:bodyPr>
            <a:normAutofit/>
          </a:bodyPr>
          <a:lstStyle/>
          <a:p>
            <a:pPr algn="ctr"/>
            <a:br>
              <a:rPr lang="en-US" dirty="0"/>
            </a:br>
            <a:r>
              <a:rPr lang="en-US" dirty="0"/>
              <a:t>Qualified Vehicle Sold by Charitable Organization</a:t>
            </a:r>
          </a:p>
        </p:txBody>
      </p:sp>
      <p:sp>
        <p:nvSpPr>
          <p:cNvPr id="3" name="Content Placeholder 2">
            <a:extLst>
              <a:ext uri="{FF2B5EF4-FFF2-40B4-BE49-F238E27FC236}">
                <a16:creationId xmlns:a16="http://schemas.microsoft.com/office/drawing/2014/main" id="{36C68737-A032-7061-30C0-BBD69DDE012B}"/>
              </a:ext>
            </a:extLst>
          </p:cNvPr>
          <p:cNvSpPr>
            <a:spLocks noGrp="1"/>
          </p:cNvSpPr>
          <p:nvPr>
            <p:ph idx="1"/>
          </p:nvPr>
        </p:nvSpPr>
        <p:spPr>
          <a:xfrm>
            <a:off x="151728" y="1221957"/>
            <a:ext cx="9200378" cy="5153618"/>
          </a:xfrm>
        </p:spPr>
        <p:txBody>
          <a:bodyPr>
            <a:normAutofit fontScale="85000" lnSpcReduction="20000"/>
          </a:bodyPr>
          <a:lstStyle/>
          <a:p>
            <a:pPr algn="l"/>
            <a:r>
              <a:rPr lang="en-US" b="0" i="0" dirty="0">
                <a:solidFill>
                  <a:srgbClr val="374151"/>
                </a:solidFill>
                <a:effectLst/>
                <a:latin typeface="Söhne"/>
              </a:rPr>
              <a:t>When you donate a vehicle (like a car, truck, boat, or airplane) for personal use to a charity, and the charity then sells it, the rules for your tax deduction are specific and depend on the sale price of the vehicle:</a:t>
            </a:r>
          </a:p>
          <a:p>
            <a:pPr algn="l">
              <a:buFont typeface="+mj-lt"/>
              <a:buAutoNum type="arabicPeriod"/>
            </a:pPr>
            <a:r>
              <a:rPr lang="en-US" b="1" i="0" dirty="0">
                <a:solidFill>
                  <a:srgbClr val="374151"/>
                </a:solidFill>
                <a:effectLst/>
                <a:latin typeface="Söhne"/>
              </a:rPr>
              <a:t>If the Vehicle's Fair Market Value (FMV) is Over $500 at the Time of Donation</a:t>
            </a:r>
            <a:r>
              <a:rPr lang="en-US" b="0" i="0" dirty="0">
                <a:solidFill>
                  <a:srgbClr val="374151"/>
                </a:solidFill>
                <a:effectLst/>
                <a:latin typeface="Söhne"/>
              </a:rPr>
              <a:t>:</a:t>
            </a:r>
          </a:p>
          <a:p>
            <a:pPr marL="742950" lvl="1" indent="-285750" algn="l">
              <a:buFont typeface="+mj-lt"/>
              <a:buAutoNum type="arabicPeriod"/>
            </a:pPr>
            <a:r>
              <a:rPr lang="en-US" b="0" i="0" dirty="0">
                <a:solidFill>
                  <a:srgbClr val="374151"/>
                </a:solidFill>
                <a:effectLst/>
                <a:latin typeface="Söhne"/>
              </a:rPr>
              <a:t>Your deduction is limited to the lesser of two amounts:</a:t>
            </a:r>
          </a:p>
          <a:p>
            <a:pPr marL="1143000" lvl="2" indent="-228600" algn="l">
              <a:buFont typeface="+mj-lt"/>
              <a:buAutoNum type="arabicPeriod"/>
            </a:pPr>
            <a:r>
              <a:rPr lang="en-US" b="0" i="0" dirty="0">
                <a:solidFill>
                  <a:srgbClr val="374151"/>
                </a:solidFill>
                <a:effectLst/>
                <a:latin typeface="Söhne"/>
              </a:rPr>
              <a:t>The gross proceeds from the charity's sale of the vehicle.</a:t>
            </a:r>
          </a:p>
          <a:p>
            <a:pPr marL="1143000" lvl="2" indent="-228600" algn="l">
              <a:buFont typeface="+mj-lt"/>
              <a:buAutoNum type="arabicPeriod"/>
            </a:pPr>
            <a:r>
              <a:rPr lang="en-US" b="0" i="0" dirty="0">
                <a:solidFill>
                  <a:srgbClr val="374151"/>
                </a:solidFill>
                <a:effectLst/>
                <a:latin typeface="Söhne"/>
              </a:rPr>
              <a:t>The vehicle's FMV on the date you donated it.</a:t>
            </a:r>
          </a:p>
          <a:p>
            <a:pPr marL="742950" lvl="1" indent="-285750" algn="l">
              <a:buFont typeface="+mj-lt"/>
              <a:buAutoNum type="arabicPeriod"/>
            </a:pPr>
            <a:r>
              <a:rPr lang="en-US" b="0" i="0" dirty="0">
                <a:solidFill>
                  <a:srgbClr val="374151"/>
                </a:solidFill>
                <a:effectLst/>
                <a:latin typeface="Söhne"/>
              </a:rPr>
              <a:t>This rule applies assuming the FMV is less than what you originally paid for the vehicle (adjusted basis).</a:t>
            </a:r>
          </a:p>
          <a:p>
            <a:pPr algn="l">
              <a:buFont typeface="+mj-lt"/>
              <a:buAutoNum type="arabicPeriod"/>
            </a:pPr>
            <a:r>
              <a:rPr lang="en-US" b="1" i="0" dirty="0">
                <a:solidFill>
                  <a:srgbClr val="374151"/>
                </a:solidFill>
                <a:effectLst/>
                <a:latin typeface="Söhne"/>
              </a:rPr>
              <a:t>If the Charity Sells the Vehicle for $500 or Less</a:t>
            </a:r>
            <a:r>
              <a:rPr lang="en-US" b="0" i="0" dirty="0">
                <a:solidFill>
                  <a:srgbClr val="374151"/>
                </a:solidFill>
                <a:effectLst/>
                <a:latin typeface="Söhne"/>
              </a:rPr>
              <a:t>:</a:t>
            </a:r>
          </a:p>
          <a:p>
            <a:pPr marL="742950" lvl="1" indent="-285750" algn="l">
              <a:buFont typeface="+mj-lt"/>
              <a:buAutoNum type="arabicPeriod"/>
            </a:pPr>
            <a:r>
              <a:rPr lang="en-US" b="0" i="0" dirty="0">
                <a:solidFill>
                  <a:srgbClr val="374151"/>
                </a:solidFill>
                <a:effectLst/>
                <a:latin typeface="Söhne"/>
              </a:rPr>
              <a:t>Your deduction is limited to the lesser of:</a:t>
            </a:r>
          </a:p>
          <a:p>
            <a:pPr marL="1143000" lvl="2" indent="-228600" algn="l">
              <a:buFont typeface="+mj-lt"/>
              <a:buAutoNum type="arabicPeriod"/>
            </a:pPr>
            <a:r>
              <a:rPr lang="en-US" b="0" i="0" dirty="0">
                <a:solidFill>
                  <a:srgbClr val="374151"/>
                </a:solidFill>
                <a:effectLst/>
                <a:latin typeface="Söhne"/>
              </a:rPr>
              <a:t>$500.</a:t>
            </a:r>
          </a:p>
          <a:p>
            <a:pPr marL="1143000" lvl="2" indent="-228600" algn="l">
              <a:buFont typeface="+mj-lt"/>
              <a:buAutoNum type="arabicPeriod"/>
            </a:pPr>
            <a:r>
              <a:rPr lang="en-US" b="0" i="0" dirty="0">
                <a:solidFill>
                  <a:srgbClr val="374151"/>
                </a:solidFill>
                <a:effectLst/>
                <a:latin typeface="Söhne"/>
              </a:rPr>
              <a:t>The vehicle's FMV on the date of your donation.</a:t>
            </a:r>
          </a:p>
          <a:p>
            <a:pPr marL="742950" lvl="1" indent="-285750" algn="l">
              <a:buFont typeface="+mj-lt"/>
              <a:buAutoNum type="arabicPeriod"/>
            </a:pPr>
            <a:r>
              <a:rPr lang="en-US" b="0" i="0" dirty="0">
                <a:solidFill>
                  <a:srgbClr val="374151"/>
                </a:solidFill>
                <a:effectLst/>
                <a:latin typeface="Söhne"/>
              </a:rPr>
              <a:t>Again, this is under the assumption that the FMV is less than your adjusted basis in the vehicle.</a:t>
            </a:r>
          </a:p>
          <a:p>
            <a:pPr marL="0" indent="0">
              <a:buNone/>
            </a:pPr>
            <a:endParaRPr lang="en-US" dirty="0"/>
          </a:p>
        </p:txBody>
      </p:sp>
      <p:sp>
        <p:nvSpPr>
          <p:cNvPr id="4" name="TextBox 23">
            <a:extLst>
              <a:ext uri="{FF2B5EF4-FFF2-40B4-BE49-F238E27FC236}">
                <a16:creationId xmlns:a16="http://schemas.microsoft.com/office/drawing/2014/main" id="{A988C2F6-619F-E088-045B-E66A6DF7B63D}"/>
              </a:ext>
            </a:extLst>
          </p:cNvPr>
          <p:cNvSpPr txBox="1">
            <a:spLocks noChangeArrowheads="1"/>
          </p:cNvSpPr>
          <p:nvPr/>
        </p:nvSpPr>
        <p:spPr bwMode="auto">
          <a:xfrm>
            <a:off x="2397583" y="6325558"/>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89F069EE-835C-DFF9-4E94-23133E655BC4}"/>
              </a:ext>
            </a:extLst>
          </p:cNvPr>
          <p:cNvPicPr>
            <a:picLocks noChangeAspect="1"/>
          </p:cNvPicPr>
          <p:nvPr/>
        </p:nvPicPr>
        <p:blipFill>
          <a:blip r:embed="rId2"/>
          <a:stretch>
            <a:fillRect/>
          </a:stretch>
        </p:blipFill>
        <p:spPr>
          <a:xfrm>
            <a:off x="0" y="6325558"/>
            <a:ext cx="2998817" cy="482040"/>
          </a:xfrm>
          <a:prstGeom prst="rect">
            <a:avLst/>
          </a:prstGeom>
        </p:spPr>
      </p:pic>
      <p:pic>
        <p:nvPicPr>
          <p:cNvPr id="7" name="Picture 6">
            <a:extLst>
              <a:ext uri="{FF2B5EF4-FFF2-40B4-BE49-F238E27FC236}">
                <a16:creationId xmlns:a16="http://schemas.microsoft.com/office/drawing/2014/main" id="{621AE7EF-E7C6-2D3B-9836-DE1B36310CD1}"/>
              </a:ext>
            </a:extLst>
          </p:cNvPr>
          <p:cNvPicPr>
            <a:picLocks noChangeAspect="1"/>
          </p:cNvPicPr>
          <p:nvPr/>
        </p:nvPicPr>
        <p:blipFill>
          <a:blip r:embed="rId3"/>
          <a:stretch>
            <a:fillRect/>
          </a:stretch>
        </p:blipFill>
        <p:spPr>
          <a:xfrm>
            <a:off x="9449781" y="2112277"/>
            <a:ext cx="2689668" cy="1841388"/>
          </a:xfrm>
          <a:prstGeom prst="rect">
            <a:avLst/>
          </a:prstGeom>
        </p:spPr>
      </p:pic>
    </p:spTree>
    <p:extLst>
      <p:ext uri="{BB962C8B-B14F-4D97-AF65-F5344CB8AC3E}">
        <p14:creationId xmlns:p14="http://schemas.microsoft.com/office/powerpoint/2010/main" val="2190433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316D2-AB62-AFDF-1B3F-61C8C7C15FDD}"/>
              </a:ext>
            </a:extLst>
          </p:cNvPr>
          <p:cNvSpPr>
            <a:spLocks noGrp="1"/>
          </p:cNvSpPr>
          <p:nvPr>
            <p:ph type="title"/>
          </p:nvPr>
        </p:nvSpPr>
        <p:spPr>
          <a:xfrm>
            <a:off x="838200" y="-92075"/>
            <a:ext cx="10515600" cy="1325563"/>
          </a:xfrm>
        </p:spPr>
        <p:txBody>
          <a:bodyPr/>
          <a:lstStyle/>
          <a:p>
            <a:pPr algn="ctr"/>
            <a:r>
              <a:rPr lang="en-US" dirty="0"/>
              <a:t>Illustration</a:t>
            </a:r>
          </a:p>
        </p:txBody>
      </p:sp>
      <p:sp>
        <p:nvSpPr>
          <p:cNvPr id="3" name="Content Placeholder 2">
            <a:extLst>
              <a:ext uri="{FF2B5EF4-FFF2-40B4-BE49-F238E27FC236}">
                <a16:creationId xmlns:a16="http://schemas.microsoft.com/office/drawing/2014/main" id="{704BAC18-D2F6-3A41-3D8A-647189A5B4C9}"/>
              </a:ext>
            </a:extLst>
          </p:cNvPr>
          <p:cNvSpPr>
            <a:spLocks noGrp="1"/>
          </p:cNvSpPr>
          <p:nvPr>
            <p:ph idx="1"/>
          </p:nvPr>
        </p:nvSpPr>
        <p:spPr>
          <a:xfrm>
            <a:off x="202580" y="978131"/>
            <a:ext cx="11747682" cy="5485731"/>
          </a:xfrm>
        </p:spPr>
        <p:txBody>
          <a:bodyPr>
            <a:normAutofit fontScale="85000" lnSpcReduction="10000"/>
          </a:bodyPr>
          <a:lstStyle/>
          <a:p>
            <a:pPr algn="l"/>
            <a:r>
              <a:rPr lang="en-US" dirty="0">
                <a:solidFill>
                  <a:srgbClr val="374151"/>
                </a:solidFill>
                <a:latin typeface="Söhne"/>
              </a:rPr>
              <a:t>Lets assume you own</a:t>
            </a:r>
            <a:r>
              <a:rPr lang="en-US" b="0" i="0" dirty="0">
                <a:solidFill>
                  <a:srgbClr val="374151"/>
                </a:solidFill>
                <a:effectLst/>
                <a:latin typeface="Söhne"/>
              </a:rPr>
              <a:t> an old car (or maybe a boat or a bike) that you don't need anymore.</a:t>
            </a:r>
          </a:p>
          <a:p>
            <a:pPr algn="l"/>
            <a:r>
              <a:rPr lang="en-US" b="0" i="0" dirty="0">
                <a:solidFill>
                  <a:srgbClr val="374151"/>
                </a:solidFill>
                <a:effectLst/>
                <a:latin typeface="Söhne"/>
              </a:rPr>
              <a:t> You decide to donate it to a charity, which then sells it. How much you can deduct from your taxes for this donation depends on a couple of things:</a:t>
            </a:r>
          </a:p>
          <a:p>
            <a:pPr algn="l">
              <a:buFont typeface="+mj-lt"/>
              <a:buAutoNum type="arabicPeriod"/>
            </a:pPr>
            <a:r>
              <a:rPr lang="en-US" b="1" i="0" dirty="0">
                <a:solidFill>
                  <a:srgbClr val="374151"/>
                </a:solidFill>
                <a:effectLst/>
                <a:latin typeface="Söhne"/>
              </a:rPr>
              <a:t>If Your Vehicle is Worth More Than $500 When You Donate It</a:t>
            </a:r>
            <a:r>
              <a:rPr lang="en-US" b="0" i="0" dirty="0">
                <a:solidFill>
                  <a:srgbClr val="374151"/>
                </a:solidFill>
                <a:effectLst/>
                <a:latin typeface="Söhne"/>
              </a:rPr>
              <a:t>:</a:t>
            </a:r>
          </a:p>
          <a:p>
            <a:pPr marL="742950" lvl="1" indent="-285750" algn="l">
              <a:buFont typeface="+mj-lt"/>
              <a:buAutoNum type="arabicPeriod"/>
            </a:pPr>
            <a:r>
              <a:rPr lang="en-US" b="0" i="0" dirty="0">
                <a:solidFill>
                  <a:srgbClr val="374151"/>
                </a:solidFill>
                <a:effectLst/>
                <a:latin typeface="Söhne"/>
              </a:rPr>
              <a:t>Let's say the car is still pretty decent, and its fair market value (FMV) – basically, what it's worth on the open market – is more than $500 when you give it away.</a:t>
            </a:r>
          </a:p>
          <a:p>
            <a:pPr marL="742950" lvl="1" indent="-285750" algn="l">
              <a:buFont typeface="+mj-lt"/>
              <a:buAutoNum type="arabicPeriod"/>
            </a:pPr>
            <a:r>
              <a:rPr lang="en-US" b="0" i="0" dirty="0">
                <a:solidFill>
                  <a:srgbClr val="374151"/>
                </a:solidFill>
                <a:effectLst/>
                <a:latin typeface="Söhne"/>
              </a:rPr>
              <a:t>Your tax deduction is limited to the smaller amount between:</a:t>
            </a:r>
          </a:p>
          <a:p>
            <a:pPr marL="1143000" lvl="2" indent="-228600" algn="l">
              <a:buFont typeface="+mj-lt"/>
              <a:buAutoNum type="arabicPeriod"/>
            </a:pPr>
            <a:r>
              <a:rPr lang="en-US" b="1" i="0" dirty="0">
                <a:solidFill>
                  <a:srgbClr val="374151"/>
                </a:solidFill>
                <a:effectLst/>
                <a:latin typeface="Söhne"/>
              </a:rPr>
              <a:t>What the charity sells it for</a:t>
            </a:r>
            <a:r>
              <a:rPr lang="en-US" b="0" i="0" dirty="0">
                <a:solidFill>
                  <a:srgbClr val="374151"/>
                </a:solidFill>
                <a:effectLst/>
                <a:latin typeface="Söhne"/>
              </a:rPr>
              <a:t>: Imagine the charity sells your car for $800.</a:t>
            </a:r>
          </a:p>
          <a:p>
            <a:pPr marL="1143000" lvl="2" indent="-228600" algn="l">
              <a:buFont typeface="+mj-lt"/>
              <a:buAutoNum type="arabicPeriod"/>
            </a:pPr>
            <a:r>
              <a:rPr lang="en-US" b="1" i="0" dirty="0">
                <a:solidFill>
                  <a:srgbClr val="374151"/>
                </a:solidFill>
                <a:effectLst/>
                <a:latin typeface="Söhne"/>
              </a:rPr>
              <a:t>The FMV of the car when you donated it</a:t>
            </a:r>
            <a:r>
              <a:rPr lang="en-US" b="0" i="0" dirty="0">
                <a:solidFill>
                  <a:srgbClr val="374151"/>
                </a:solidFill>
                <a:effectLst/>
                <a:latin typeface="Söhne"/>
              </a:rPr>
              <a:t>: Let's say the FMV was $750 at that time.</a:t>
            </a:r>
          </a:p>
          <a:p>
            <a:pPr marL="742950" lvl="1" indent="-285750" algn="l">
              <a:buFont typeface="+mj-lt"/>
              <a:buAutoNum type="arabicPeriod"/>
            </a:pPr>
            <a:r>
              <a:rPr lang="en-US" b="0" i="0" dirty="0">
                <a:solidFill>
                  <a:srgbClr val="374151"/>
                </a:solidFill>
                <a:effectLst/>
                <a:latin typeface="Söhne"/>
              </a:rPr>
              <a:t>In this example, your tax deduction would be $750 (since it's the lesser amount).</a:t>
            </a:r>
          </a:p>
          <a:p>
            <a:pPr marL="742950" lvl="1" indent="-285750" algn="l">
              <a:buFont typeface="+mj-lt"/>
              <a:buAutoNum type="arabicPeriod"/>
            </a:pPr>
            <a:r>
              <a:rPr lang="en-US" b="0" i="0" dirty="0">
                <a:solidFill>
                  <a:srgbClr val="374151"/>
                </a:solidFill>
                <a:effectLst/>
                <a:latin typeface="Söhne"/>
              </a:rPr>
              <a:t>But remember, this is only if the car's FMV is less than what you originally paid for it.</a:t>
            </a:r>
          </a:p>
          <a:p>
            <a:pPr algn="l">
              <a:buFont typeface="+mj-lt"/>
              <a:buAutoNum type="arabicPeriod"/>
            </a:pPr>
            <a:r>
              <a:rPr lang="en-US" b="1" i="0" dirty="0">
                <a:solidFill>
                  <a:srgbClr val="374151"/>
                </a:solidFill>
                <a:effectLst/>
                <a:latin typeface="Söhne"/>
              </a:rPr>
              <a:t>If the Charity Sells Your Vehicle for $500 or Less</a:t>
            </a:r>
            <a:r>
              <a:rPr lang="en-US" b="0" i="0" dirty="0">
                <a:solidFill>
                  <a:srgbClr val="374151"/>
                </a:solidFill>
                <a:effectLst/>
                <a:latin typeface="Söhne"/>
              </a:rPr>
              <a:t>:</a:t>
            </a:r>
          </a:p>
          <a:p>
            <a:pPr marL="742950" lvl="1" indent="-285750" algn="l">
              <a:buFont typeface="+mj-lt"/>
              <a:buAutoNum type="arabicPeriod"/>
            </a:pPr>
            <a:r>
              <a:rPr lang="en-US" b="0" i="0" dirty="0">
                <a:solidFill>
                  <a:srgbClr val="374151"/>
                </a:solidFill>
                <a:effectLst/>
                <a:latin typeface="Söhne"/>
              </a:rPr>
              <a:t>Now, suppose the charity ends up selling your car for something like $400.</a:t>
            </a:r>
          </a:p>
          <a:p>
            <a:pPr marL="742950" lvl="1" indent="-285750" algn="l">
              <a:buFont typeface="+mj-lt"/>
              <a:buAutoNum type="arabicPeriod"/>
            </a:pPr>
            <a:r>
              <a:rPr lang="en-US" b="0" i="0" dirty="0">
                <a:solidFill>
                  <a:srgbClr val="374151"/>
                </a:solidFill>
                <a:effectLst/>
                <a:latin typeface="Söhne"/>
              </a:rPr>
              <a:t>In this case, your tax deduction is the smaller amount between:</a:t>
            </a:r>
          </a:p>
          <a:p>
            <a:pPr marL="1143000" lvl="2" indent="-228600" algn="l">
              <a:buFont typeface="+mj-lt"/>
              <a:buAutoNum type="arabicPeriod"/>
            </a:pPr>
            <a:r>
              <a:rPr lang="en-US" b="1" i="0" dirty="0">
                <a:solidFill>
                  <a:srgbClr val="374151"/>
                </a:solidFill>
                <a:effectLst/>
                <a:latin typeface="Söhne"/>
              </a:rPr>
              <a:t>$500</a:t>
            </a:r>
            <a:endParaRPr lang="en-US" b="0" i="0" dirty="0">
              <a:solidFill>
                <a:srgbClr val="374151"/>
              </a:solidFill>
              <a:effectLst/>
              <a:latin typeface="Söhne"/>
            </a:endParaRPr>
          </a:p>
          <a:p>
            <a:pPr marL="1143000" lvl="2" indent="-228600" algn="l">
              <a:buFont typeface="+mj-lt"/>
              <a:buAutoNum type="arabicPeriod"/>
            </a:pPr>
            <a:r>
              <a:rPr lang="en-US" b="1" i="0" dirty="0">
                <a:solidFill>
                  <a:srgbClr val="374151"/>
                </a:solidFill>
                <a:effectLst/>
                <a:latin typeface="Söhne"/>
              </a:rPr>
              <a:t>The car's FMV when you donated it</a:t>
            </a:r>
            <a:r>
              <a:rPr lang="en-US" b="0" i="0" dirty="0">
                <a:solidFill>
                  <a:srgbClr val="374151"/>
                </a:solidFill>
                <a:effectLst/>
                <a:latin typeface="Söhne"/>
              </a:rPr>
              <a:t>: If the FMV was, say, $450, then your deduction would be $450.</a:t>
            </a:r>
          </a:p>
          <a:p>
            <a:pPr marL="742950" lvl="1" indent="-285750" algn="l">
              <a:buFont typeface="+mj-lt"/>
              <a:buAutoNum type="arabicPeriod"/>
            </a:pPr>
            <a:r>
              <a:rPr lang="en-US" b="0" i="0" dirty="0">
                <a:solidFill>
                  <a:srgbClr val="374151"/>
                </a:solidFill>
                <a:effectLst/>
                <a:latin typeface="Söhne"/>
              </a:rPr>
              <a:t>Again, this is assuming the car's FMV is less than what you paid for it originally.</a:t>
            </a:r>
          </a:p>
          <a:p>
            <a:endParaRPr lang="en-US" dirty="0"/>
          </a:p>
        </p:txBody>
      </p:sp>
      <p:sp>
        <p:nvSpPr>
          <p:cNvPr id="4" name="TextBox 23">
            <a:extLst>
              <a:ext uri="{FF2B5EF4-FFF2-40B4-BE49-F238E27FC236}">
                <a16:creationId xmlns:a16="http://schemas.microsoft.com/office/drawing/2014/main" id="{20F015F5-B0AB-A3EE-D354-B1A5A6126AC8}"/>
              </a:ext>
            </a:extLst>
          </p:cNvPr>
          <p:cNvSpPr txBox="1">
            <a:spLocks noChangeArrowheads="1"/>
          </p:cNvSpPr>
          <p:nvPr/>
        </p:nvSpPr>
        <p:spPr bwMode="auto">
          <a:xfrm>
            <a:off x="2397583" y="6325558"/>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02FA96F0-CC3B-C6E4-0799-85B8169AD629}"/>
              </a:ext>
            </a:extLst>
          </p:cNvPr>
          <p:cNvPicPr>
            <a:picLocks noChangeAspect="1"/>
          </p:cNvPicPr>
          <p:nvPr/>
        </p:nvPicPr>
        <p:blipFill>
          <a:blip r:embed="rId2"/>
          <a:stretch>
            <a:fillRect/>
          </a:stretch>
        </p:blipFill>
        <p:spPr>
          <a:xfrm>
            <a:off x="0" y="6325558"/>
            <a:ext cx="2998817" cy="482040"/>
          </a:xfrm>
          <a:prstGeom prst="rect">
            <a:avLst/>
          </a:prstGeom>
        </p:spPr>
      </p:pic>
    </p:spTree>
    <p:extLst>
      <p:ext uri="{BB962C8B-B14F-4D97-AF65-F5344CB8AC3E}">
        <p14:creationId xmlns:p14="http://schemas.microsoft.com/office/powerpoint/2010/main" val="974943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DF584-1E54-B2AD-E1E2-578515866A13}"/>
              </a:ext>
            </a:extLst>
          </p:cNvPr>
          <p:cNvSpPr>
            <a:spLocks noGrp="1"/>
          </p:cNvSpPr>
          <p:nvPr>
            <p:ph type="title"/>
          </p:nvPr>
        </p:nvSpPr>
        <p:spPr>
          <a:xfrm>
            <a:off x="696311" y="0"/>
            <a:ext cx="10515600" cy="1325563"/>
          </a:xfrm>
        </p:spPr>
        <p:txBody>
          <a:bodyPr/>
          <a:lstStyle/>
          <a:p>
            <a:pPr algn="ctr"/>
            <a:r>
              <a:rPr lang="en-US" dirty="0"/>
              <a:t>Summary</a:t>
            </a:r>
          </a:p>
        </p:txBody>
      </p:sp>
      <p:sp>
        <p:nvSpPr>
          <p:cNvPr id="3" name="Content Placeholder 2">
            <a:extLst>
              <a:ext uri="{FF2B5EF4-FFF2-40B4-BE49-F238E27FC236}">
                <a16:creationId xmlns:a16="http://schemas.microsoft.com/office/drawing/2014/main" id="{740B523D-DCA4-AE2C-6852-52F3D1111FA9}"/>
              </a:ext>
            </a:extLst>
          </p:cNvPr>
          <p:cNvSpPr>
            <a:spLocks noGrp="1"/>
          </p:cNvSpPr>
          <p:nvPr>
            <p:ph idx="1"/>
          </p:nvPr>
        </p:nvSpPr>
        <p:spPr>
          <a:xfrm>
            <a:off x="444061" y="1253330"/>
            <a:ext cx="11348545" cy="4674503"/>
          </a:xfrm>
        </p:spPr>
        <p:txBody>
          <a:bodyPr>
            <a:normAutofit fontScale="85000" lnSpcReduction="20000"/>
          </a:bodyPr>
          <a:lstStyle/>
          <a:p>
            <a:pPr algn="l">
              <a:buFont typeface="+mj-lt"/>
              <a:buAutoNum type="arabicPeriod"/>
            </a:pPr>
            <a:r>
              <a:rPr lang="en-US" b="1" i="0" dirty="0">
                <a:solidFill>
                  <a:srgbClr val="374151"/>
                </a:solidFill>
                <a:effectLst/>
                <a:latin typeface="Söhne"/>
              </a:rPr>
              <a:t>Donating Long-Term Capital Gain Property</a:t>
            </a:r>
            <a:r>
              <a:rPr lang="en-US" b="0" i="0" dirty="0">
                <a:solidFill>
                  <a:srgbClr val="374151"/>
                </a:solidFill>
                <a:effectLst/>
                <a:latin typeface="Söhne"/>
              </a:rPr>
              <a:t>:</a:t>
            </a:r>
          </a:p>
          <a:p>
            <a:pPr marL="742950" lvl="1" indent="-285750" algn="l">
              <a:buFont typeface="+mj-lt"/>
              <a:buAutoNum type="arabicPeriod"/>
            </a:pPr>
            <a:r>
              <a:rPr lang="en-US" b="0" i="0" dirty="0">
                <a:solidFill>
                  <a:srgbClr val="374151"/>
                </a:solidFill>
                <a:effectLst/>
                <a:latin typeface="Söhne"/>
              </a:rPr>
              <a:t>If you donate assets like stocks or real estate that would result in a long-term capital gain if sold, it's generally more beneficial.</a:t>
            </a:r>
          </a:p>
          <a:p>
            <a:pPr marL="742950" lvl="1" indent="-285750" algn="l">
              <a:buFont typeface="+mj-lt"/>
              <a:buAutoNum type="arabicPeriod"/>
            </a:pPr>
            <a:r>
              <a:rPr lang="en-US" b="0" i="0" dirty="0">
                <a:solidFill>
                  <a:srgbClr val="374151"/>
                </a:solidFill>
                <a:effectLst/>
                <a:latin typeface="Söhne"/>
              </a:rPr>
              <a:t>The deduction you can claim is based on the property's Fair Market Value (FMV).</a:t>
            </a:r>
          </a:p>
          <a:p>
            <a:pPr marL="742950" lvl="1" indent="-285750" algn="l">
              <a:buFont typeface="+mj-lt"/>
              <a:buAutoNum type="arabicPeriod"/>
            </a:pPr>
            <a:r>
              <a:rPr lang="en-US" b="0" i="0" dirty="0">
                <a:solidFill>
                  <a:srgbClr val="374151"/>
                </a:solidFill>
                <a:effectLst/>
                <a:latin typeface="Söhne"/>
              </a:rPr>
              <a:t>If you were to sell the property instead, you'd have to pay taxes on the gain, even at preferential rates, which means less cash left over to donate and thus a smaller deduction.</a:t>
            </a:r>
          </a:p>
          <a:p>
            <a:pPr algn="l">
              <a:buFont typeface="+mj-lt"/>
              <a:buAutoNum type="arabicPeriod"/>
            </a:pPr>
            <a:r>
              <a:rPr lang="en-US" b="1" i="0" dirty="0">
                <a:solidFill>
                  <a:srgbClr val="374151"/>
                </a:solidFill>
                <a:effectLst/>
                <a:latin typeface="Söhne"/>
              </a:rPr>
              <a:t>Donating Long-Term Loss Property</a:t>
            </a:r>
            <a:r>
              <a:rPr lang="en-US" b="0" i="0" dirty="0">
                <a:solidFill>
                  <a:srgbClr val="374151"/>
                </a:solidFill>
                <a:effectLst/>
                <a:latin typeface="Söhne"/>
              </a:rPr>
              <a:t>:</a:t>
            </a:r>
          </a:p>
          <a:p>
            <a:pPr marL="742950" lvl="1" indent="-285750" algn="l">
              <a:buFont typeface="+mj-lt"/>
              <a:buAutoNum type="arabicPeriod"/>
            </a:pPr>
            <a:r>
              <a:rPr lang="en-US" b="0" i="0" dirty="0">
                <a:solidFill>
                  <a:srgbClr val="374151"/>
                </a:solidFill>
                <a:effectLst/>
                <a:latin typeface="Söhne"/>
              </a:rPr>
              <a:t>If the property has decreased in value, the deduction is limited to the lesser of its FMV or its basis (essentially what you paid for it).</a:t>
            </a:r>
          </a:p>
          <a:p>
            <a:pPr marL="742950" lvl="1" indent="-285750" algn="l">
              <a:buFont typeface="+mj-lt"/>
              <a:buAutoNum type="arabicPeriod"/>
            </a:pPr>
            <a:r>
              <a:rPr lang="en-US" b="0" i="0" dirty="0">
                <a:solidFill>
                  <a:srgbClr val="374151"/>
                </a:solidFill>
                <a:effectLst/>
                <a:latin typeface="Söhne"/>
              </a:rPr>
              <a:t>Selling this property first and then donating the cash allows you to claim a loss on your tax return potentially leading to greater overall tax savings.</a:t>
            </a:r>
          </a:p>
          <a:p>
            <a:pPr algn="l">
              <a:buFont typeface="+mj-lt"/>
              <a:buAutoNum type="arabicPeriod"/>
            </a:pPr>
            <a:r>
              <a:rPr lang="en-US" b="1" i="0" dirty="0">
                <a:solidFill>
                  <a:srgbClr val="374151"/>
                </a:solidFill>
                <a:effectLst/>
                <a:latin typeface="Söhne"/>
              </a:rPr>
              <a:t>Short-Term Capital Gain or Ordinary Income Assets</a:t>
            </a:r>
            <a:r>
              <a:rPr lang="en-US" b="0" i="0" dirty="0">
                <a:solidFill>
                  <a:srgbClr val="374151"/>
                </a:solidFill>
                <a:effectLst/>
                <a:latin typeface="Söhne"/>
              </a:rPr>
              <a:t>:</a:t>
            </a:r>
          </a:p>
          <a:p>
            <a:pPr marL="742950" lvl="1" indent="-285750" algn="l">
              <a:buFont typeface="+mj-lt"/>
              <a:buAutoNum type="arabicPeriod"/>
            </a:pPr>
            <a:r>
              <a:rPr lang="en-US" b="0" i="0" dirty="0">
                <a:solidFill>
                  <a:srgbClr val="374151"/>
                </a:solidFill>
                <a:effectLst/>
                <a:latin typeface="Söhne"/>
              </a:rPr>
              <a:t>With assets that would result in short-term capital gain or ordinary income (like inventory), selling them first and then donating the after-tax proceeds might offer more tax savings.</a:t>
            </a:r>
          </a:p>
          <a:p>
            <a:pPr marL="742950" lvl="1" indent="-285750" algn="l">
              <a:buFont typeface="+mj-lt"/>
              <a:buAutoNum type="arabicPeriod"/>
            </a:pPr>
            <a:r>
              <a:rPr lang="en-US" b="0" i="0" dirty="0">
                <a:solidFill>
                  <a:srgbClr val="374151"/>
                </a:solidFill>
                <a:effectLst/>
                <a:latin typeface="Söhne"/>
              </a:rPr>
              <a:t>Remember, if you incur a capital loss, the deduction you can claim against other income is limited to $3,000 per year.</a:t>
            </a:r>
          </a:p>
          <a:p>
            <a:endParaRPr lang="en-US" dirty="0"/>
          </a:p>
        </p:txBody>
      </p:sp>
      <p:sp>
        <p:nvSpPr>
          <p:cNvPr id="4" name="TextBox 23">
            <a:extLst>
              <a:ext uri="{FF2B5EF4-FFF2-40B4-BE49-F238E27FC236}">
                <a16:creationId xmlns:a16="http://schemas.microsoft.com/office/drawing/2014/main" id="{A647F6C5-1651-F774-099D-4303C5C5FF60}"/>
              </a:ext>
            </a:extLst>
          </p:cNvPr>
          <p:cNvSpPr txBox="1">
            <a:spLocks noChangeArrowheads="1"/>
          </p:cNvSpPr>
          <p:nvPr/>
        </p:nvSpPr>
        <p:spPr bwMode="auto">
          <a:xfrm>
            <a:off x="2397583" y="6325558"/>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3BE14403-F9C5-3C61-EB6F-F9D8DC17AD99}"/>
              </a:ext>
            </a:extLst>
          </p:cNvPr>
          <p:cNvPicPr>
            <a:picLocks noChangeAspect="1"/>
          </p:cNvPicPr>
          <p:nvPr/>
        </p:nvPicPr>
        <p:blipFill>
          <a:blip r:embed="rId2"/>
          <a:stretch>
            <a:fillRect/>
          </a:stretch>
        </p:blipFill>
        <p:spPr>
          <a:xfrm>
            <a:off x="0" y="6325558"/>
            <a:ext cx="2998817" cy="482040"/>
          </a:xfrm>
          <a:prstGeom prst="rect">
            <a:avLst/>
          </a:prstGeom>
        </p:spPr>
      </p:pic>
    </p:spTree>
    <p:extLst>
      <p:ext uri="{BB962C8B-B14F-4D97-AF65-F5344CB8AC3E}">
        <p14:creationId xmlns:p14="http://schemas.microsoft.com/office/powerpoint/2010/main" val="1815540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6DBB0-965A-6954-517D-9D82973921C0}"/>
              </a:ext>
            </a:extLst>
          </p:cNvPr>
          <p:cNvSpPr>
            <a:spLocks noGrp="1"/>
          </p:cNvSpPr>
          <p:nvPr>
            <p:ph type="title"/>
          </p:nvPr>
        </p:nvSpPr>
        <p:spPr>
          <a:xfrm>
            <a:off x="838200" y="-114146"/>
            <a:ext cx="10515600" cy="1325563"/>
          </a:xfrm>
        </p:spPr>
        <p:txBody>
          <a:bodyPr/>
          <a:lstStyle/>
          <a:p>
            <a:pPr algn="ctr"/>
            <a:r>
              <a:rPr lang="en-US" dirty="0"/>
              <a:t>MCQ from Farhatlectures.com</a:t>
            </a:r>
          </a:p>
        </p:txBody>
      </p:sp>
      <p:sp>
        <p:nvSpPr>
          <p:cNvPr id="3" name="Content Placeholder 2">
            <a:extLst>
              <a:ext uri="{FF2B5EF4-FFF2-40B4-BE49-F238E27FC236}">
                <a16:creationId xmlns:a16="http://schemas.microsoft.com/office/drawing/2014/main" id="{A6E204D3-4752-7E89-2D2B-701B89731AF8}"/>
              </a:ext>
            </a:extLst>
          </p:cNvPr>
          <p:cNvSpPr>
            <a:spLocks noGrp="1"/>
          </p:cNvSpPr>
          <p:nvPr>
            <p:ph idx="1"/>
          </p:nvPr>
        </p:nvSpPr>
        <p:spPr>
          <a:xfrm>
            <a:off x="283779" y="908094"/>
            <a:ext cx="11281804" cy="5268869"/>
          </a:xfrm>
        </p:spPr>
        <p:txBody>
          <a:bodyPr>
            <a:normAutofit lnSpcReduction="10000"/>
          </a:bodyPr>
          <a:lstStyle/>
          <a:p>
            <a:pPr algn="l"/>
            <a:r>
              <a:rPr lang="en-US" b="0" i="0" dirty="0">
                <a:solidFill>
                  <a:srgbClr val="374151"/>
                </a:solidFill>
                <a:effectLst/>
                <a:latin typeface="Söhne"/>
              </a:rPr>
              <a:t>Which of the following assets would NOT be considered long-term capital gain (LTCG) property when donated?</a:t>
            </a:r>
          </a:p>
          <a:p>
            <a:pPr marL="0" indent="0" algn="l">
              <a:buNone/>
            </a:pPr>
            <a:r>
              <a:rPr lang="en-US" b="0" i="0" dirty="0">
                <a:solidFill>
                  <a:srgbClr val="374151"/>
                </a:solidFill>
                <a:effectLst/>
                <a:latin typeface="Söhne"/>
              </a:rPr>
              <a:t>a) Stocks held for two years that have appreciated in value </a:t>
            </a:r>
          </a:p>
          <a:p>
            <a:pPr marL="0" indent="0" algn="l">
              <a:buNone/>
            </a:pPr>
            <a:r>
              <a:rPr lang="en-US" b="0" i="0" dirty="0">
                <a:solidFill>
                  <a:srgbClr val="374151"/>
                </a:solidFill>
                <a:effectLst/>
                <a:latin typeface="Söhne"/>
              </a:rPr>
              <a:t>b) A painting held for three years that has depreciated in value </a:t>
            </a:r>
          </a:p>
          <a:p>
            <a:pPr marL="0" indent="0" algn="l">
              <a:buNone/>
            </a:pPr>
            <a:r>
              <a:rPr lang="en-US" b="0" i="0" dirty="0">
                <a:solidFill>
                  <a:srgbClr val="374151"/>
                </a:solidFill>
                <a:effectLst/>
                <a:latin typeface="Söhne"/>
              </a:rPr>
              <a:t>c) A car used for personal purposes held for five years that has appreciated in value </a:t>
            </a:r>
          </a:p>
          <a:p>
            <a:pPr marL="0" indent="0" algn="l">
              <a:buNone/>
            </a:pPr>
            <a:r>
              <a:rPr lang="en-US" b="0" i="0" dirty="0">
                <a:solidFill>
                  <a:srgbClr val="374151"/>
                </a:solidFill>
                <a:effectLst/>
                <a:latin typeface="Söhne"/>
              </a:rPr>
              <a:t>d) Real estate held for 18 months that has increased in market value</a:t>
            </a:r>
          </a:p>
          <a:p>
            <a:pPr algn="l"/>
            <a:r>
              <a:rPr lang="en-US" b="1" i="0" dirty="0">
                <a:solidFill>
                  <a:srgbClr val="374151"/>
                </a:solidFill>
                <a:effectLst/>
                <a:latin typeface="Söhne"/>
              </a:rPr>
              <a:t>Correct Answer</a:t>
            </a:r>
            <a:r>
              <a:rPr lang="en-US" b="0" i="0" dirty="0">
                <a:solidFill>
                  <a:srgbClr val="374151"/>
                </a:solidFill>
                <a:effectLst/>
                <a:latin typeface="Söhne"/>
              </a:rPr>
              <a:t>: b) A painting held for three years that has depreciated in value </a:t>
            </a:r>
            <a:r>
              <a:rPr lang="en-US" b="1" i="0" dirty="0">
                <a:solidFill>
                  <a:srgbClr val="374151"/>
                </a:solidFill>
                <a:effectLst/>
                <a:latin typeface="Söhne"/>
              </a:rPr>
              <a:t>Explanation</a:t>
            </a:r>
            <a:r>
              <a:rPr lang="en-US" b="0" i="0" dirty="0">
                <a:solidFill>
                  <a:srgbClr val="374151"/>
                </a:solidFill>
                <a:effectLst/>
                <a:latin typeface="Söhne"/>
              </a:rPr>
              <a:t>: LTCG property includes assets held for more than a year that have appreciated in value. A painting that has depreciated in value is considered ordinary income property. Options a), c), and d) are examples of LTCG property because they have appreciated in value and have been held for more than one year.</a:t>
            </a:r>
          </a:p>
          <a:p>
            <a:endParaRPr lang="en-US" dirty="0"/>
          </a:p>
        </p:txBody>
      </p:sp>
      <p:sp>
        <p:nvSpPr>
          <p:cNvPr id="4" name="TextBox 23">
            <a:extLst>
              <a:ext uri="{FF2B5EF4-FFF2-40B4-BE49-F238E27FC236}">
                <a16:creationId xmlns:a16="http://schemas.microsoft.com/office/drawing/2014/main" id="{A940C3B1-D372-348C-2030-4B1F4A1F7110}"/>
              </a:ext>
            </a:extLst>
          </p:cNvPr>
          <p:cNvSpPr txBox="1">
            <a:spLocks noChangeArrowheads="1"/>
          </p:cNvSpPr>
          <p:nvPr/>
        </p:nvSpPr>
        <p:spPr bwMode="auto">
          <a:xfrm>
            <a:off x="2397583" y="6325558"/>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293074E5-066C-8AB7-142C-0AFB20F190E6}"/>
              </a:ext>
            </a:extLst>
          </p:cNvPr>
          <p:cNvPicPr>
            <a:picLocks noChangeAspect="1"/>
          </p:cNvPicPr>
          <p:nvPr/>
        </p:nvPicPr>
        <p:blipFill>
          <a:blip r:embed="rId2"/>
          <a:stretch>
            <a:fillRect/>
          </a:stretch>
        </p:blipFill>
        <p:spPr>
          <a:xfrm>
            <a:off x="0" y="6325558"/>
            <a:ext cx="2998817" cy="482040"/>
          </a:xfrm>
          <a:prstGeom prst="rect">
            <a:avLst/>
          </a:prstGeom>
        </p:spPr>
      </p:pic>
    </p:spTree>
    <p:extLst>
      <p:ext uri="{BB962C8B-B14F-4D97-AF65-F5344CB8AC3E}">
        <p14:creationId xmlns:p14="http://schemas.microsoft.com/office/powerpoint/2010/main" val="2331285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TotalTime>
  <Words>1833</Words>
  <Application>Microsoft Office PowerPoint</Application>
  <PresentationFormat>Widescreen</PresentationFormat>
  <Paragraphs>104</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Qualified Charity</vt:lpstr>
      <vt:lpstr>Donation of Ordinary Income Property</vt:lpstr>
      <vt:lpstr>Contribution of Long-Term Capital Gain (LTCG) Property</vt:lpstr>
      <vt:lpstr>Gain in Excess of Ordinary Income Depreciation Recapture</vt:lpstr>
      <vt:lpstr>Tangible Personal Property Put to Unrelated Use</vt:lpstr>
      <vt:lpstr>Example</vt:lpstr>
      <vt:lpstr> Qualified Vehicle Sold by Charitable Organization</vt:lpstr>
      <vt:lpstr>Illustration</vt:lpstr>
      <vt:lpstr>Summary</vt:lpstr>
      <vt:lpstr>MCQ from Farhatlectures.com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mansour farhat</cp:lastModifiedBy>
  <cp:revision>2</cp:revision>
  <dcterms:created xsi:type="dcterms:W3CDTF">2024-01-04T23:53:27Z</dcterms:created>
  <dcterms:modified xsi:type="dcterms:W3CDTF">2024-01-14T12:15:25Z</dcterms:modified>
</cp:coreProperties>
</file>