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58" r:id="rId3"/>
    <p:sldId id="269" r:id="rId4"/>
    <p:sldId id="265" r:id="rId5"/>
    <p:sldId id="259" r:id="rId6"/>
    <p:sldId id="260" r:id="rId7"/>
    <p:sldId id="261" r:id="rId8"/>
    <p:sldId id="262" r:id="rId9"/>
    <p:sldId id="263" r:id="rId10"/>
    <p:sldId id="264" r:id="rId11"/>
    <p:sldId id="266" r:id="rId12"/>
    <p:sldId id="271" r:id="rId13"/>
    <p:sldId id="267" r:id="rId14"/>
    <p:sldId id="268" r:id="rId15"/>
    <p:sldId id="272" r:id="rId16"/>
  </p:sldIdLst>
  <p:sldSz cx="12192000" cy="6858000"/>
  <p:notesSz cx="6858000" cy="9144000"/>
  <p:embeddedFontLst>
    <p:embeddedFont>
      <p:font typeface="Comic Sans MS" panose="030F0702030302020204" pitchFamily="66"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4A838E-8AE2-4BA2-9D60-0FA8D8BA6E3E}" v="139" dt="2023-10-14T14:59:52.6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76" d="100"/>
          <a:sy n="76" d="100"/>
        </p:scale>
        <p:origin x="27" y="74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EEBA0-C535-4E87-2ADE-576E802BB6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8C2BA2-6D0D-65BB-B9C1-AAF11630C1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7BBC62-5760-7508-B2A1-C80C17D605BF}"/>
              </a:ext>
            </a:extLst>
          </p:cNvPr>
          <p:cNvSpPr>
            <a:spLocks noGrp="1"/>
          </p:cNvSpPr>
          <p:nvPr>
            <p:ph type="dt" sz="half" idx="10"/>
          </p:nvPr>
        </p:nvSpPr>
        <p:spPr/>
        <p:txBody>
          <a:bodyPr/>
          <a:lstStyle/>
          <a:p>
            <a:fld id="{089E394E-D8FE-46BD-995E-B9C169D9366B}" type="datetimeFigureOut">
              <a:rPr lang="en-US" smtClean="0"/>
              <a:t>6/1/2026</a:t>
            </a:fld>
            <a:endParaRPr lang="en-US"/>
          </a:p>
        </p:txBody>
      </p:sp>
      <p:sp>
        <p:nvSpPr>
          <p:cNvPr id="5" name="Footer Placeholder 4">
            <a:extLst>
              <a:ext uri="{FF2B5EF4-FFF2-40B4-BE49-F238E27FC236}">
                <a16:creationId xmlns:a16="http://schemas.microsoft.com/office/drawing/2014/main" id="{B30D98F9-8BC2-E574-6244-C6F3FAF3DF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E58C9A-56C0-B32E-BC4C-696D2D1884AB}"/>
              </a:ext>
            </a:extLst>
          </p:cNvPr>
          <p:cNvSpPr>
            <a:spLocks noGrp="1"/>
          </p:cNvSpPr>
          <p:nvPr>
            <p:ph type="sldNum" sz="quarter" idx="12"/>
          </p:nvPr>
        </p:nvSpPr>
        <p:spPr/>
        <p:txBody>
          <a:bodyPr/>
          <a:lstStyle/>
          <a:p>
            <a:fld id="{D0AE245A-BEC8-4A8D-A157-92E4FD4FF2C0}" type="slidenum">
              <a:rPr lang="en-US" smtClean="0"/>
              <a:t>‹#›</a:t>
            </a:fld>
            <a:endParaRPr lang="en-US"/>
          </a:p>
        </p:txBody>
      </p:sp>
    </p:spTree>
    <p:extLst>
      <p:ext uri="{BB962C8B-B14F-4D97-AF65-F5344CB8AC3E}">
        <p14:creationId xmlns:p14="http://schemas.microsoft.com/office/powerpoint/2010/main" val="975847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0C1F8-B9AD-A78C-0195-191B0D9586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F3BAC7-E331-E021-AAA9-99566618A16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093D8-F995-DA9E-A7BA-9FC7BAA02715}"/>
              </a:ext>
            </a:extLst>
          </p:cNvPr>
          <p:cNvSpPr>
            <a:spLocks noGrp="1"/>
          </p:cNvSpPr>
          <p:nvPr>
            <p:ph type="dt" sz="half" idx="10"/>
          </p:nvPr>
        </p:nvSpPr>
        <p:spPr/>
        <p:txBody>
          <a:bodyPr/>
          <a:lstStyle/>
          <a:p>
            <a:fld id="{089E394E-D8FE-46BD-995E-B9C169D9366B}" type="datetimeFigureOut">
              <a:rPr lang="en-US" smtClean="0"/>
              <a:t>6/1/2026</a:t>
            </a:fld>
            <a:endParaRPr lang="en-US"/>
          </a:p>
        </p:txBody>
      </p:sp>
      <p:sp>
        <p:nvSpPr>
          <p:cNvPr id="5" name="Footer Placeholder 4">
            <a:extLst>
              <a:ext uri="{FF2B5EF4-FFF2-40B4-BE49-F238E27FC236}">
                <a16:creationId xmlns:a16="http://schemas.microsoft.com/office/drawing/2014/main" id="{1683C302-C394-749A-6D70-F129A725D9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0E6DA5-4119-8E6A-13FF-EF0135A864AC}"/>
              </a:ext>
            </a:extLst>
          </p:cNvPr>
          <p:cNvSpPr>
            <a:spLocks noGrp="1"/>
          </p:cNvSpPr>
          <p:nvPr>
            <p:ph type="sldNum" sz="quarter" idx="12"/>
          </p:nvPr>
        </p:nvSpPr>
        <p:spPr/>
        <p:txBody>
          <a:bodyPr/>
          <a:lstStyle/>
          <a:p>
            <a:fld id="{D0AE245A-BEC8-4A8D-A157-92E4FD4FF2C0}" type="slidenum">
              <a:rPr lang="en-US" smtClean="0"/>
              <a:t>‹#›</a:t>
            </a:fld>
            <a:endParaRPr lang="en-US"/>
          </a:p>
        </p:txBody>
      </p:sp>
    </p:spTree>
    <p:extLst>
      <p:ext uri="{BB962C8B-B14F-4D97-AF65-F5344CB8AC3E}">
        <p14:creationId xmlns:p14="http://schemas.microsoft.com/office/powerpoint/2010/main" val="1521520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15096-E44C-DF55-6AB1-A0A6634772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9C59195-6690-C190-DD2D-2966DA49C8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DCB0DA-BC3F-0A0B-7BEB-136658366110}"/>
              </a:ext>
            </a:extLst>
          </p:cNvPr>
          <p:cNvSpPr>
            <a:spLocks noGrp="1"/>
          </p:cNvSpPr>
          <p:nvPr>
            <p:ph type="dt" sz="half" idx="10"/>
          </p:nvPr>
        </p:nvSpPr>
        <p:spPr/>
        <p:txBody>
          <a:bodyPr/>
          <a:lstStyle/>
          <a:p>
            <a:fld id="{089E394E-D8FE-46BD-995E-B9C169D9366B}" type="datetimeFigureOut">
              <a:rPr lang="en-US" smtClean="0"/>
              <a:t>6/1/2026</a:t>
            </a:fld>
            <a:endParaRPr lang="en-US"/>
          </a:p>
        </p:txBody>
      </p:sp>
      <p:sp>
        <p:nvSpPr>
          <p:cNvPr id="5" name="Footer Placeholder 4">
            <a:extLst>
              <a:ext uri="{FF2B5EF4-FFF2-40B4-BE49-F238E27FC236}">
                <a16:creationId xmlns:a16="http://schemas.microsoft.com/office/drawing/2014/main" id="{2624E599-BF90-C919-21DD-0BABA3B233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AB28F7-D307-2F5C-569B-1CEAC14C87F8}"/>
              </a:ext>
            </a:extLst>
          </p:cNvPr>
          <p:cNvSpPr>
            <a:spLocks noGrp="1"/>
          </p:cNvSpPr>
          <p:nvPr>
            <p:ph type="sldNum" sz="quarter" idx="12"/>
          </p:nvPr>
        </p:nvSpPr>
        <p:spPr/>
        <p:txBody>
          <a:bodyPr/>
          <a:lstStyle/>
          <a:p>
            <a:fld id="{D0AE245A-BEC8-4A8D-A157-92E4FD4FF2C0}" type="slidenum">
              <a:rPr lang="en-US" smtClean="0"/>
              <a:t>‹#›</a:t>
            </a:fld>
            <a:endParaRPr lang="en-US"/>
          </a:p>
        </p:txBody>
      </p:sp>
    </p:spTree>
    <p:extLst>
      <p:ext uri="{BB962C8B-B14F-4D97-AF65-F5344CB8AC3E}">
        <p14:creationId xmlns:p14="http://schemas.microsoft.com/office/powerpoint/2010/main" val="3409476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83B52-2E56-4594-183C-FD17F422C3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77086D-F9EE-CEE3-D9D2-272FA22FE3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6B6A2E1-DE78-2A67-7F64-CA5ECA2B7EA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CCBB2EB-61AC-55D0-8975-6ABAA767CD47}"/>
              </a:ext>
            </a:extLst>
          </p:cNvPr>
          <p:cNvSpPr>
            <a:spLocks noGrp="1"/>
          </p:cNvSpPr>
          <p:nvPr>
            <p:ph type="dt" sz="half" idx="10"/>
          </p:nvPr>
        </p:nvSpPr>
        <p:spPr/>
        <p:txBody>
          <a:bodyPr/>
          <a:lstStyle/>
          <a:p>
            <a:fld id="{089E394E-D8FE-46BD-995E-B9C169D9366B}" type="datetimeFigureOut">
              <a:rPr lang="en-US" smtClean="0"/>
              <a:t>6/1/2026</a:t>
            </a:fld>
            <a:endParaRPr lang="en-US"/>
          </a:p>
        </p:txBody>
      </p:sp>
      <p:sp>
        <p:nvSpPr>
          <p:cNvPr id="6" name="Footer Placeholder 5">
            <a:extLst>
              <a:ext uri="{FF2B5EF4-FFF2-40B4-BE49-F238E27FC236}">
                <a16:creationId xmlns:a16="http://schemas.microsoft.com/office/drawing/2014/main" id="{3A0D7EE9-00EC-3C0B-B0C0-55158D6653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E36194-3E2E-3C29-8627-32C6691052E8}"/>
              </a:ext>
            </a:extLst>
          </p:cNvPr>
          <p:cNvSpPr>
            <a:spLocks noGrp="1"/>
          </p:cNvSpPr>
          <p:nvPr>
            <p:ph type="sldNum" sz="quarter" idx="12"/>
          </p:nvPr>
        </p:nvSpPr>
        <p:spPr/>
        <p:txBody>
          <a:bodyPr/>
          <a:lstStyle/>
          <a:p>
            <a:fld id="{D0AE245A-BEC8-4A8D-A157-92E4FD4FF2C0}" type="slidenum">
              <a:rPr lang="en-US" smtClean="0"/>
              <a:t>‹#›</a:t>
            </a:fld>
            <a:endParaRPr lang="en-US"/>
          </a:p>
        </p:txBody>
      </p:sp>
    </p:spTree>
    <p:extLst>
      <p:ext uri="{BB962C8B-B14F-4D97-AF65-F5344CB8AC3E}">
        <p14:creationId xmlns:p14="http://schemas.microsoft.com/office/powerpoint/2010/main" val="409035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55DD9-5B10-8B30-076D-C3390968B45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F92BE5-796E-9C78-32C1-E34F5373F6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6A9EB1-6FEC-ADB7-E31A-7F917EA4BD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8D40891-2522-19E0-B886-6CDF1E4B35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9EF374E-2885-08E2-5FF3-4DA590E071C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9D98623-899B-A0D3-748C-E1FA149177B7}"/>
              </a:ext>
            </a:extLst>
          </p:cNvPr>
          <p:cNvSpPr>
            <a:spLocks noGrp="1"/>
          </p:cNvSpPr>
          <p:nvPr>
            <p:ph type="dt" sz="half" idx="10"/>
          </p:nvPr>
        </p:nvSpPr>
        <p:spPr/>
        <p:txBody>
          <a:bodyPr/>
          <a:lstStyle/>
          <a:p>
            <a:fld id="{089E394E-D8FE-46BD-995E-B9C169D9366B}" type="datetimeFigureOut">
              <a:rPr lang="en-US" smtClean="0"/>
              <a:t>6/1/2026</a:t>
            </a:fld>
            <a:endParaRPr lang="en-US"/>
          </a:p>
        </p:txBody>
      </p:sp>
      <p:sp>
        <p:nvSpPr>
          <p:cNvPr id="8" name="Footer Placeholder 7">
            <a:extLst>
              <a:ext uri="{FF2B5EF4-FFF2-40B4-BE49-F238E27FC236}">
                <a16:creationId xmlns:a16="http://schemas.microsoft.com/office/drawing/2014/main" id="{05E96611-B3B0-B13A-6660-BA1C89F7A55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775E3A9-1A37-326A-DAAB-F081A8F6F44B}"/>
              </a:ext>
            </a:extLst>
          </p:cNvPr>
          <p:cNvSpPr>
            <a:spLocks noGrp="1"/>
          </p:cNvSpPr>
          <p:nvPr>
            <p:ph type="sldNum" sz="quarter" idx="12"/>
          </p:nvPr>
        </p:nvSpPr>
        <p:spPr/>
        <p:txBody>
          <a:bodyPr/>
          <a:lstStyle/>
          <a:p>
            <a:fld id="{D0AE245A-BEC8-4A8D-A157-92E4FD4FF2C0}" type="slidenum">
              <a:rPr lang="en-US" smtClean="0"/>
              <a:t>‹#›</a:t>
            </a:fld>
            <a:endParaRPr lang="en-US"/>
          </a:p>
        </p:txBody>
      </p:sp>
    </p:spTree>
    <p:extLst>
      <p:ext uri="{BB962C8B-B14F-4D97-AF65-F5344CB8AC3E}">
        <p14:creationId xmlns:p14="http://schemas.microsoft.com/office/powerpoint/2010/main" val="274411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179C9-9CE7-B657-8724-43713959FAD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F6B5806-2137-3665-9E52-D9C2F0B25EA0}"/>
              </a:ext>
            </a:extLst>
          </p:cNvPr>
          <p:cNvSpPr>
            <a:spLocks noGrp="1"/>
          </p:cNvSpPr>
          <p:nvPr>
            <p:ph type="dt" sz="half" idx="10"/>
          </p:nvPr>
        </p:nvSpPr>
        <p:spPr/>
        <p:txBody>
          <a:bodyPr/>
          <a:lstStyle/>
          <a:p>
            <a:fld id="{089E394E-D8FE-46BD-995E-B9C169D9366B}" type="datetimeFigureOut">
              <a:rPr lang="en-US" smtClean="0"/>
              <a:t>6/1/2026</a:t>
            </a:fld>
            <a:endParaRPr lang="en-US"/>
          </a:p>
        </p:txBody>
      </p:sp>
      <p:sp>
        <p:nvSpPr>
          <p:cNvPr id="4" name="Footer Placeholder 3">
            <a:extLst>
              <a:ext uri="{FF2B5EF4-FFF2-40B4-BE49-F238E27FC236}">
                <a16:creationId xmlns:a16="http://schemas.microsoft.com/office/drawing/2014/main" id="{F61CA916-7196-F93F-0D2A-ACA0DBF915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95D7B87-6DC5-380C-15F5-D13B82705258}"/>
              </a:ext>
            </a:extLst>
          </p:cNvPr>
          <p:cNvSpPr>
            <a:spLocks noGrp="1"/>
          </p:cNvSpPr>
          <p:nvPr>
            <p:ph type="sldNum" sz="quarter" idx="12"/>
          </p:nvPr>
        </p:nvSpPr>
        <p:spPr/>
        <p:txBody>
          <a:bodyPr/>
          <a:lstStyle/>
          <a:p>
            <a:fld id="{D0AE245A-BEC8-4A8D-A157-92E4FD4FF2C0}" type="slidenum">
              <a:rPr lang="en-US" smtClean="0"/>
              <a:t>‹#›</a:t>
            </a:fld>
            <a:endParaRPr lang="en-US"/>
          </a:p>
        </p:txBody>
      </p:sp>
    </p:spTree>
    <p:extLst>
      <p:ext uri="{BB962C8B-B14F-4D97-AF65-F5344CB8AC3E}">
        <p14:creationId xmlns:p14="http://schemas.microsoft.com/office/powerpoint/2010/main" val="3807924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D66520-4F4A-CA21-3DFA-ECA774BBACF2}"/>
              </a:ext>
            </a:extLst>
          </p:cNvPr>
          <p:cNvSpPr>
            <a:spLocks noGrp="1"/>
          </p:cNvSpPr>
          <p:nvPr>
            <p:ph type="dt" sz="half" idx="10"/>
          </p:nvPr>
        </p:nvSpPr>
        <p:spPr/>
        <p:txBody>
          <a:bodyPr/>
          <a:lstStyle/>
          <a:p>
            <a:fld id="{089E394E-D8FE-46BD-995E-B9C169D9366B}" type="datetimeFigureOut">
              <a:rPr lang="en-US" smtClean="0"/>
              <a:t>6/1/2026</a:t>
            </a:fld>
            <a:endParaRPr lang="en-US"/>
          </a:p>
        </p:txBody>
      </p:sp>
      <p:sp>
        <p:nvSpPr>
          <p:cNvPr id="3" name="Footer Placeholder 2">
            <a:extLst>
              <a:ext uri="{FF2B5EF4-FFF2-40B4-BE49-F238E27FC236}">
                <a16:creationId xmlns:a16="http://schemas.microsoft.com/office/drawing/2014/main" id="{21747A87-E4E7-B016-B991-AF83185674F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7ABECE5-024B-28BD-A8DE-6328C3B59843}"/>
              </a:ext>
            </a:extLst>
          </p:cNvPr>
          <p:cNvSpPr>
            <a:spLocks noGrp="1"/>
          </p:cNvSpPr>
          <p:nvPr>
            <p:ph type="sldNum" sz="quarter" idx="12"/>
          </p:nvPr>
        </p:nvSpPr>
        <p:spPr/>
        <p:txBody>
          <a:bodyPr/>
          <a:lstStyle/>
          <a:p>
            <a:fld id="{D0AE245A-BEC8-4A8D-A157-92E4FD4FF2C0}" type="slidenum">
              <a:rPr lang="en-US" smtClean="0"/>
              <a:t>‹#›</a:t>
            </a:fld>
            <a:endParaRPr lang="en-US"/>
          </a:p>
        </p:txBody>
      </p:sp>
    </p:spTree>
    <p:extLst>
      <p:ext uri="{BB962C8B-B14F-4D97-AF65-F5344CB8AC3E}">
        <p14:creationId xmlns:p14="http://schemas.microsoft.com/office/powerpoint/2010/main" val="3701444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6B537-0719-9B19-3D6D-13C77F0E30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F6791B2-AC16-240C-DC57-981F3C2895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FB49F2-9A8B-459C-1ABF-DF1664D691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61D04B-7333-F787-6E53-93D803995925}"/>
              </a:ext>
            </a:extLst>
          </p:cNvPr>
          <p:cNvSpPr>
            <a:spLocks noGrp="1"/>
          </p:cNvSpPr>
          <p:nvPr>
            <p:ph type="dt" sz="half" idx="10"/>
          </p:nvPr>
        </p:nvSpPr>
        <p:spPr/>
        <p:txBody>
          <a:bodyPr/>
          <a:lstStyle/>
          <a:p>
            <a:fld id="{089E394E-D8FE-46BD-995E-B9C169D9366B}" type="datetimeFigureOut">
              <a:rPr lang="en-US" smtClean="0"/>
              <a:t>6/1/2026</a:t>
            </a:fld>
            <a:endParaRPr lang="en-US"/>
          </a:p>
        </p:txBody>
      </p:sp>
      <p:sp>
        <p:nvSpPr>
          <p:cNvPr id="6" name="Footer Placeholder 5">
            <a:extLst>
              <a:ext uri="{FF2B5EF4-FFF2-40B4-BE49-F238E27FC236}">
                <a16:creationId xmlns:a16="http://schemas.microsoft.com/office/drawing/2014/main" id="{6476BE81-151E-1614-FE1F-45B8602D08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C94E19-504A-15EB-2038-969B9208DBCF}"/>
              </a:ext>
            </a:extLst>
          </p:cNvPr>
          <p:cNvSpPr>
            <a:spLocks noGrp="1"/>
          </p:cNvSpPr>
          <p:nvPr>
            <p:ph type="sldNum" sz="quarter" idx="12"/>
          </p:nvPr>
        </p:nvSpPr>
        <p:spPr/>
        <p:txBody>
          <a:bodyPr/>
          <a:lstStyle/>
          <a:p>
            <a:fld id="{D0AE245A-BEC8-4A8D-A157-92E4FD4FF2C0}" type="slidenum">
              <a:rPr lang="en-US" smtClean="0"/>
              <a:t>‹#›</a:t>
            </a:fld>
            <a:endParaRPr lang="en-US"/>
          </a:p>
        </p:txBody>
      </p:sp>
    </p:spTree>
    <p:extLst>
      <p:ext uri="{BB962C8B-B14F-4D97-AF65-F5344CB8AC3E}">
        <p14:creationId xmlns:p14="http://schemas.microsoft.com/office/powerpoint/2010/main" val="1632275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E7445-4FD2-0C1D-E723-7D30A62D21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C89944A-DFF4-73BF-2A7A-8017575870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DC3FCC2-0FA7-1C15-F8BA-BB3714F850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74FE3B-EFC8-7E9E-8C66-273D8C20408C}"/>
              </a:ext>
            </a:extLst>
          </p:cNvPr>
          <p:cNvSpPr>
            <a:spLocks noGrp="1"/>
          </p:cNvSpPr>
          <p:nvPr>
            <p:ph type="dt" sz="half" idx="10"/>
          </p:nvPr>
        </p:nvSpPr>
        <p:spPr/>
        <p:txBody>
          <a:bodyPr/>
          <a:lstStyle/>
          <a:p>
            <a:fld id="{089E394E-D8FE-46BD-995E-B9C169D9366B}" type="datetimeFigureOut">
              <a:rPr lang="en-US" smtClean="0"/>
              <a:t>6/1/2026</a:t>
            </a:fld>
            <a:endParaRPr lang="en-US"/>
          </a:p>
        </p:txBody>
      </p:sp>
      <p:sp>
        <p:nvSpPr>
          <p:cNvPr id="6" name="Footer Placeholder 5">
            <a:extLst>
              <a:ext uri="{FF2B5EF4-FFF2-40B4-BE49-F238E27FC236}">
                <a16:creationId xmlns:a16="http://schemas.microsoft.com/office/drawing/2014/main" id="{531E6EEB-6077-2E2E-437C-5940F6A7AB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716C4F-DFCE-C4A8-9E7E-048BAB0C3E24}"/>
              </a:ext>
            </a:extLst>
          </p:cNvPr>
          <p:cNvSpPr>
            <a:spLocks noGrp="1"/>
          </p:cNvSpPr>
          <p:nvPr>
            <p:ph type="sldNum" sz="quarter" idx="12"/>
          </p:nvPr>
        </p:nvSpPr>
        <p:spPr/>
        <p:txBody>
          <a:bodyPr/>
          <a:lstStyle/>
          <a:p>
            <a:fld id="{D0AE245A-BEC8-4A8D-A157-92E4FD4FF2C0}" type="slidenum">
              <a:rPr lang="en-US" smtClean="0"/>
              <a:t>‹#›</a:t>
            </a:fld>
            <a:endParaRPr lang="en-US"/>
          </a:p>
        </p:txBody>
      </p:sp>
    </p:spTree>
    <p:extLst>
      <p:ext uri="{BB962C8B-B14F-4D97-AF65-F5344CB8AC3E}">
        <p14:creationId xmlns:p14="http://schemas.microsoft.com/office/powerpoint/2010/main" val="4035615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B5BCB-D842-C92C-E55B-A95F547310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14E7588-4633-3B3B-7499-B46E20374A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45EF9C-3CFC-FA5B-2030-C75B77398409}"/>
              </a:ext>
            </a:extLst>
          </p:cNvPr>
          <p:cNvSpPr>
            <a:spLocks noGrp="1"/>
          </p:cNvSpPr>
          <p:nvPr>
            <p:ph type="dt" sz="half" idx="10"/>
          </p:nvPr>
        </p:nvSpPr>
        <p:spPr/>
        <p:txBody>
          <a:bodyPr/>
          <a:lstStyle/>
          <a:p>
            <a:fld id="{089E394E-D8FE-46BD-995E-B9C169D9366B}" type="datetimeFigureOut">
              <a:rPr lang="en-US" smtClean="0"/>
              <a:t>6/1/2026</a:t>
            </a:fld>
            <a:endParaRPr lang="en-US"/>
          </a:p>
        </p:txBody>
      </p:sp>
      <p:sp>
        <p:nvSpPr>
          <p:cNvPr id="5" name="Footer Placeholder 4">
            <a:extLst>
              <a:ext uri="{FF2B5EF4-FFF2-40B4-BE49-F238E27FC236}">
                <a16:creationId xmlns:a16="http://schemas.microsoft.com/office/drawing/2014/main" id="{25119B90-2D7E-B7C2-AB39-CDE7BCDAAF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E47F61-781F-E0AF-726E-7D5EB3523E3F}"/>
              </a:ext>
            </a:extLst>
          </p:cNvPr>
          <p:cNvSpPr>
            <a:spLocks noGrp="1"/>
          </p:cNvSpPr>
          <p:nvPr>
            <p:ph type="sldNum" sz="quarter" idx="12"/>
          </p:nvPr>
        </p:nvSpPr>
        <p:spPr/>
        <p:txBody>
          <a:bodyPr/>
          <a:lstStyle/>
          <a:p>
            <a:fld id="{D0AE245A-BEC8-4A8D-A157-92E4FD4FF2C0}" type="slidenum">
              <a:rPr lang="en-US" smtClean="0"/>
              <a:t>‹#›</a:t>
            </a:fld>
            <a:endParaRPr lang="en-US"/>
          </a:p>
        </p:txBody>
      </p:sp>
    </p:spTree>
    <p:extLst>
      <p:ext uri="{BB962C8B-B14F-4D97-AF65-F5344CB8AC3E}">
        <p14:creationId xmlns:p14="http://schemas.microsoft.com/office/powerpoint/2010/main" val="1163894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FC8F75-7ADC-1E1F-6A63-3926E9D7A7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2713FB-E668-0A72-A1D4-9C0E3E24EE9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52C839-598E-1B2E-B547-BC6F609938F3}"/>
              </a:ext>
            </a:extLst>
          </p:cNvPr>
          <p:cNvSpPr>
            <a:spLocks noGrp="1"/>
          </p:cNvSpPr>
          <p:nvPr>
            <p:ph type="dt" sz="half" idx="10"/>
          </p:nvPr>
        </p:nvSpPr>
        <p:spPr/>
        <p:txBody>
          <a:bodyPr/>
          <a:lstStyle/>
          <a:p>
            <a:fld id="{089E394E-D8FE-46BD-995E-B9C169D9366B}" type="datetimeFigureOut">
              <a:rPr lang="en-US" smtClean="0"/>
              <a:t>6/1/2026</a:t>
            </a:fld>
            <a:endParaRPr lang="en-US"/>
          </a:p>
        </p:txBody>
      </p:sp>
      <p:sp>
        <p:nvSpPr>
          <p:cNvPr id="5" name="Footer Placeholder 4">
            <a:extLst>
              <a:ext uri="{FF2B5EF4-FFF2-40B4-BE49-F238E27FC236}">
                <a16:creationId xmlns:a16="http://schemas.microsoft.com/office/drawing/2014/main" id="{69DA1F02-DF8B-C119-9C7F-96244DE8AB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18601E-1E82-E437-5E1F-F0ED7B16A586}"/>
              </a:ext>
            </a:extLst>
          </p:cNvPr>
          <p:cNvSpPr>
            <a:spLocks noGrp="1"/>
          </p:cNvSpPr>
          <p:nvPr>
            <p:ph type="sldNum" sz="quarter" idx="12"/>
          </p:nvPr>
        </p:nvSpPr>
        <p:spPr/>
        <p:txBody>
          <a:bodyPr/>
          <a:lstStyle/>
          <a:p>
            <a:fld id="{D0AE245A-BEC8-4A8D-A157-92E4FD4FF2C0}" type="slidenum">
              <a:rPr lang="en-US" smtClean="0"/>
              <a:t>‹#›</a:t>
            </a:fld>
            <a:endParaRPr lang="en-US"/>
          </a:p>
        </p:txBody>
      </p:sp>
    </p:spTree>
    <p:extLst>
      <p:ext uri="{BB962C8B-B14F-4D97-AF65-F5344CB8AC3E}">
        <p14:creationId xmlns:p14="http://schemas.microsoft.com/office/powerpoint/2010/main" val="3809966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6B14A6-7075-9FD8-1030-2FB8D1BA11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08516B6-80D3-0F43-8247-5495630AE2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7D11C2-E57C-9089-0B06-1A7D5E2318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9E394E-D8FE-46BD-995E-B9C169D9366B}" type="datetimeFigureOut">
              <a:rPr lang="en-US" smtClean="0"/>
              <a:t>6/1/2026</a:t>
            </a:fld>
            <a:endParaRPr lang="en-US"/>
          </a:p>
        </p:txBody>
      </p:sp>
      <p:sp>
        <p:nvSpPr>
          <p:cNvPr id="5" name="Footer Placeholder 4">
            <a:extLst>
              <a:ext uri="{FF2B5EF4-FFF2-40B4-BE49-F238E27FC236}">
                <a16:creationId xmlns:a16="http://schemas.microsoft.com/office/drawing/2014/main" id="{86F06325-D8F0-E2DA-53E7-ECEBDF2C3A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2AF8F28-C424-6C19-7109-A917FB8B0E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AE245A-BEC8-4A8D-A157-92E4FD4FF2C0}" type="slidenum">
              <a:rPr lang="en-US" smtClean="0"/>
              <a:t>‹#›</a:t>
            </a:fld>
            <a:endParaRPr lang="en-US"/>
          </a:p>
        </p:txBody>
      </p:sp>
    </p:spTree>
    <p:extLst>
      <p:ext uri="{BB962C8B-B14F-4D97-AF65-F5344CB8AC3E}">
        <p14:creationId xmlns:p14="http://schemas.microsoft.com/office/powerpoint/2010/main" val="3717337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0A25-8BD4-3BE0-881B-F81D9B326973}"/>
              </a:ext>
            </a:extLst>
          </p:cNvPr>
          <p:cNvSpPr>
            <a:spLocks noGrp="1"/>
          </p:cNvSpPr>
          <p:nvPr>
            <p:ph type="title"/>
          </p:nvPr>
        </p:nvSpPr>
        <p:spPr>
          <a:xfrm>
            <a:off x="943303" y="0"/>
            <a:ext cx="10515600" cy="1325563"/>
          </a:xfrm>
        </p:spPr>
        <p:txBody>
          <a:bodyPr/>
          <a:lstStyle/>
          <a:p>
            <a:pPr algn="ctr"/>
            <a:r>
              <a:rPr lang="en-US" dirty="0"/>
              <a:t>General Data Protection Regulation</a:t>
            </a:r>
          </a:p>
        </p:txBody>
      </p:sp>
      <p:sp>
        <p:nvSpPr>
          <p:cNvPr id="3" name="Content Placeholder 2">
            <a:extLst>
              <a:ext uri="{FF2B5EF4-FFF2-40B4-BE49-F238E27FC236}">
                <a16:creationId xmlns:a16="http://schemas.microsoft.com/office/drawing/2014/main" id="{7397C8E3-77C3-7C9D-8083-7873DF3A8F0D}"/>
              </a:ext>
            </a:extLst>
          </p:cNvPr>
          <p:cNvSpPr>
            <a:spLocks noGrp="1"/>
          </p:cNvSpPr>
          <p:nvPr>
            <p:ph idx="1"/>
          </p:nvPr>
        </p:nvSpPr>
        <p:spPr>
          <a:xfrm>
            <a:off x="178448" y="1463634"/>
            <a:ext cx="6989606" cy="5394366"/>
          </a:xfrm>
        </p:spPr>
        <p:txBody>
          <a:bodyPr/>
          <a:lstStyle/>
          <a:p>
            <a:r>
              <a:rPr lang="en-US" b="0" i="0" dirty="0">
                <a:solidFill>
                  <a:srgbClr val="374151"/>
                </a:solidFill>
                <a:effectLst/>
                <a:latin typeface="Söhne"/>
              </a:rPr>
              <a:t>GDPR stands for General Data Protection Regulation.</a:t>
            </a:r>
          </a:p>
          <a:p>
            <a:r>
              <a:rPr lang="en-US" b="0" i="0" dirty="0">
                <a:solidFill>
                  <a:srgbClr val="374151"/>
                </a:solidFill>
                <a:effectLst/>
                <a:latin typeface="Söhne"/>
              </a:rPr>
              <a:t> It is a comprehensive data protection and privacy regulation that was implemented in the European Union (EU) on May 25, 2018. </a:t>
            </a:r>
          </a:p>
          <a:p>
            <a:r>
              <a:rPr lang="en-US" b="0" i="0" dirty="0">
                <a:solidFill>
                  <a:srgbClr val="374151"/>
                </a:solidFill>
                <a:effectLst/>
                <a:latin typeface="Söhne"/>
              </a:rPr>
              <a:t>Introduced significant enhancements to data protection and privacy laws in the EU.</a:t>
            </a:r>
          </a:p>
          <a:p>
            <a:r>
              <a:rPr lang="en-US" dirty="0">
                <a:solidFill>
                  <a:srgbClr val="374151"/>
                </a:solidFill>
                <a:latin typeface="Söhne"/>
              </a:rPr>
              <a:t>Key Provisions and 6 principles</a:t>
            </a:r>
            <a:endParaRPr lang="en-US" dirty="0"/>
          </a:p>
        </p:txBody>
      </p:sp>
      <p:pic>
        <p:nvPicPr>
          <p:cNvPr id="4" name="Content Placeholder 5">
            <a:extLst>
              <a:ext uri="{FF2B5EF4-FFF2-40B4-BE49-F238E27FC236}">
                <a16:creationId xmlns:a16="http://schemas.microsoft.com/office/drawing/2014/main" id="{C5C42AD7-226A-6908-1358-D92F1A06C7CE}"/>
              </a:ext>
            </a:extLst>
          </p:cNvPr>
          <p:cNvPicPr>
            <a:picLocks noChangeAspect="1"/>
          </p:cNvPicPr>
          <p:nvPr/>
        </p:nvPicPr>
        <p:blipFill>
          <a:blip r:embed="rId2"/>
          <a:stretch>
            <a:fillRect/>
          </a:stretch>
        </p:blipFill>
        <p:spPr>
          <a:xfrm>
            <a:off x="111729" y="6320463"/>
            <a:ext cx="2998817" cy="482040"/>
          </a:xfrm>
          <a:prstGeom prst="rect">
            <a:avLst/>
          </a:prstGeom>
        </p:spPr>
      </p:pic>
      <p:sp>
        <p:nvSpPr>
          <p:cNvPr id="5" name="TextBox 23">
            <a:extLst>
              <a:ext uri="{FF2B5EF4-FFF2-40B4-BE49-F238E27FC236}">
                <a16:creationId xmlns:a16="http://schemas.microsoft.com/office/drawing/2014/main" id="{EC9DDF43-67ED-A23D-79F9-0F944D09FD88}"/>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B327B65F-6B6C-0DD1-5000-527275E099A6}"/>
              </a:ext>
            </a:extLst>
          </p:cNvPr>
          <p:cNvPicPr>
            <a:picLocks noChangeAspect="1"/>
          </p:cNvPicPr>
          <p:nvPr/>
        </p:nvPicPr>
        <p:blipFill>
          <a:blip r:embed="rId3"/>
          <a:stretch>
            <a:fillRect/>
          </a:stretch>
        </p:blipFill>
        <p:spPr>
          <a:xfrm>
            <a:off x="7381543" y="1257361"/>
            <a:ext cx="4077360" cy="4343278"/>
          </a:xfrm>
          <a:prstGeom prst="rect">
            <a:avLst/>
          </a:prstGeom>
        </p:spPr>
      </p:pic>
    </p:spTree>
    <p:extLst>
      <p:ext uri="{BB962C8B-B14F-4D97-AF65-F5344CB8AC3E}">
        <p14:creationId xmlns:p14="http://schemas.microsoft.com/office/powerpoint/2010/main" val="46634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2B852-EE5D-F550-537F-D84C2FA6EADF}"/>
              </a:ext>
            </a:extLst>
          </p:cNvPr>
          <p:cNvSpPr>
            <a:spLocks noGrp="1"/>
          </p:cNvSpPr>
          <p:nvPr>
            <p:ph type="title"/>
          </p:nvPr>
        </p:nvSpPr>
        <p:spPr>
          <a:xfrm>
            <a:off x="693158" y="215760"/>
            <a:ext cx="10515600" cy="1325563"/>
          </a:xfrm>
        </p:spPr>
        <p:txBody>
          <a:bodyPr>
            <a:normAutofit/>
          </a:bodyPr>
          <a:lstStyle/>
          <a:p>
            <a:pPr algn="ctr"/>
            <a:r>
              <a:rPr lang="en-US" b="0" i="0" dirty="0">
                <a:solidFill>
                  <a:srgbClr val="374151"/>
                </a:solidFill>
                <a:effectLst/>
                <a:latin typeface="Söhne"/>
              </a:rPr>
              <a:t>Key provisions of GDPR</a:t>
            </a:r>
            <a:br>
              <a:rPr lang="en-US" b="0" i="0" dirty="0">
                <a:solidFill>
                  <a:srgbClr val="374151"/>
                </a:solidFill>
                <a:effectLst/>
                <a:latin typeface="Söhne"/>
              </a:rPr>
            </a:br>
            <a:endParaRPr lang="en-US" dirty="0"/>
          </a:p>
        </p:txBody>
      </p:sp>
      <p:sp>
        <p:nvSpPr>
          <p:cNvPr id="3" name="Content Placeholder 2">
            <a:extLst>
              <a:ext uri="{FF2B5EF4-FFF2-40B4-BE49-F238E27FC236}">
                <a16:creationId xmlns:a16="http://schemas.microsoft.com/office/drawing/2014/main" id="{C444FADC-AE8A-662A-B3E7-9FA8F490EEC7}"/>
              </a:ext>
            </a:extLst>
          </p:cNvPr>
          <p:cNvSpPr>
            <a:spLocks noGrp="1"/>
          </p:cNvSpPr>
          <p:nvPr>
            <p:ph idx="1"/>
          </p:nvPr>
        </p:nvSpPr>
        <p:spPr>
          <a:xfrm>
            <a:off x="233855" y="1027906"/>
            <a:ext cx="8763000" cy="5701572"/>
          </a:xfrm>
        </p:spPr>
        <p:txBody>
          <a:bodyPr>
            <a:normAutofit fontScale="92500" lnSpcReduction="20000"/>
          </a:bodyPr>
          <a:lstStyle/>
          <a:p>
            <a:pPr algn="l">
              <a:buFont typeface="+mj-lt"/>
              <a:buAutoNum type="arabicPeriod"/>
            </a:pPr>
            <a:r>
              <a:rPr lang="en-US" b="1" i="0" dirty="0">
                <a:solidFill>
                  <a:srgbClr val="374151"/>
                </a:solidFill>
                <a:effectLst/>
                <a:latin typeface="Söhne"/>
              </a:rPr>
              <a:t>Data Subject Rights:</a:t>
            </a:r>
            <a:r>
              <a:rPr lang="en-US" b="0" i="0" dirty="0">
                <a:solidFill>
                  <a:srgbClr val="374151"/>
                </a:solidFill>
                <a:effectLst/>
                <a:latin typeface="Söhne"/>
              </a:rPr>
              <a:t> GDPR grants individuals (referred to as "data subjects") various rights concerning their personal data, including the right to access, rectify, erase, and restrict the processing of their data. It also gives individuals the right to data portability and the right to object to certain types of processing.</a:t>
            </a:r>
          </a:p>
          <a:p>
            <a:pPr algn="l">
              <a:buFont typeface="+mj-lt"/>
              <a:buAutoNum type="arabicPeriod"/>
            </a:pPr>
            <a:r>
              <a:rPr lang="en-US" b="1" i="0" dirty="0">
                <a:solidFill>
                  <a:srgbClr val="374151"/>
                </a:solidFill>
                <a:effectLst/>
                <a:latin typeface="Söhne"/>
              </a:rPr>
              <a:t>Consent:</a:t>
            </a:r>
            <a:r>
              <a:rPr lang="en-US" b="0" i="0" dirty="0">
                <a:solidFill>
                  <a:srgbClr val="374151"/>
                </a:solidFill>
                <a:effectLst/>
                <a:latin typeface="Söhne"/>
              </a:rPr>
              <a:t> Organizations must obtain clear and affirmative consent from individuals before processing their personal data. Consent should be freely given, specific, informed, and easily revocable (opt In/out!).</a:t>
            </a:r>
          </a:p>
          <a:p>
            <a:pPr algn="l">
              <a:buFont typeface="+mj-lt"/>
              <a:buAutoNum type="arabicPeriod"/>
            </a:pPr>
            <a:r>
              <a:rPr lang="en-US" b="1" i="0" dirty="0">
                <a:solidFill>
                  <a:srgbClr val="374151"/>
                </a:solidFill>
                <a:effectLst/>
                <a:latin typeface="Söhne"/>
              </a:rPr>
              <a:t>Data Protection Officer (DPO):</a:t>
            </a:r>
            <a:r>
              <a:rPr lang="en-US" b="0" i="0" dirty="0">
                <a:solidFill>
                  <a:srgbClr val="374151"/>
                </a:solidFill>
                <a:effectLst/>
                <a:latin typeface="Söhne"/>
              </a:rPr>
              <a:t> Some organizations are required to appoint a Data Protection Officer, responsible for ensuring compliance with GDPR within the organization.</a:t>
            </a:r>
          </a:p>
          <a:p>
            <a:pPr algn="l">
              <a:buFont typeface="+mj-lt"/>
              <a:buAutoNum type="arabicPeriod"/>
            </a:pPr>
            <a:r>
              <a:rPr lang="en-US" b="1" i="0" dirty="0">
                <a:solidFill>
                  <a:srgbClr val="374151"/>
                </a:solidFill>
                <a:effectLst/>
                <a:latin typeface="Söhne"/>
              </a:rPr>
              <a:t>Data Breach Notification:</a:t>
            </a:r>
            <a:r>
              <a:rPr lang="en-US" b="0" i="0" dirty="0">
                <a:solidFill>
                  <a:srgbClr val="374151"/>
                </a:solidFill>
                <a:effectLst/>
                <a:latin typeface="Söhne"/>
              </a:rPr>
              <a:t> GDPR mandates the notification of data breaches to the relevant supervisory authority and, in certain cases, to the affected data subjects, within a specific timeframe.</a:t>
            </a:r>
          </a:p>
          <a:p>
            <a:endParaRPr lang="en-US" dirty="0"/>
          </a:p>
        </p:txBody>
      </p:sp>
      <p:pic>
        <p:nvPicPr>
          <p:cNvPr id="4" name="Content Placeholder 5">
            <a:extLst>
              <a:ext uri="{FF2B5EF4-FFF2-40B4-BE49-F238E27FC236}">
                <a16:creationId xmlns:a16="http://schemas.microsoft.com/office/drawing/2014/main" id="{1ADAD514-6BBF-B607-C2DC-CF7F62B74EBA}"/>
              </a:ext>
            </a:extLst>
          </p:cNvPr>
          <p:cNvPicPr>
            <a:picLocks noChangeAspect="1"/>
          </p:cNvPicPr>
          <p:nvPr/>
        </p:nvPicPr>
        <p:blipFill>
          <a:blip r:embed="rId2"/>
          <a:stretch>
            <a:fillRect/>
          </a:stretch>
        </p:blipFill>
        <p:spPr>
          <a:xfrm>
            <a:off x="111729" y="6320463"/>
            <a:ext cx="2998817" cy="482040"/>
          </a:xfrm>
          <a:prstGeom prst="rect">
            <a:avLst/>
          </a:prstGeom>
        </p:spPr>
      </p:pic>
      <p:sp>
        <p:nvSpPr>
          <p:cNvPr id="5" name="TextBox 23">
            <a:extLst>
              <a:ext uri="{FF2B5EF4-FFF2-40B4-BE49-F238E27FC236}">
                <a16:creationId xmlns:a16="http://schemas.microsoft.com/office/drawing/2014/main" id="{224D1C71-33FF-3BA3-2D04-E28BE90CA558}"/>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6A6BB084-7758-5E43-A0AC-8EC0E1F81D86}"/>
              </a:ext>
            </a:extLst>
          </p:cNvPr>
          <p:cNvPicPr>
            <a:picLocks noChangeAspect="1"/>
          </p:cNvPicPr>
          <p:nvPr/>
        </p:nvPicPr>
        <p:blipFill>
          <a:blip r:embed="rId3"/>
          <a:stretch>
            <a:fillRect/>
          </a:stretch>
        </p:blipFill>
        <p:spPr>
          <a:xfrm>
            <a:off x="9233664" y="1541323"/>
            <a:ext cx="2724481" cy="3775353"/>
          </a:xfrm>
          <a:prstGeom prst="rect">
            <a:avLst/>
          </a:prstGeom>
        </p:spPr>
      </p:pic>
    </p:spTree>
    <p:extLst>
      <p:ext uri="{BB962C8B-B14F-4D97-AF65-F5344CB8AC3E}">
        <p14:creationId xmlns:p14="http://schemas.microsoft.com/office/powerpoint/2010/main" val="1894634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2B852-EE5D-F550-537F-D84C2FA6EADF}"/>
              </a:ext>
            </a:extLst>
          </p:cNvPr>
          <p:cNvSpPr>
            <a:spLocks noGrp="1"/>
          </p:cNvSpPr>
          <p:nvPr>
            <p:ph type="title"/>
          </p:nvPr>
        </p:nvSpPr>
        <p:spPr/>
        <p:txBody>
          <a:bodyPr>
            <a:normAutofit/>
          </a:bodyPr>
          <a:lstStyle/>
          <a:p>
            <a:pPr algn="ctr"/>
            <a:r>
              <a:rPr lang="en-US" b="0" i="0" dirty="0">
                <a:solidFill>
                  <a:srgbClr val="374151"/>
                </a:solidFill>
                <a:effectLst/>
                <a:latin typeface="Söhne"/>
              </a:rPr>
              <a:t>Key provisions of GDPR</a:t>
            </a:r>
            <a:br>
              <a:rPr lang="en-US" b="0" i="0" dirty="0">
                <a:solidFill>
                  <a:srgbClr val="374151"/>
                </a:solidFill>
                <a:effectLst/>
                <a:latin typeface="Söhne"/>
              </a:rPr>
            </a:br>
            <a:endParaRPr lang="en-US" dirty="0"/>
          </a:p>
        </p:txBody>
      </p:sp>
      <p:sp>
        <p:nvSpPr>
          <p:cNvPr id="3" name="Content Placeholder 2">
            <a:extLst>
              <a:ext uri="{FF2B5EF4-FFF2-40B4-BE49-F238E27FC236}">
                <a16:creationId xmlns:a16="http://schemas.microsoft.com/office/drawing/2014/main" id="{C444FADC-AE8A-662A-B3E7-9FA8F490EEC7}"/>
              </a:ext>
            </a:extLst>
          </p:cNvPr>
          <p:cNvSpPr>
            <a:spLocks noGrp="1"/>
          </p:cNvSpPr>
          <p:nvPr>
            <p:ph idx="1"/>
          </p:nvPr>
        </p:nvSpPr>
        <p:spPr>
          <a:xfrm>
            <a:off x="254875" y="1189749"/>
            <a:ext cx="8090339" cy="5130714"/>
          </a:xfrm>
        </p:spPr>
        <p:txBody>
          <a:bodyPr>
            <a:normAutofit fontScale="85000" lnSpcReduction="10000"/>
          </a:bodyPr>
          <a:lstStyle/>
          <a:p>
            <a:pPr marL="514350" indent="-514350" algn="l">
              <a:buFont typeface="+mj-lt"/>
              <a:buAutoNum type="arabicPeriod" startAt="5"/>
            </a:pPr>
            <a:r>
              <a:rPr lang="en-US" b="1" i="0" dirty="0">
                <a:solidFill>
                  <a:srgbClr val="374151"/>
                </a:solidFill>
                <a:effectLst/>
                <a:latin typeface="Söhne"/>
              </a:rPr>
              <a:t>Accountability and Governance:</a:t>
            </a:r>
            <a:r>
              <a:rPr lang="en-US" b="0" i="0" dirty="0">
                <a:solidFill>
                  <a:srgbClr val="374151"/>
                </a:solidFill>
                <a:effectLst/>
                <a:latin typeface="Söhne"/>
              </a:rPr>
              <a:t> Organizations are required to implement appropriate technical and organizational measures to ensure the protection of personal data. They must also maintain records of data processing activities.</a:t>
            </a:r>
          </a:p>
          <a:p>
            <a:pPr marL="514350" indent="-514350" algn="l">
              <a:buFont typeface="+mj-lt"/>
              <a:buAutoNum type="arabicPeriod" startAt="5"/>
            </a:pPr>
            <a:r>
              <a:rPr lang="en-US" b="1" i="0" dirty="0">
                <a:solidFill>
                  <a:srgbClr val="374151"/>
                </a:solidFill>
                <a:effectLst/>
                <a:latin typeface="Söhne"/>
              </a:rPr>
              <a:t>International Data Transfers:</a:t>
            </a:r>
            <a:r>
              <a:rPr lang="en-US" b="0" i="0" dirty="0">
                <a:solidFill>
                  <a:srgbClr val="374151"/>
                </a:solidFill>
                <a:effectLst/>
                <a:latin typeface="Söhne"/>
              </a:rPr>
              <a:t> GDPR imposes restrictions on the transfer of personal data outside the European Economic Area (EEA) to countries without adequate data protection regulations.</a:t>
            </a:r>
          </a:p>
          <a:p>
            <a:pPr marL="514350" indent="-514350" algn="l">
              <a:buFont typeface="+mj-lt"/>
              <a:buAutoNum type="arabicPeriod" startAt="5"/>
            </a:pPr>
            <a:r>
              <a:rPr lang="en-US" b="1" i="0" dirty="0">
                <a:solidFill>
                  <a:srgbClr val="374151"/>
                </a:solidFill>
                <a:effectLst/>
                <a:latin typeface="Söhne"/>
              </a:rPr>
              <a:t>Data Protection Impact Assessments (DPIAs):</a:t>
            </a:r>
            <a:r>
              <a:rPr lang="en-US" b="0" i="0" dirty="0">
                <a:solidFill>
                  <a:srgbClr val="374151"/>
                </a:solidFill>
                <a:effectLst/>
                <a:latin typeface="Söhne"/>
              </a:rPr>
              <a:t> Organizations are required to conduct DPIAs for high-risk data processing activities to assess and mitigate potential risks to data subjects.</a:t>
            </a:r>
          </a:p>
          <a:p>
            <a:pPr marL="514350" indent="-514350" algn="l">
              <a:buFont typeface="+mj-lt"/>
              <a:buAutoNum type="arabicPeriod" startAt="5"/>
            </a:pPr>
            <a:r>
              <a:rPr lang="en-US" b="1" i="0" dirty="0">
                <a:solidFill>
                  <a:srgbClr val="374151"/>
                </a:solidFill>
                <a:effectLst/>
                <a:latin typeface="Söhne"/>
              </a:rPr>
              <a:t>Penalties:</a:t>
            </a:r>
            <a:r>
              <a:rPr lang="en-US" b="0" i="0" dirty="0">
                <a:solidFill>
                  <a:srgbClr val="374151"/>
                </a:solidFill>
                <a:effectLst/>
                <a:latin typeface="Söhne"/>
              </a:rPr>
              <a:t> GDPR includes severe penalties for non-compliance, including fines of up to €20 million or 4% of a company's global annual turnover, whichever is higher.</a:t>
            </a:r>
          </a:p>
          <a:p>
            <a:endParaRPr lang="en-US" dirty="0"/>
          </a:p>
        </p:txBody>
      </p:sp>
      <p:pic>
        <p:nvPicPr>
          <p:cNvPr id="4" name="Content Placeholder 5">
            <a:extLst>
              <a:ext uri="{FF2B5EF4-FFF2-40B4-BE49-F238E27FC236}">
                <a16:creationId xmlns:a16="http://schemas.microsoft.com/office/drawing/2014/main" id="{1ADAD514-6BBF-B607-C2DC-CF7F62B74EBA}"/>
              </a:ext>
            </a:extLst>
          </p:cNvPr>
          <p:cNvPicPr>
            <a:picLocks noChangeAspect="1"/>
          </p:cNvPicPr>
          <p:nvPr/>
        </p:nvPicPr>
        <p:blipFill>
          <a:blip r:embed="rId2"/>
          <a:stretch>
            <a:fillRect/>
          </a:stretch>
        </p:blipFill>
        <p:spPr>
          <a:xfrm>
            <a:off x="111729" y="6320463"/>
            <a:ext cx="2998817" cy="482040"/>
          </a:xfrm>
          <a:prstGeom prst="rect">
            <a:avLst/>
          </a:prstGeom>
        </p:spPr>
      </p:pic>
      <p:sp>
        <p:nvSpPr>
          <p:cNvPr id="5" name="TextBox 23">
            <a:extLst>
              <a:ext uri="{FF2B5EF4-FFF2-40B4-BE49-F238E27FC236}">
                <a16:creationId xmlns:a16="http://schemas.microsoft.com/office/drawing/2014/main" id="{224D1C71-33FF-3BA3-2D04-E28BE90CA558}"/>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9C628EDC-00CE-2B0C-61D2-64E1B10F258D}"/>
              </a:ext>
            </a:extLst>
          </p:cNvPr>
          <p:cNvPicPr>
            <a:picLocks noChangeAspect="1"/>
          </p:cNvPicPr>
          <p:nvPr/>
        </p:nvPicPr>
        <p:blipFill>
          <a:blip r:embed="rId3"/>
          <a:stretch>
            <a:fillRect/>
          </a:stretch>
        </p:blipFill>
        <p:spPr>
          <a:xfrm>
            <a:off x="8750188" y="1220908"/>
            <a:ext cx="3186937" cy="4416184"/>
          </a:xfrm>
          <a:prstGeom prst="rect">
            <a:avLst/>
          </a:prstGeom>
        </p:spPr>
      </p:pic>
    </p:spTree>
    <p:extLst>
      <p:ext uri="{BB962C8B-B14F-4D97-AF65-F5344CB8AC3E}">
        <p14:creationId xmlns:p14="http://schemas.microsoft.com/office/powerpoint/2010/main" val="1788846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37475-8F86-9753-7555-73BB667A9ECF}"/>
              </a:ext>
            </a:extLst>
          </p:cNvPr>
          <p:cNvSpPr>
            <a:spLocks noGrp="1"/>
          </p:cNvSpPr>
          <p:nvPr>
            <p:ph type="title"/>
          </p:nvPr>
        </p:nvSpPr>
        <p:spPr/>
        <p:txBody>
          <a:bodyPr/>
          <a:lstStyle/>
          <a:p>
            <a:pPr algn="ctr"/>
            <a:r>
              <a:rPr lang="en-US" dirty="0"/>
              <a:t>Where does GDPR Applies?</a:t>
            </a:r>
          </a:p>
        </p:txBody>
      </p:sp>
      <p:sp>
        <p:nvSpPr>
          <p:cNvPr id="3" name="Content Placeholder 2">
            <a:extLst>
              <a:ext uri="{FF2B5EF4-FFF2-40B4-BE49-F238E27FC236}">
                <a16:creationId xmlns:a16="http://schemas.microsoft.com/office/drawing/2014/main" id="{3F07B91B-00F8-F47D-71D6-08D4DC5074BA}"/>
              </a:ext>
            </a:extLst>
          </p:cNvPr>
          <p:cNvSpPr>
            <a:spLocks noGrp="1"/>
          </p:cNvSpPr>
          <p:nvPr>
            <p:ph idx="1"/>
          </p:nvPr>
        </p:nvSpPr>
        <p:spPr>
          <a:xfrm>
            <a:off x="378373" y="1731868"/>
            <a:ext cx="7289975" cy="5280634"/>
          </a:xfrm>
        </p:spPr>
        <p:txBody>
          <a:bodyPr/>
          <a:lstStyle/>
          <a:p>
            <a:pPr marL="0" indent="0">
              <a:buNone/>
            </a:pPr>
            <a:r>
              <a:rPr lang="en-US" dirty="0"/>
              <a:t>1. Data processors located within the EU, even if the data processing occurs outside the EU.</a:t>
            </a:r>
          </a:p>
          <a:p>
            <a:pPr marL="0" indent="0">
              <a:buNone/>
            </a:pPr>
            <a:r>
              <a:rPr lang="en-US" dirty="0"/>
              <a:t>2. Data processors outside the EU who offer goods or services to individuals within the EU or monitor the behavior of EU residents.</a:t>
            </a:r>
          </a:p>
          <a:p>
            <a:pPr marL="0" indent="0">
              <a:buNone/>
            </a:pPr>
            <a:r>
              <a:rPr lang="en-US" dirty="0"/>
              <a:t>3. Data processors outside the EU, subject to EU law through public international law.</a:t>
            </a:r>
          </a:p>
        </p:txBody>
      </p:sp>
      <p:pic>
        <p:nvPicPr>
          <p:cNvPr id="4" name="Content Placeholder 5">
            <a:extLst>
              <a:ext uri="{FF2B5EF4-FFF2-40B4-BE49-F238E27FC236}">
                <a16:creationId xmlns:a16="http://schemas.microsoft.com/office/drawing/2014/main" id="{0A5E8E72-8647-3831-B674-39C53C57B56B}"/>
              </a:ext>
            </a:extLst>
          </p:cNvPr>
          <p:cNvPicPr>
            <a:picLocks noChangeAspect="1"/>
          </p:cNvPicPr>
          <p:nvPr/>
        </p:nvPicPr>
        <p:blipFill>
          <a:blip r:embed="rId2"/>
          <a:stretch>
            <a:fillRect/>
          </a:stretch>
        </p:blipFill>
        <p:spPr>
          <a:xfrm>
            <a:off x="111729" y="6320463"/>
            <a:ext cx="2998817" cy="482040"/>
          </a:xfrm>
          <a:prstGeom prst="rect">
            <a:avLst/>
          </a:prstGeom>
        </p:spPr>
      </p:pic>
      <p:sp>
        <p:nvSpPr>
          <p:cNvPr id="5" name="TextBox 23">
            <a:extLst>
              <a:ext uri="{FF2B5EF4-FFF2-40B4-BE49-F238E27FC236}">
                <a16:creationId xmlns:a16="http://schemas.microsoft.com/office/drawing/2014/main" id="{549E4F1A-A096-B3F9-9B3C-A2AAA9638956}"/>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EAAC43CD-80ED-7EEC-DCFA-5A48D534170A}"/>
              </a:ext>
            </a:extLst>
          </p:cNvPr>
          <p:cNvPicPr>
            <a:picLocks noChangeAspect="1"/>
          </p:cNvPicPr>
          <p:nvPr/>
        </p:nvPicPr>
        <p:blipFill>
          <a:blip r:embed="rId3"/>
          <a:stretch>
            <a:fillRect/>
          </a:stretch>
        </p:blipFill>
        <p:spPr>
          <a:xfrm>
            <a:off x="7954174" y="1253331"/>
            <a:ext cx="4237826" cy="4351338"/>
          </a:xfrm>
          <a:prstGeom prst="rect">
            <a:avLst/>
          </a:prstGeom>
        </p:spPr>
      </p:pic>
    </p:spTree>
    <p:extLst>
      <p:ext uri="{BB962C8B-B14F-4D97-AF65-F5344CB8AC3E}">
        <p14:creationId xmlns:p14="http://schemas.microsoft.com/office/powerpoint/2010/main" val="2348955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5E621-61CD-2F2C-88BD-F1D4BE09882B}"/>
              </a:ext>
            </a:extLst>
          </p:cNvPr>
          <p:cNvSpPr>
            <a:spLocks noGrp="1"/>
          </p:cNvSpPr>
          <p:nvPr>
            <p:ph type="title"/>
          </p:nvPr>
        </p:nvSpPr>
        <p:spPr>
          <a:xfrm>
            <a:off x="971590" y="-357352"/>
            <a:ext cx="10515600" cy="1325563"/>
          </a:xfrm>
        </p:spPr>
        <p:txBody>
          <a:bodyPr/>
          <a:lstStyle/>
          <a:p>
            <a:pPr algn="ctr"/>
            <a:r>
              <a:rPr lang="en-US" dirty="0">
                <a:solidFill>
                  <a:srgbClr val="374151"/>
                </a:solidFill>
                <a:latin typeface="Söhne"/>
              </a:rPr>
              <a:t>S</a:t>
            </a:r>
            <a:r>
              <a:rPr lang="en-US" b="0" i="0" dirty="0">
                <a:solidFill>
                  <a:srgbClr val="374151"/>
                </a:solidFill>
                <a:effectLst/>
                <a:latin typeface="Söhne"/>
              </a:rPr>
              <a:t>ix Principles (1 of 6)</a:t>
            </a:r>
            <a:endParaRPr lang="en-US" dirty="0"/>
          </a:p>
        </p:txBody>
      </p:sp>
      <p:sp>
        <p:nvSpPr>
          <p:cNvPr id="3" name="Content Placeholder 2">
            <a:extLst>
              <a:ext uri="{FF2B5EF4-FFF2-40B4-BE49-F238E27FC236}">
                <a16:creationId xmlns:a16="http://schemas.microsoft.com/office/drawing/2014/main" id="{02A1D0C1-8C86-D9FF-FF21-1A6D01CC2D71}"/>
              </a:ext>
            </a:extLst>
          </p:cNvPr>
          <p:cNvSpPr>
            <a:spLocks noGrp="1"/>
          </p:cNvSpPr>
          <p:nvPr>
            <p:ph idx="1"/>
          </p:nvPr>
        </p:nvSpPr>
        <p:spPr>
          <a:xfrm>
            <a:off x="-45927" y="838172"/>
            <a:ext cx="8785831" cy="5482291"/>
          </a:xfrm>
        </p:spPr>
        <p:txBody>
          <a:bodyPr>
            <a:normAutofit fontScale="92500" lnSpcReduction="20000"/>
          </a:bodyPr>
          <a:lstStyle/>
          <a:p>
            <a:r>
              <a:rPr lang="en-US" b="0" i="0" dirty="0">
                <a:solidFill>
                  <a:srgbClr val="374151"/>
                </a:solidFill>
                <a:effectLst/>
                <a:latin typeface="Söhne"/>
              </a:rPr>
              <a:t>The General Data Protection Regulation (GDPR) is built upon six fundamental principles that guide the handling of personal data. </a:t>
            </a:r>
          </a:p>
          <a:p>
            <a:r>
              <a:rPr lang="en-US" b="1" i="0" dirty="0">
                <a:effectLst/>
                <a:latin typeface="Söhne"/>
              </a:rPr>
              <a:t>Lawfulness, Fairness, and Transparency:</a:t>
            </a:r>
            <a:r>
              <a:rPr lang="en-US" b="0" i="0" dirty="0">
                <a:solidFill>
                  <a:srgbClr val="374151"/>
                </a:solidFill>
                <a:effectLst/>
                <a:latin typeface="Söhne"/>
              </a:rPr>
              <a:t> Processing of personal data must be lawful, meaning it must have a legitimate basis under GDPR (such as consent, contractual necessity, legal obligation, vital interests, public task, or legitimate interests). </a:t>
            </a:r>
          </a:p>
          <a:p>
            <a:r>
              <a:rPr lang="en-US" b="0" i="0" dirty="0">
                <a:solidFill>
                  <a:srgbClr val="374151"/>
                </a:solidFill>
                <a:effectLst/>
                <a:latin typeface="Söhne"/>
              </a:rPr>
              <a:t>It must also be fair to the data subject, and the data subject should be informed about how their data will be used in a clear and transparent manner.</a:t>
            </a:r>
            <a:endParaRPr lang="en-US" dirty="0">
              <a:solidFill>
                <a:srgbClr val="374151"/>
              </a:solidFill>
              <a:latin typeface="Söhne"/>
            </a:endParaRPr>
          </a:p>
          <a:p>
            <a:r>
              <a:rPr lang="en-US" b="0" i="0" dirty="0">
                <a:solidFill>
                  <a:srgbClr val="374151"/>
                </a:solidFill>
                <a:effectLst/>
                <a:latin typeface="Söhne"/>
              </a:rPr>
              <a:t>Example: A company obtains explicit consent from its customers before </a:t>
            </a:r>
            <a:r>
              <a:rPr lang="en-US" b="0" i="0" dirty="0">
                <a:solidFill>
                  <a:srgbClr val="374151"/>
                </a:solidFill>
                <a:effectLst/>
                <a:highlight>
                  <a:srgbClr val="FFFF00"/>
                </a:highlight>
                <a:latin typeface="Söhne"/>
              </a:rPr>
              <a:t>sending them marketing emails</a:t>
            </a:r>
            <a:r>
              <a:rPr lang="en-US" b="0" i="0" dirty="0">
                <a:solidFill>
                  <a:srgbClr val="374151"/>
                </a:solidFill>
                <a:effectLst/>
                <a:latin typeface="Söhne"/>
              </a:rPr>
              <a:t>. </a:t>
            </a:r>
          </a:p>
          <a:p>
            <a:r>
              <a:rPr lang="en-US" b="0" i="0" dirty="0">
                <a:solidFill>
                  <a:srgbClr val="374151"/>
                </a:solidFill>
                <a:effectLst/>
                <a:latin typeface="Söhne"/>
              </a:rPr>
              <a:t>The consent request clearly states the purpose (marketing communications), and customers are informed about their right to opt out at any time.</a:t>
            </a:r>
            <a:endParaRPr lang="en-US" dirty="0"/>
          </a:p>
        </p:txBody>
      </p:sp>
      <p:pic>
        <p:nvPicPr>
          <p:cNvPr id="4" name="Content Placeholder 5">
            <a:extLst>
              <a:ext uri="{FF2B5EF4-FFF2-40B4-BE49-F238E27FC236}">
                <a16:creationId xmlns:a16="http://schemas.microsoft.com/office/drawing/2014/main" id="{3EFBAF80-4C7F-6243-A256-D9E2994B7F40}"/>
              </a:ext>
            </a:extLst>
          </p:cNvPr>
          <p:cNvPicPr>
            <a:picLocks noChangeAspect="1"/>
          </p:cNvPicPr>
          <p:nvPr/>
        </p:nvPicPr>
        <p:blipFill>
          <a:blip r:embed="rId2"/>
          <a:stretch>
            <a:fillRect/>
          </a:stretch>
        </p:blipFill>
        <p:spPr>
          <a:xfrm>
            <a:off x="111729" y="6320463"/>
            <a:ext cx="2998817" cy="482040"/>
          </a:xfrm>
          <a:prstGeom prst="rect">
            <a:avLst/>
          </a:prstGeom>
        </p:spPr>
      </p:pic>
      <p:sp>
        <p:nvSpPr>
          <p:cNvPr id="5" name="TextBox 23">
            <a:extLst>
              <a:ext uri="{FF2B5EF4-FFF2-40B4-BE49-F238E27FC236}">
                <a16:creationId xmlns:a16="http://schemas.microsoft.com/office/drawing/2014/main" id="{34A87FBD-FB0B-8601-57FF-872BDCE6A9D5}"/>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2BB08EF7-84E1-EFE4-ACD4-AF632EF9ED39}"/>
              </a:ext>
            </a:extLst>
          </p:cNvPr>
          <p:cNvPicPr>
            <a:picLocks noChangeAspect="1"/>
          </p:cNvPicPr>
          <p:nvPr/>
        </p:nvPicPr>
        <p:blipFill>
          <a:blip r:embed="rId3"/>
          <a:stretch>
            <a:fillRect/>
          </a:stretch>
        </p:blipFill>
        <p:spPr>
          <a:xfrm>
            <a:off x="8739905" y="1601804"/>
            <a:ext cx="3513053" cy="3513053"/>
          </a:xfrm>
          <a:prstGeom prst="rect">
            <a:avLst/>
          </a:prstGeom>
        </p:spPr>
      </p:pic>
    </p:spTree>
    <p:extLst>
      <p:ext uri="{BB962C8B-B14F-4D97-AF65-F5344CB8AC3E}">
        <p14:creationId xmlns:p14="http://schemas.microsoft.com/office/powerpoint/2010/main" val="3828038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CA9A6-DF8A-75C1-694C-BBBFDB1FB936}"/>
              </a:ext>
            </a:extLst>
          </p:cNvPr>
          <p:cNvSpPr>
            <a:spLocks noGrp="1"/>
          </p:cNvSpPr>
          <p:nvPr>
            <p:ph type="title"/>
          </p:nvPr>
        </p:nvSpPr>
        <p:spPr>
          <a:xfrm>
            <a:off x="838200" y="-169818"/>
            <a:ext cx="10515600" cy="1325563"/>
          </a:xfrm>
        </p:spPr>
        <p:txBody>
          <a:bodyPr/>
          <a:lstStyle/>
          <a:p>
            <a:pPr algn="ctr"/>
            <a:r>
              <a:rPr lang="en-US" dirty="0"/>
              <a:t>Purpose Limitation (2 of 6)</a:t>
            </a:r>
          </a:p>
        </p:txBody>
      </p:sp>
      <p:sp>
        <p:nvSpPr>
          <p:cNvPr id="3" name="Content Placeholder 2">
            <a:extLst>
              <a:ext uri="{FF2B5EF4-FFF2-40B4-BE49-F238E27FC236}">
                <a16:creationId xmlns:a16="http://schemas.microsoft.com/office/drawing/2014/main" id="{63D255CB-1740-A840-759E-B78EDCEDE812}"/>
              </a:ext>
            </a:extLst>
          </p:cNvPr>
          <p:cNvSpPr>
            <a:spLocks noGrp="1"/>
          </p:cNvSpPr>
          <p:nvPr>
            <p:ph idx="1"/>
          </p:nvPr>
        </p:nvSpPr>
        <p:spPr>
          <a:xfrm>
            <a:off x="49924" y="1032093"/>
            <a:ext cx="8501293" cy="5247190"/>
          </a:xfrm>
        </p:spPr>
        <p:txBody>
          <a:bodyPr>
            <a:normAutofit/>
          </a:bodyPr>
          <a:lstStyle/>
          <a:p>
            <a:r>
              <a:rPr lang="en-US" b="0" i="0" dirty="0">
                <a:solidFill>
                  <a:srgbClr val="374151"/>
                </a:solidFill>
                <a:effectLst/>
                <a:latin typeface="Söhne"/>
              </a:rPr>
              <a:t>Personal data should be collected for specified, explicit, and legitimate purposes. It should not be further processed in a manner incompatible with these purposes. </a:t>
            </a:r>
          </a:p>
          <a:p>
            <a:r>
              <a:rPr lang="en-US" b="0" i="0" dirty="0">
                <a:solidFill>
                  <a:srgbClr val="374151"/>
                </a:solidFill>
                <a:effectLst/>
                <a:latin typeface="Söhne"/>
              </a:rPr>
              <a:t>Organizations should clearly define and communicate the purposes for which they are collecting and processing data.</a:t>
            </a:r>
          </a:p>
          <a:p>
            <a:r>
              <a:rPr lang="en-US" b="0" i="0" dirty="0">
                <a:solidFill>
                  <a:srgbClr val="374151"/>
                </a:solidFill>
                <a:effectLst/>
                <a:latin typeface="Söhne"/>
              </a:rPr>
              <a:t>Example: An online retailer collects customer data (e.g., name, address) for the purpose of processing and delivering orders. </a:t>
            </a:r>
          </a:p>
          <a:p>
            <a:r>
              <a:rPr lang="en-US" b="0" i="0" dirty="0">
                <a:solidFill>
                  <a:srgbClr val="374151"/>
                </a:solidFill>
                <a:effectLst/>
                <a:latin typeface="Söhne"/>
              </a:rPr>
              <a:t>The data is not used for unrelated activities like third-party marketing without obtaining separate consent.</a:t>
            </a:r>
            <a:endParaRPr lang="en-US" dirty="0"/>
          </a:p>
        </p:txBody>
      </p:sp>
      <p:pic>
        <p:nvPicPr>
          <p:cNvPr id="4" name="Content Placeholder 5">
            <a:extLst>
              <a:ext uri="{FF2B5EF4-FFF2-40B4-BE49-F238E27FC236}">
                <a16:creationId xmlns:a16="http://schemas.microsoft.com/office/drawing/2014/main" id="{5FBB7779-E838-ED44-F174-F18EBF8506BD}"/>
              </a:ext>
            </a:extLst>
          </p:cNvPr>
          <p:cNvPicPr>
            <a:picLocks noChangeAspect="1"/>
          </p:cNvPicPr>
          <p:nvPr/>
        </p:nvPicPr>
        <p:blipFill>
          <a:blip r:embed="rId2"/>
          <a:stretch>
            <a:fillRect/>
          </a:stretch>
        </p:blipFill>
        <p:spPr>
          <a:xfrm>
            <a:off x="111729" y="6320463"/>
            <a:ext cx="2998817" cy="482040"/>
          </a:xfrm>
          <a:prstGeom prst="rect">
            <a:avLst/>
          </a:prstGeom>
        </p:spPr>
      </p:pic>
      <p:sp>
        <p:nvSpPr>
          <p:cNvPr id="5" name="TextBox 23">
            <a:extLst>
              <a:ext uri="{FF2B5EF4-FFF2-40B4-BE49-F238E27FC236}">
                <a16:creationId xmlns:a16="http://schemas.microsoft.com/office/drawing/2014/main" id="{F4BC1BEE-D2D0-7A3A-0B95-DE926D5C7E4B}"/>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B87D41D6-37B7-6BCE-4D08-A07AB12F8DB0}"/>
              </a:ext>
            </a:extLst>
          </p:cNvPr>
          <p:cNvPicPr>
            <a:picLocks noChangeAspect="1"/>
          </p:cNvPicPr>
          <p:nvPr/>
        </p:nvPicPr>
        <p:blipFill>
          <a:blip r:embed="rId3"/>
          <a:stretch>
            <a:fillRect/>
          </a:stretch>
        </p:blipFill>
        <p:spPr>
          <a:xfrm>
            <a:off x="8638052" y="1210656"/>
            <a:ext cx="3671664" cy="3159338"/>
          </a:xfrm>
          <a:prstGeom prst="rect">
            <a:avLst/>
          </a:prstGeom>
        </p:spPr>
      </p:pic>
    </p:spTree>
    <p:extLst>
      <p:ext uri="{BB962C8B-B14F-4D97-AF65-F5344CB8AC3E}">
        <p14:creationId xmlns:p14="http://schemas.microsoft.com/office/powerpoint/2010/main" val="1410561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53025-E326-5E95-30BE-B3904609CADE}"/>
              </a:ext>
            </a:extLst>
          </p:cNvPr>
          <p:cNvSpPr>
            <a:spLocks noGrp="1"/>
          </p:cNvSpPr>
          <p:nvPr>
            <p:ph type="title"/>
          </p:nvPr>
        </p:nvSpPr>
        <p:spPr>
          <a:xfrm>
            <a:off x="911773" y="0"/>
            <a:ext cx="10515600" cy="1325563"/>
          </a:xfrm>
        </p:spPr>
        <p:txBody>
          <a:bodyPr/>
          <a:lstStyle/>
          <a:p>
            <a:pPr algn="ctr"/>
            <a:r>
              <a:rPr lang="en-US" i="0" dirty="0">
                <a:effectLst/>
                <a:latin typeface="Söhne"/>
              </a:rPr>
              <a:t>Data Minimization (3 of 6)</a:t>
            </a:r>
            <a:endParaRPr lang="en-US" dirty="0"/>
          </a:p>
        </p:txBody>
      </p:sp>
      <p:sp>
        <p:nvSpPr>
          <p:cNvPr id="3" name="Content Placeholder 2">
            <a:extLst>
              <a:ext uri="{FF2B5EF4-FFF2-40B4-BE49-F238E27FC236}">
                <a16:creationId xmlns:a16="http://schemas.microsoft.com/office/drawing/2014/main" id="{758D70D4-398E-9662-A536-4547761D7C4A}"/>
              </a:ext>
            </a:extLst>
          </p:cNvPr>
          <p:cNvSpPr>
            <a:spLocks noGrp="1"/>
          </p:cNvSpPr>
          <p:nvPr>
            <p:ph idx="1"/>
          </p:nvPr>
        </p:nvSpPr>
        <p:spPr>
          <a:xfrm>
            <a:off x="176047" y="939625"/>
            <a:ext cx="8688175" cy="5380838"/>
          </a:xfrm>
        </p:spPr>
        <p:txBody>
          <a:bodyPr>
            <a:normAutofit/>
          </a:bodyPr>
          <a:lstStyle/>
          <a:p>
            <a:r>
              <a:rPr lang="en-US" b="0" i="0" dirty="0">
                <a:solidFill>
                  <a:srgbClr val="374151"/>
                </a:solidFill>
                <a:effectLst/>
                <a:latin typeface="Söhne"/>
              </a:rPr>
              <a:t>Organizations should only collect and process personal data that is necessary for the purposes for which it was collected.</a:t>
            </a:r>
          </a:p>
          <a:p>
            <a:r>
              <a:rPr lang="en-US" b="0" i="0" dirty="0">
                <a:solidFill>
                  <a:srgbClr val="374151"/>
                </a:solidFill>
                <a:effectLst/>
                <a:latin typeface="Söhne"/>
              </a:rPr>
              <a:t> Data should be relevant, adequate, and limited to what is necessary for those purposes. Unnecessary or excessive data collection is discouraged.</a:t>
            </a:r>
          </a:p>
          <a:p>
            <a:r>
              <a:rPr lang="en-US" b="0" i="0" dirty="0">
                <a:solidFill>
                  <a:srgbClr val="374151"/>
                </a:solidFill>
                <a:effectLst/>
                <a:latin typeface="Söhne"/>
              </a:rPr>
              <a:t>Example: A medical clinic collects patient information for appointments. Instead of asking for extensive personal details, they only request necessary information such as name, contact number, and medical history relevant to the appointment.</a:t>
            </a:r>
            <a:endParaRPr lang="en-US" dirty="0"/>
          </a:p>
        </p:txBody>
      </p:sp>
      <p:pic>
        <p:nvPicPr>
          <p:cNvPr id="4" name="Content Placeholder 5">
            <a:extLst>
              <a:ext uri="{FF2B5EF4-FFF2-40B4-BE49-F238E27FC236}">
                <a16:creationId xmlns:a16="http://schemas.microsoft.com/office/drawing/2014/main" id="{D758798C-401E-E86F-9DE8-D0BFA6485DC4}"/>
              </a:ext>
            </a:extLst>
          </p:cNvPr>
          <p:cNvPicPr>
            <a:picLocks noChangeAspect="1"/>
          </p:cNvPicPr>
          <p:nvPr/>
        </p:nvPicPr>
        <p:blipFill>
          <a:blip r:embed="rId2"/>
          <a:stretch>
            <a:fillRect/>
          </a:stretch>
        </p:blipFill>
        <p:spPr>
          <a:xfrm>
            <a:off x="111729" y="6320463"/>
            <a:ext cx="2998817" cy="482040"/>
          </a:xfrm>
          <a:prstGeom prst="rect">
            <a:avLst/>
          </a:prstGeom>
        </p:spPr>
      </p:pic>
      <p:sp>
        <p:nvSpPr>
          <p:cNvPr id="5" name="TextBox 23">
            <a:extLst>
              <a:ext uri="{FF2B5EF4-FFF2-40B4-BE49-F238E27FC236}">
                <a16:creationId xmlns:a16="http://schemas.microsoft.com/office/drawing/2014/main" id="{90638CD3-FA76-5BE1-7B44-C2BF5C0514F2}"/>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B31996E5-B5AF-6B8A-FEB4-7A11277562E1}"/>
              </a:ext>
            </a:extLst>
          </p:cNvPr>
          <p:cNvPicPr>
            <a:picLocks noChangeAspect="1"/>
          </p:cNvPicPr>
          <p:nvPr/>
        </p:nvPicPr>
        <p:blipFill>
          <a:blip r:embed="rId3"/>
          <a:stretch>
            <a:fillRect/>
          </a:stretch>
        </p:blipFill>
        <p:spPr>
          <a:xfrm>
            <a:off x="8864223" y="1620593"/>
            <a:ext cx="3231081" cy="3136050"/>
          </a:xfrm>
          <a:prstGeom prst="rect">
            <a:avLst/>
          </a:prstGeom>
        </p:spPr>
      </p:pic>
    </p:spTree>
    <p:extLst>
      <p:ext uri="{BB962C8B-B14F-4D97-AF65-F5344CB8AC3E}">
        <p14:creationId xmlns:p14="http://schemas.microsoft.com/office/powerpoint/2010/main" val="519289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F71C5-CDE3-232E-F202-6658A443524E}"/>
              </a:ext>
            </a:extLst>
          </p:cNvPr>
          <p:cNvSpPr>
            <a:spLocks noGrp="1"/>
          </p:cNvSpPr>
          <p:nvPr>
            <p:ph type="title"/>
          </p:nvPr>
        </p:nvSpPr>
        <p:spPr>
          <a:xfrm>
            <a:off x="906518" y="-128861"/>
            <a:ext cx="10515600" cy="1325563"/>
          </a:xfrm>
        </p:spPr>
        <p:txBody>
          <a:bodyPr/>
          <a:lstStyle/>
          <a:p>
            <a:pPr algn="ctr"/>
            <a:r>
              <a:rPr lang="en-US" i="0" dirty="0">
                <a:effectLst/>
                <a:latin typeface="Söhne"/>
              </a:rPr>
              <a:t>Accuracy (4 of 6)</a:t>
            </a:r>
            <a:endParaRPr lang="en-US" dirty="0"/>
          </a:p>
        </p:txBody>
      </p:sp>
      <p:sp>
        <p:nvSpPr>
          <p:cNvPr id="3" name="Content Placeholder 2">
            <a:extLst>
              <a:ext uri="{FF2B5EF4-FFF2-40B4-BE49-F238E27FC236}">
                <a16:creationId xmlns:a16="http://schemas.microsoft.com/office/drawing/2014/main" id="{E1CAB11C-934A-16E7-E1BF-6B3334D1B1E4}"/>
              </a:ext>
            </a:extLst>
          </p:cNvPr>
          <p:cNvSpPr>
            <a:spLocks noGrp="1"/>
          </p:cNvSpPr>
          <p:nvPr>
            <p:ph idx="1"/>
          </p:nvPr>
        </p:nvSpPr>
        <p:spPr>
          <a:xfrm>
            <a:off x="155028" y="1196701"/>
            <a:ext cx="8486672" cy="5082581"/>
          </a:xfrm>
        </p:spPr>
        <p:txBody>
          <a:bodyPr>
            <a:normAutofit/>
          </a:bodyPr>
          <a:lstStyle/>
          <a:p>
            <a:r>
              <a:rPr lang="en-US" b="0" i="0" dirty="0">
                <a:solidFill>
                  <a:srgbClr val="374151"/>
                </a:solidFill>
                <a:effectLst/>
                <a:latin typeface="Söhne"/>
              </a:rPr>
              <a:t>Personal data must be accurate and kept up to date. Organizations should take reasonable steps to ensure that inaccurate data is corrected or erased</a:t>
            </a:r>
          </a:p>
          <a:p>
            <a:r>
              <a:rPr lang="en-US" b="0" i="0" dirty="0">
                <a:solidFill>
                  <a:srgbClr val="374151"/>
                </a:solidFill>
                <a:effectLst/>
                <a:latin typeface="Söhne"/>
              </a:rPr>
              <a:t> Data subjects also have the right to request the correction of inaccurate data concerning them.</a:t>
            </a:r>
          </a:p>
          <a:p>
            <a:r>
              <a:rPr lang="en-US" b="0" i="0" dirty="0">
                <a:solidFill>
                  <a:srgbClr val="374151"/>
                </a:solidFill>
                <a:effectLst/>
                <a:latin typeface="Söhne"/>
              </a:rPr>
              <a:t>Example: A bank regularly updates customer contact information, ensuring that addresses and phone numbers are accurate. </a:t>
            </a:r>
          </a:p>
          <a:p>
            <a:r>
              <a:rPr lang="en-US" b="0" i="0" dirty="0">
                <a:solidFill>
                  <a:srgbClr val="374151"/>
                </a:solidFill>
                <a:effectLst/>
                <a:latin typeface="Söhne"/>
              </a:rPr>
              <a:t>When a customer informs them of a change, the bank promptly updates their records to maintain accuracy.</a:t>
            </a:r>
            <a:endParaRPr lang="en-US" dirty="0"/>
          </a:p>
        </p:txBody>
      </p:sp>
      <p:pic>
        <p:nvPicPr>
          <p:cNvPr id="4" name="Content Placeholder 5">
            <a:extLst>
              <a:ext uri="{FF2B5EF4-FFF2-40B4-BE49-F238E27FC236}">
                <a16:creationId xmlns:a16="http://schemas.microsoft.com/office/drawing/2014/main" id="{63FF3C68-28B2-070C-4833-20E756463A44}"/>
              </a:ext>
            </a:extLst>
          </p:cNvPr>
          <p:cNvPicPr>
            <a:picLocks noChangeAspect="1"/>
          </p:cNvPicPr>
          <p:nvPr/>
        </p:nvPicPr>
        <p:blipFill>
          <a:blip r:embed="rId2"/>
          <a:stretch>
            <a:fillRect/>
          </a:stretch>
        </p:blipFill>
        <p:spPr>
          <a:xfrm>
            <a:off x="111729" y="6320463"/>
            <a:ext cx="2998817" cy="482040"/>
          </a:xfrm>
          <a:prstGeom prst="rect">
            <a:avLst/>
          </a:prstGeom>
        </p:spPr>
      </p:pic>
      <p:sp>
        <p:nvSpPr>
          <p:cNvPr id="5" name="TextBox 23">
            <a:extLst>
              <a:ext uri="{FF2B5EF4-FFF2-40B4-BE49-F238E27FC236}">
                <a16:creationId xmlns:a16="http://schemas.microsoft.com/office/drawing/2014/main" id="{C586312B-29B6-6230-23F2-3FE36EB28099}"/>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C2502443-C395-8A93-32E6-9DC50A56A845}"/>
              </a:ext>
            </a:extLst>
          </p:cNvPr>
          <p:cNvPicPr>
            <a:picLocks noChangeAspect="1"/>
          </p:cNvPicPr>
          <p:nvPr/>
        </p:nvPicPr>
        <p:blipFill>
          <a:blip r:embed="rId3"/>
          <a:stretch>
            <a:fillRect/>
          </a:stretch>
        </p:blipFill>
        <p:spPr>
          <a:xfrm>
            <a:off x="8641700" y="1821636"/>
            <a:ext cx="3504055" cy="3214728"/>
          </a:xfrm>
          <a:prstGeom prst="rect">
            <a:avLst/>
          </a:prstGeom>
        </p:spPr>
      </p:pic>
    </p:spTree>
    <p:extLst>
      <p:ext uri="{BB962C8B-B14F-4D97-AF65-F5344CB8AC3E}">
        <p14:creationId xmlns:p14="http://schemas.microsoft.com/office/powerpoint/2010/main" val="956901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AC265-8BAD-E0B8-3E8F-03A2FA1467B9}"/>
              </a:ext>
            </a:extLst>
          </p:cNvPr>
          <p:cNvSpPr>
            <a:spLocks noGrp="1"/>
          </p:cNvSpPr>
          <p:nvPr>
            <p:ph type="title"/>
          </p:nvPr>
        </p:nvSpPr>
        <p:spPr/>
        <p:txBody>
          <a:bodyPr/>
          <a:lstStyle/>
          <a:p>
            <a:pPr algn="ctr"/>
            <a:r>
              <a:rPr lang="en-US" dirty="0"/>
              <a:t>Storage Limitation (5 of 6)</a:t>
            </a:r>
          </a:p>
        </p:txBody>
      </p:sp>
      <p:sp>
        <p:nvSpPr>
          <p:cNvPr id="3" name="Content Placeholder 2">
            <a:extLst>
              <a:ext uri="{FF2B5EF4-FFF2-40B4-BE49-F238E27FC236}">
                <a16:creationId xmlns:a16="http://schemas.microsoft.com/office/drawing/2014/main" id="{2297E6FD-1477-8D17-6F5C-464180F5BD2B}"/>
              </a:ext>
            </a:extLst>
          </p:cNvPr>
          <p:cNvSpPr>
            <a:spLocks noGrp="1"/>
          </p:cNvSpPr>
          <p:nvPr>
            <p:ph idx="1"/>
          </p:nvPr>
        </p:nvSpPr>
        <p:spPr>
          <a:xfrm>
            <a:off x="176574" y="1545021"/>
            <a:ext cx="8910670" cy="4631942"/>
          </a:xfrm>
        </p:spPr>
        <p:txBody>
          <a:bodyPr>
            <a:normAutofit/>
          </a:bodyPr>
          <a:lstStyle/>
          <a:p>
            <a:r>
              <a:rPr lang="en-US" b="0" i="0" dirty="0">
                <a:solidFill>
                  <a:srgbClr val="374151"/>
                </a:solidFill>
                <a:effectLst/>
                <a:latin typeface="Söhne"/>
              </a:rPr>
              <a:t>Personal data should be kept in a form that permits identification of data subjects for no longer than is necessary for the purposes for which it was collected.</a:t>
            </a:r>
          </a:p>
          <a:p>
            <a:r>
              <a:rPr lang="en-US" b="0" i="0" dirty="0">
                <a:solidFill>
                  <a:srgbClr val="374151"/>
                </a:solidFill>
                <a:effectLst/>
                <a:latin typeface="Söhne"/>
              </a:rPr>
              <a:t>This principle is often linked to specific retention periods based on legal requirements or the organization's purposes.</a:t>
            </a:r>
          </a:p>
          <a:p>
            <a:r>
              <a:rPr lang="en-US" b="0" i="0" dirty="0">
                <a:solidFill>
                  <a:srgbClr val="374151"/>
                </a:solidFill>
                <a:effectLst/>
                <a:latin typeface="Söhne"/>
              </a:rPr>
              <a:t>Example: An HR department retains employee records for a specific period, as required by labor laws, and deletes them when the retention period expires. They don't keep these records indefinitely.</a:t>
            </a:r>
            <a:endParaRPr lang="en-US" dirty="0"/>
          </a:p>
        </p:txBody>
      </p:sp>
      <p:pic>
        <p:nvPicPr>
          <p:cNvPr id="4" name="Content Placeholder 5">
            <a:extLst>
              <a:ext uri="{FF2B5EF4-FFF2-40B4-BE49-F238E27FC236}">
                <a16:creationId xmlns:a16="http://schemas.microsoft.com/office/drawing/2014/main" id="{B6877F7D-6790-10D7-F2C7-3EA78A8467D1}"/>
              </a:ext>
            </a:extLst>
          </p:cNvPr>
          <p:cNvPicPr>
            <a:picLocks noChangeAspect="1"/>
          </p:cNvPicPr>
          <p:nvPr/>
        </p:nvPicPr>
        <p:blipFill>
          <a:blip r:embed="rId2"/>
          <a:stretch>
            <a:fillRect/>
          </a:stretch>
        </p:blipFill>
        <p:spPr>
          <a:xfrm>
            <a:off x="111729" y="6320463"/>
            <a:ext cx="2998817" cy="482040"/>
          </a:xfrm>
          <a:prstGeom prst="rect">
            <a:avLst/>
          </a:prstGeom>
        </p:spPr>
      </p:pic>
      <p:sp>
        <p:nvSpPr>
          <p:cNvPr id="5" name="TextBox 23">
            <a:extLst>
              <a:ext uri="{FF2B5EF4-FFF2-40B4-BE49-F238E27FC236}">
                <a16:creationId xmlns:a16="http://schemas.microsoft.com/office/drawing/2014/main" id="{20CEA03A-85B1-EA22-C65C-675A62DFCE44}"/>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F035B59D-8EBD-ACE3-29A6-38AA19757190}"/>
              </a:ext>
            </a:extLst>
          </p:cNvPr>
          <p:cNvPicPr>
            <a:picLocks noChangeAspect="1"/>
          </p:cNvPicPr>
          <p:nvPr/>
        </p:nvPicPr>
        <p:blipFill>
          <a:blip r:embed="rId3"/>
          <a:stretch>
            <a:fillRect/>
          </a:stretch>
        </p:blipFill>
        <p:spPr>
          <a:xfrm>
            <a:off x="8765164" y="1861904"/>
            <a:ext cx="3250262" cy="2836592"/>
          </a:xfrm>
          <a:prstGeom prst="rect">
            <a:avLst/>
          </a:prstGeom>
        </p:spPr>
      </p:pic>
    </p:spTree>
    <p:extLst>
      <p:ext uri="{BB962C8B-B14F-4D97-AF65-F5344CB8AC3E}">
        <p14:creationId xmlns:p14="http://schemas.microsoft.com/office/powerpoint/2010/main" val="500883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BDBC1-CF6F-2978-8C76-861CB4A7946F}"/>
              </a:ext>
            </a:extLst>
          </p:cNvPr>
          <p:cNvSpPr>
            <a:spLocks noGrp="1"/>
          </p:cNvSpPr>
          <p:nvPr>
            <p:ph type="title"/>
          </p:nvPr>
        </p:nvSpPr>
        <p:spPr>
          <a:xfrm>
            <a:off x="896007" y="-84064"/>
            <a:ext cx="10515600" cy="1325563"/>
          </a:xfrm>
        </p:spPr>
        <p:txBody>
          <a:bodyPr/>
          <a:lstStyle/>
          <a:p>
            <a:pPr algn="ctr"/>
            <a:r>
              <a:rPr lang="en-US" dirty="0"/>
              <a:t>Integrity and Confidentiality (Security 6 of 6)</a:t>
            </a:r>
          </a:p>
        </p:txBody>
      </p:sp>
      <p:sp>
        <p:nvSpPr>
          <p:cNvPr id="3" name="Content Placeholder 2">
            <a:extLst>
              <a:ext uri="{FF2B5EF4-FFF2-40B4-BE49-F238E27FC236}">
                <a16:creationId xmlns:a16="http://schemas.microsoft.com/office/drawing/2014/main" id="{525BAC3C-40B5-14E0-0DC1-F985E8DB127E}"/>
              </a:ext>
            </a:extLst>
          </p:cNvPr>
          <p:cNvSpPr>
            <a:spLocks noGrp="1"/>
          </p:cNvSpPr>
          <p:nvPr>
            <p:ph idx="1"/>
          </p:nvPr>
        </p:nvSpPr>
        <p:spPr>
          <a:xfrm>
            <a:off x="207580" y="1033394"/>
            <a:ext cx="8640028" cy="5037783"/>
          </a:xfrm>
        </p:spPr>
        <p:txBody>
          <a:bodyPr>
            <a:normAutofit/>
          </a:bodyPr>
          <a:lstStyle/>
          <a:p>
            <a:r>
              <a:rPr lang="en-US" b="0" i="0" dirty="0">
                <a:solidFill>
                  <a:srgbClr val="374151"/>
                </a:solidFill>
                <a:effectLst/>
                <a:latin typeface="Söhne"/>
              </a:rPr>
              <a:t>Organizations are responsible for ensuring the security, integrity, and confidentiality of the personal data they process. </a:t>
            </a:r>
          </a:p>
          <a:p>
            <a:r>
              <a:rPr lang="en-US" b="0" i="0" dirty="0">
                <a:solidFill>
                  <a:srgbClr val="374151"/>
                </a:solidFill>
                <a:effectLst/>
                <a:latin typeface="Söhne"/>
              </a:rPr>
              <a:t>They must implement appropriate technical and organizational measures to protect against data breaches and unauthorized access, alteration, or disclosure of data.</a:t>
            </a:r>
          </a:p>
          <a:p>
            <a:r>
              <a:rPr lang="en-US" b="0" i="0" dirty="0">
                <a:solidFill>
                  <a:srgbClr val="374151"/>
                </a:solidFill>
                <a:effectLst/>
                <a:latin typeface="Söhne"/>
              </a:rPr>
              <a:t>Example: A cybersecurity firm employs strong encryption methods to protect sensitive customer data stored on its servers. Access controls are in place to prevent unauthorized personnel from viewing or modifying the data.</a:t>
            </a:r>
            <a:endParaRPr lang="en-US" dirty="0"/>
          </a:p>
        </p:txBody>
      </p:sp>
      <p:pic>
        <p:nvPicPr>
          <p:cNvPr id="4" name="Content Placeholder 5">
            <a:extLst>
              <a:ext uri="{FF2B5EF4-FFF2-40B4-BE49-F238E27FC236}">
                <a16:creationId xmlns:a16="http://schemas.microsoft.com/office/drawing/2014/main" id="{1C2C4745-1ACD-2FC0-E21D-90909C12D4E0}"/>
              </a:ext>
            </a:extLst>
          </p:cNvPr>
          <p:cNvPicPr>
            <a:picLocks noChangeAspect="1"/>
          </p:cNvPicPr>
          <p:nvPr/>
        </p:nvPicPr>
        <p:blipFill>
          <a:blip r:embed="rId2"/>
          <a:stretch>
            <a:fillRect/>
          </a:stretch>
        </p:blipFill>
        <p:spPr>
          <a:xfrm>
            <a:off x="111729" y="6320463"/>
            <a:ext cx="2998817" cy="482040"/>
          </a:xfrm>
          <a:prstGeom prst="rect">
            <a:avLst/>
          </a:prstGeom>
        </p:spPr>
      </p:pic>
      <p:sp>
        <p:nvSpPr>
          <p:cNvPr id="5" name="TextBox 23">
            <a:extLst>
              <a:ext uri="{FF2B5EF4-FFF2-40B4-BE49-F238E27FC236}">
                <a16:creationId xmlns:a16="http://schemas.microsoft.com/office/drawing/2014/main" id="{723BF99C-A5D6-AA45-9009-DDE862AB9EB8}"/>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B62C0586-1B84-92D3-15F7-662D46DB97BB}"/>
              </a:ext>
            </a:extLst>
          </p:cNvPr>
          <p:cNvPicPr>
            <a:picLocks noChangeAspect="1"/>
          </p:cNvPicPr>
          <p:nvPr/>
        </p:nvPicPr>
        <p:blipFill>
          <a:blip r:embed="rId3"/>
          <a:stretch>
            <a:fillRect/>
          </a:stretch>
        </p:blipFill>
        <p:spPr>
          <a:xfrm>
            <a:off x="8937829" y="1928053"/>
            <a:ext cx="3163783" cy="2650007"/>
          </a:xfrm>
          <a:prstGeom prst="rect">
            <a:avLst/>
          </a:prstGeom>
        </p:spPr>
      </p:pic>
    </p:spTree>
    <p:extLst>
      <p:ext uri="{BB962C8B-B14F-4D97-AF65-F5344CB8AC3E}">
        <p14:creationId xmlns:p14="http://schemas.microsoft.com/office/powerpoint/2010/main" val="366633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6CA4D-9EA7-C900-D158-4836B06C5033}"/>
              </a:ext>
            </a:extLst>
          </p:cNvPr>
          <p:cNvSpPr>
            <a:spLocks noGrp="1"/>
          </p:cNvSpPr>
          <p:nvPr>
            <p:ph type="title"/>
          </p:nvPr>
        </p:nvSpPr>
        <p:spPr>
          <a:xfrm>
            <a:off x="785648" y="55497"/>
            <a:ext cx="10515600" cy="1325563"/>
          </a:xfrm>
        </p:spPr>
        <p:txBody>
          <a:bodyPr/>
          <a:lstStyle/>
          <a:p>
            <a:pPr algn="ctr"/>
            <a:r>
              <a:rPr lang="en-US" dirty="0"/>
              <a:t>Privacy Shield</a:t>
            </a:r>
          </a:p>
        </p:txBody>
      </p:sp>
      <p:sp>
        <p:nvSpPr>
          <p:cNvPr id="3" name="Content Placeholder 2">
            <a:extLst>
              <a:ext uri="{FF2B5EF4-FFF2-40B4-BE49-F238E27FC236}">
                <a16:creationId xmlns:a16="http://schemas.microsoft.com/office/drawing/2014/main" id="{615B42A7-C79B-B023-7BC6-9F632DBB33AE}"/>
              </a:ext>
            </a:extLst>
          </p:cNvPr>
          <p:cNvSpPr>
            <a:spLocks noGrp="1"/>
          </p:cNvSpPr>
          <p:nvPr>
            <p:ph idx="1"/>
          </p:nvPr>
        </p:nvSpPr>
        <p:spPr>
          <a:xfrm>
            <a:off x="0" y="1172932"/>
            <a:ext cx="8705193" cy="4825914"/>
          </a:xfrm>
        </p:spPr>
        <p:txBody>
          <a:bodyPr>
            <a:normAutofit/>
          </a:bodyPr>
          <a:lstStyle/>
          <a:p>
            <a:r>
              <a:rPr lang="en-US" b="0" i="0" dirty="0">
                <a:solidFill>
                  <a:srgbClr val="374151"/>
                </a:solidFill>
                <a:effectLst/>
                <a:latin typeface="Söhne"/>
              </a:rPr>
              <a:t>The Privacy Shield, also known as the EU-U.S. Privacy Shield, was a framework that allowed for the transfer of personal data from the European Union (EU) to the United States while ensuring that the data would be adequately protected in accordance with EU data protection standards. </a:t>
            </a:r>
          </a:p>
          <a:p>
            <a:r>
              <a:rPr lang="en-US" b="0" i="0" dirty="0">
                <a:solidFill>
                  <a:srgbClr val="374151"/>
                </a:solidFill>
                <a:effectLst/>
                <a:latin typeface="Söhne"/>
              </a:rPr>
              <a:t>It was established to bridge the gap between EU data protection laws, such as the General Data Protection Regulation (GDPR), and U.S. data protection practices, which were not considered by the EU to provide an adequate level of protection for European citizens' data.</a:t>
            </a:r>
            <a:endParaRPr lang="en-US" dirty="0"/>
          </a:p>
        </p:txBody>
      </p:sp>
      <p:pic>
        <p:nvPicPr>
          <p:cNvPr id="4" name="Content Placeholder 5">
            <a:extLst>
              <a:ext uri="{FF2B5EF4-FFF2-40B4-BE49-F238E27FC236}">
                <a16:creationId xmlns:a16="http://schemas.microsoft.com/office/drawing/2014/main" id="{596187FC-7FA7-D7A4-FCBE-5E02E8A3BA2D}"/>
              </a:ext>
            </a:extLst>
          </p:cNvPr>
          <p:cNvPicPr>
            <a:picLocks noChangeAspect="1"/>
          </p:cNvPicPr>
          <p:nvPr/>
        </p:nvPicPr>
        <p:blipFill>
          <a:blip r:embed="rId2"/>
          <a:stretch>
            <a:fillRect/>
          </a:stretch>
        </p:blipFill>
        <p:spPr>
          <a:xfrm>
            <a:off x="111729" y="6320463"/>
            <a:ext cx="2998817" cy="482040"/>
          </a:xfrm>
          <a:prstGeom prst="rect">
            <a:avLst/>
          </a:prstGeom>
        </p:spPr>
      </p:pic>
      <p:sp>
        <p:nvSpPr>
          <p:cNvPr id="5" name="TextBox 23">
            <a:extLst>
              <a:ext uri="{FF2B5EF4-FFF2-40B4-BE49-F238E27FC236}">
                <a16:creationId xmlns:a16="http://schemas.microsoft.com/office/drawing/2014/main" id="{E22931B7-9EFD-3A58-CEBB-BD32C451D071}"/>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A401DBE4-5C4B-8ABB-FA71-A7B202732E7D}"/>
              </a:ext>
            </a:extLst>
          </p:cNvPr>
          <p:cNvPicPr>
            <a:picLocks noChangeAspect="1"/>
          </p:cNvPicPr>
          <p:nvPr/>
        </p:nvPicPr>
        <p:blipFill>
          <a:blip r:embed="rId3"/>
          <a:stretch>
            <a:fillRect/>
          </a:stretch>
        </p:blipFill>
        <p:spPr>
          <a:xfrm>
            <a:off x="8725141" y="993229"/>
            <a:ext cx="3466859" cy="4256775"/>
          </a:xfrm>
          <a:prstGeom prst="rect">
            <a:avLst/>
          </a:prstGeom>
        </p:spPr>
      </p:pic>
    </p:spTree>
    <p:extLst>
      <p:ext uri="{BB962C8B-B14F-4D97-AF65-F5344CB8AC3E}">
        <p14:creationId xmlns:p14="http://schemas.microsoft.com/office/powerpoint/2010/main" val="2338626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BAFC7-E151-DE5C-E792-8FAA0AA57C22}"/>
              </a:ext>
            </a:extLst>
          </p:cNvPr>
          <p:cNvSpPr>
            <a:spLocks noGrp="1"/>
          </p:cNvSpPr>
          <p:nvPr>
            <p:ph type="title"/>
          </p:nvPr>
        </p:nvSpPr>
        <p:spPr>
          <a:xfrm>
            <a:off x="838200" y="-365584"/>
            <a:ext cx="10515600" cy="1325563"/>
          </a:xfrm>
        </p:spPr>
        <p:txBody>
          <a:bodyPr/>
          <a:lstStyle/>
          <a:p>
            <a:pPr algn="ctr"/>
            <a:r>
              <a:rPr lang="en-US" dirty="0"/>
              <a:t>Privacy Shield</a:t>
            </a:r>
          </a:p>
        </p:txBody>
      </p:sp>
      <p:sp>
        <p:nvSpPr>
          <p:cNvPr id="3" name="Content Placeholder 2">
            <a:extLst>
              <a:ext uri="{FF2B5EF4-FFF2-40B4-BE49-F238E27FC236}">
                <a16:creationId xmlns:a16="http://schemas.microsoft.com/office/drawing/2014/main" id="{6B8071AA-0D2D-A144-9F89-E8260721A30F}"/>
              </a:ext>
            </a:extLst>
          </p:cNvPr>
          <p:cNvSpPr>
            <a:spLocks noGrp="1"/>
          </p:cNvSpPr>
          <p:nvPr>
            <p:ph idx="1"/>
          </p:nvPr>
        </p:nvSpPr>
        <p:spPr>
          <a:xfrm>
            <a:off x="111730" y="850127"/>
            <a:ext cx="7781540" cy="5429156"/>
          </a:xfrm>
        </p:spPr>
        <p:txBody>
          <a:bodyPr>
            <a:normAutofit fontScale="92500" lnSpcReduction="10000"/>
          </a:bodyPr>
          <a:lstStyle/>
          <a:p>
            <a:pPr algn="l"/>
            <a:r>
              <a:rPr lang="en-US" b="0" i="0" dirty="0">
                <a:solidFill>
                  <a:srgbClr val="374151"/>
                </a:solidFill>
                <a:effectLst/>
                <a:latin typeface="Söhne"/>
              </a:rPr>
              <a:t>The Privacy Shield framework included a set of principles and requirements that U.S. organizations had to adhere to when processing personal data from the EU. These principles included:</a:t>
            </a:r>
          </a:p>
          <a:p>
            <a:pPr algn="l">
              <a:buFont typeface="+mj-lt"/>
              <a:buAutoNum type="arabicPeriod"/>
            </a:pPr>
            <a:r>
              <a:rPr lang="en-US" b="1" i="0" dirty="0">
                <a:solidFill>
                  <a:srgbClr val="374151"/>
                </a:solidFill>
                <a:effectLst/>
                <a:latin typeface="Söhne"/>
              </a:rPr>
              <a:t>Notice:</a:t>
            </a:r>
            <a:r>
              <a:rPr lang="en-US" b="0" i="0" dirty="0">
                <a:solidFill>
                  <a:srgbClr val="374151"/>
                </a:solidFill>
                <a:effectLst/>
                <a:latin typeface="Söhne"/>
              </a:rPr>
              <a:t> Organizations were required to provide clear and transparent information to individuals about how their data would be used and their rights regarding that data.</a:t>
            </a:r>
          </a:p>
          <a:p>
            <a:pPr algn="l">
              <a:buFont typeface="+mj-lt"/>
              <a:buAutoNum type="arabicPeriod"/>
            </a:pPr>
            <a:r>
              <a:rPr lang="en-US" b="1" i="0" dirty="0">
                <a:solidFill>
                  <a:srgbClr val="374151"/>
                </a:solidFill>
                <a:effectLst/>
                <a:latin typeface="Söhne"/>
              </a:rPr>
              <a:t>Choice:</a:t>
            </a:r>
            <a:r>
              <a:rPr lang="en-US" b="0" i="0" dirty="0">
                <a:solidFill>
                  <a:srgbClr val="374151"/>
                </a:solidFill>
                <a:effectLst/>
                <a:latin typeface="Söhne"/>
              </a:rPr>
              <a:t> Individuals had the right to opt out if their data was to be used for purposes other than those for which it was initially collected.</a:t>
            </a:r>
          </a:p>
          <a:p>
            <a:pPr algn="l">
              <a:buFont typeface="+mj-lt"/>
              <a:buAutoNum type="arabicPeriod"/>
            </a:pPr>
            <a:r>
              <a:rPr lang="en-US" b="1" i="0" dirty="0">
                <a:solidFill>
                  <a:srgbClr val="374151"/>
                </a:solidFill>
                <a:effectLst/>
                <a:latin typeface="Söhne"/>
              </a:rPr>
              <a:t>Accountability for Onward Transfer:</a:t>
            </a:r>
            <a:r>
              <a:rPr lang="en-US" b="0" i="0" dirty="0">
                <a:solidFill>
                  <a:srgbClr val="374151"/>
                </a:solidFill>
                <a:effectLst/>
                <a:latin typeface="Söhne"/>
              </a:rPr>
              <a:t> Organizations transferring data to third parties were responsible for ensuring that those third parties provided an adequate level of data protection.</a:t>
            </a:r>
          </a:p>
          <a:p>
            <a:endParaRPr lang="en-US" dirty="0"/>
          </a:p>
        </p:txBody>
      </p:sp>
      <p:pic>
        <p:nvPicPr>
          <p:cNvPr id="4" name="Content Placeholder 5">
            <a:extLst>
              <a:ext uri="{FF2B5EF4-FFF2-40B4-BE49-F238E27FC236}">
                <a16:creationId xmlns:a16="http://schemas.microsoft.com/office/drawing/2014/main" id="{B2CA1E5A-5BE9-C768-B5DB-ADD50F617AAD}"/>
              </a:ext>
            </a:extLst>
          </p:cNvPr>
          <p:cNvPicPr>
            <a:picLocks noChangeAspect="1"/>
          </p:cNvPicPr>
          <p:nvPr/>
        </p:nvPicPr>
        <p:blipFill>
          <a:blip r:embed="rId2"/>
          <a:stretch>
            <a:fillRect/>
          </a:stretch>
        </p:blipFill>
        <p:spPr>
          <a:xfrm>
            <a:off x="111729" y="6320463"/>
            <a:ext cx="2998817" cy="482040"/>
          </a:xfrm>
          <a:prstGeom prst="rect">
            <a:avLst/>
          </a:prstGeom>
        </p:spPr>
      </p:pic>
      <p:sp>
        <p:nvSpPr>
          <p:cNvPr id="5" name="TextBox 23">
            <a:extLst>
              <a:ext uri="{FF2B5EF4-FFF2-40B4-BE49-F238E27FC236}">
                <a16:creationId xmlns:a16="http://schemas.microsoft.com/office/drawing/2014/main" id="{CF596181-2DB8-B614-038D-803CFDFC36D7}"/>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0FF123CF-62DC-63DA-3016-8191472EDB41}"/>
              </a:ext>
            </a:extLst>
          </p:cNvPr>
          <p:cNvPicPr>
            <a:picLocks noChangeAspect="1"/>
          </p:cNvPicPr>
          <p:nvPr/>
        </p:nvPicPr>
        <p:blipFill>
          <a:blip r:embed="rId3"/>
          <a:stretch>
            <a:fillRect/>
          </a:stretch>
        </p:blipFill>
        <p:spPr>
          <a:xfrm>
            <a:off x="8447667" y="1049985"/>
            <a:ext cx="3466859" cy="4256775"/>
          </a:xfrm>
          <a:prstGeom prst="rect">
            <a:avLst/>
          </a:prstGeom>
        </p:spPr>
      </p:pic>
    </p:spTree>
    <p:extLst>
      <p:ext uri="{BB962C8B-B14F-4D97-AF65-F5344CB8AC3E}">
        <p14:creationId xmlns:p14="http://schemas.microsoft.com/office/powerpoint/2010/main" val="508064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BAFC7-E151-DE5C-E792-8FAA0AA57C22}"/>
              </a:ext>
            </a:extLst>
          </p:cNvPr>
          <p:cNvSpPr>
            <a:spLocks noGrp="1"/>
          </p:cNvSpPr>
          <p:nvPr>
            <p:ph type="title"/>
          </p:nvPr>
        </p:nvSpPr>
        <p:spPr>
          <a:xfrm>
            <a:off x="838200" y="-50033"/>
            <a:ext cx="10515600" cy="1325563"/>
          </a:xfrm>
        </p:spPr>
        <p:txBody>
          <a:bodyPr/>
          <a:lstStyle/>
          <a:p>
            <a:pPr algn="ctr"/>
            <a:r>
              <a:rPr lang="en-US" dirty="0"/>
              <a:t>Privacy Shield</a:t>
            </a:r>
          </a:p>
        </p:txBody>
      </p:sp>
      <p:sp>
        <p:nvSpPr>
          <p:cNvPr id="3" name="Content Placeholder 2">
            <a:extLst>
              <a:ext uri="{FF2B5EF4-FFF2-40B4-BE49-F238E27FC236}">
                <a16:creationId xmlns:a16="http://schemas.microsoft.com/office/drawing/2014/main" id="{6B8071AA-0D2D-A144-9F89-E8260721A30F}"/>
              </a:ext>
            </a:extLst>
          </p:cNvPr>
          <p:cNvSpPr>
            <a:spLocks noGrp="1"/>
          </p:cNvSpPr>
          <p:nvPr>
            <p:ph idx="1"/>
          </p:nvPr>
        </p:nvSpPr>
        <p:spPr>
          <a:xfrm>
            <a:off x="416781" y="993229"/>
            <a:ext cx="8511758" cy="5439102"/>
          </a:xfrm>
        </p:spPr>
        <p:txBody>
          <a:bodyPr>
            <a:normAutofit lnSpcReduction="10000"/>
          </a:bodyPr>
          <a:lstStyle/>
          <a:p>
            <a:pPr marL="514350" indent="-514350" algn="l">
              <a:buFont typeface="+mj-lt"/>
              <a:buAutoNum type="arabicPeriod" startAt="4"/>
            </a:pPr>
            <a:r>
              <a:rPr lang="en-US" b="1" i="0" dirty="0">
                <a:solidFill>
                  <a:srgbClr val="374151"/>
                </a:solidFill>
                <a:effectLst/>
                <a:latin typeface="Söhne"/>
              </a:rPr>
              <a:t>Security:</a:t>
            </a:r>
            <a:r>
              <a:rPr lang="en-US" b="0" i="0" dirty="0">
                <a:solidFill>
                  <a:srgbClr val="374151"/>
                </a:solidFill>
                <a:effectLst/>
                <a:latin typeface="Söhne"/>
              </a:rPr>
              <a:t> Organizations were required to implement appropriate security measures to protect personal data from loss, misuse, or unauthorized access.</a:t>
            </a:r>
          </a:p>
          <a:p>
            <a:pPr marL="514350" indent="-514350" algn="l">
              <a:buFont typeface="+mj-lt"/>
              <a:buAutoNum type="arabicPeriod" startAt="4"/>
            </a:pPr>
            <a:r>
              <a:rPr lang="en-US" b="1" i="0" dirty="0">
                <a:solidFill>
                  <a:srgbClr val="374151"/>
                </a:solidFill>
                <a:effectLst/>
                <a:latin typeface="Söhne"/>
              </a:rPr>
              <a:t>Data Integrity and Purpose Limitation:</a:t>
            </a:r>
            <a:r>
              <a:rPr lang="en-US" b="0" i="0" dirty="0">
                <a:solidFill>
                  <a:srgbClr val="374151"/>
                </a:solidFill>
                <a:effectLst/>
                <a:latin typeface="Söhne"/>
              </a:rPr>
              <a:t> Data should only be processed for the purposes for which it was collected and should be accurate, complete, and up-to-date.</a:t>
            </a:r>
          </a:p>
          <a:p>
            <a:pPr marL="514350" indent="-514350" algn="l">
              <a:buFont typeface="+mj-lt"/>
              <a:buAutoNum type="arabicPeriod" startAt="4"/>
            </a:pPr>
            <a:r>
              <a:rPr lang="en-US" b="1" i="0" dirty="0">
                <a:solidFill>
                  <a:srgbClr val="374151"/>
                </a:solidFill>
                <a:effectLst/>
                <a:latin typeface="Söhne"/>
              </a:rPr>
              <a:t>Access:</a:t>
            </a:r>
            <a:r>
              <a:rPr lang="en-US" b="0" i="0" dirty="0">
                <a:solidFill>
                  <a:srgbClr val="374151"/>
                </a:solidFill>
                <a:effectLst/>
                <a:latin typeface="Söhne"/>
              </a:rPr>
              <a:t> Individuals had the right to access their personal data and request its correction or deletion.</a:t>
            </a:r>
          </a:p>
          <a:p>
            <a:pPr marL="514350" indent="-514350" algn="l">
              <a:buFont typeface="+mj-lt"/>
              <a:buAutoNum type="arabicPeriod" startAt="4"/>
            </a:pPr>
            <a:r>
              <a:rPr lang="en-US" b="1" i="0" dirty="0">
                <a:solidFill>
                  <a:srgbClr val="374151"/>
                </a:solidFill>
                <a:effectLst/>
                <a:latin typeface="Söhne"/>
              </a:rPr>
              <a:t>Recourse, Enforcement, and Liability:</a:t>
            </a:r>
            <a:r>
              <a:rPr lang="en-US" b="0" i="0" dirty="0">
                <a:solidFill>
                  <a:srgbClr val="374151"/>
                </a:solidFill>
                <a:effectLst/>
                <a:latin typeface="Söhne"/>
              </a:rPr>
              <a:t> Mechanisms were established to handle complaints and disputes, including the designation of an ombudsman to handle EU citizens' complaints about U.S. intelligence agencies' access to their data.</a:t>
            </a:r>
          </a:p>
          <a:p>
            <a:endParaRPr lang="en-US" dirty="0"/>
          </a:p>
        </p:txBody>
      </p:sp>
      <p:pic>
        <p:nvPicPr>
          <p:cNvPr id="4" name="Content Placeholder 5">
            <a:extLst>
              <a:ext uri="{FF2B5EF4-FFF2-40B4-BE49-F238E27FC236}">
                <a16:creationId xmlns:a16="http://schemas.microsoft.com/office/drawing/2014/main" id="{B2CA1E5A-5BE9-C768-B5DB-ADD50F617AAD}"/>
              </a:ext>
            </a:extLst>
          </p:cNvPr>
          <p:cNvPicPr>
            <a:picLocks noChangeAspect="1"/>
          </p:cNvPicPr>
          <p:nvPr/>
        </p:nvPicPr>
        <p:blipFill>
          <a:blip r:embed="rId2"/>
          <a:stretch>
            <a:fillRect/>
          </a:stretch>
        </p:blipFill>
        <p:spPr>
          <a:xfrm>
            <a:off x="111729" y="6320463"/>
            <a:ext cx="2998817" cy="482040"/>
          </a:xfrm>
          <a:prstGeom prst="rect">
            <a:avLst/>
          </a:prstGeom>
        </p:spPr>
      </p:pic>
      <p:sp>
        <p:nvSpPr>
          <p:cNvPr id="5" name="TextBox 23">
            <a:extLst>
              <a:ext uri="{FF2B5EF4-FFF2-40B4-BE49-F238E27FC236}">
                <a16:creationId xmlns:a16="http://schemas.microsoft.com/office/drawing/2014/main" id="{CF596181-2DB8-B614-038D-803CFDFC36D7}"/>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E7E38725-95C3-754D-44E2-B8A095E85A9D}"/>
              </a:ext>
            </a:extLst>
          </p:cNvPr>
          <p:cNvPicPr>
            <a:picLocks noChangeAspect="1"/>
          </p:cNvPicPr>
          <p:nvPr/>
        </p:nvPicPr>
        <p:blipFill>
          <a:blip r:embed="rId3"/>
          <a:stretch>
            <a:fillRect/>
          </a:stretch>
        </p:blipFill>
        <p:spPr>
          <a:xfrm>
            <a:off x="8725141" y="993229"/>
            <a:ext cx="3466859" cy="4256775"/>
          </a:xfrm>
          <a:prstGeom prst="rect">
            <a:avLst/>
          </a:prstGeom>
        </p:spPr>
      </p:pic>
    </p:spTree>
    <p:extLst>
      <p:ext uri="{BB962C8B-B14F-4D97-AF65-F5344CB8AC3E}">
        <p14:creationId xmlns:p14="http://schemas.microsoft.com/office/powerpoint/2010/main" val="1264765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C6634-67D2-6765-13DC-C03503A39319}"/>
              </a:ext>
            </a:extLst>
          </p:cNvPr>
          <p:cNvSpPr>
            <a:spLocks noGrp="1"/>
          </p:cNvSpPr>
          <p:nvPr>
            <p:ph type="title"/>
          </p:nvPr>
        </p:nvSpPr>
        <p:spPr>
          <a:xfrm>
            <a:off x="838200" y="-165647"/>
            <a:ext cx="10515600" cy="1325563"/>
          </a:xfrm>
        </p:spPr>
        <p:txBody>
          <a:bodyPr/>
          <a:lstStyle/>
          <a:p>
            <a:pPr algn="ctr"/>
            <a:r>
              <a:rPr lang="en-US" dirty="0"/>
              <a:t>Privacy Shield</a:t>
            </a:r>
          </a:p>
        </p:txBody>
      </p:sp>
      <p:sp>
        <p:nvSpPr>
          <p:cNvPr id="3" name="Content Placeholder 2">
            <a:extLst>
              <a:ext uri="{FF2B5EF4-FFF2-40B4-BE49-F238E27FC236}">
                <a16:creationId xmlns:a16="http://schemas.microsoft.com/office/drawing/2014/main" id="{84288A34-3825-0B11-D9B3-0B0D102A4002}"/>
              </a:ext>
            </a:extLst>
          </p:cNvPr>
          <p:cNvSpPr>
            <a:spLocks noGrp="1"/>
          </p:cNvSpPr>
          <p:nvPr>
            <p:ph idx="1"/>
          </p:nvPr>
        </p:nvSpPr>
        <p:spPr>
          <a:xfrm>
            <a:off x="0" y="885475"/>
            <a:ext cx="8050924" cy="5668250"/>
          </a:xfrm>
        </p:spPr>
        <p:txBody>
          <a:bodyPr>
            <a:normAutofit fontScale="85000" lnSpcReduction="20000"/>
          </a:bodyPr>
          <a:lstStyle/>
          <a:p>
            <a:pPr algn="l"/>
            <a:r>
              <a:rPr lang="en-US" b="0" i="0" dirty="0">
                <a:solidFill>
                  <a:srgbClr val="374151"/>
                </a:solidFill>
                <a:effectLst/>
                <a:latin typeface="Söhne"/>
              </a:rPr>
              <a:t>However, the EU-U.S. Privacy Shield faced criticism and legal challenges, particularly after the European Court of Justice (ECJ) invalidated the Safe Harbor framework (a predecessor to the Privacy Shield) in 2015 due to concerns about U.S. government surveillance practices.</a:t>
            </a:r>
          </a:p>
          <a:p>
            <a:pPr algn="l"/>
            <a:r>
              <a:rPr lang="en-US" b="0" i="0" dirty="0">
                <a:solidFill>
                  <a:srgbClr val="374151"/>
                </a:solidFill>
                <a:effectLst/>
                <a:latin typeface="Söhne"/>
              </a:rPr>
              <a:t>In July 2020, the ECJ also invalidated the Privacy Shield, ruling that it did not provide sufficient safeguards for the protection of European citizens' data when transferred to the United States. </a:t>
            </a:r>
          </a:p>
          <a:p>
            <a:pPr algn="l"/>
            <a:r>
              <a:rPr lang="en-US" b="0" i="0" dirty="0">
                <a:solidFill>
                  <a:srgbClr val="374151"/>
                </a:solidFill>
                <a:effectLst/>
                <a:latin typeface="Söhne"/>
              </a:rPr>
              <a:t>This decision essentially ended the Privacy Shield as a mechanism for legal data transfers between the EU and the U.S.</a:t>
            </a:r>
          </a:p>
          <a:p>
            <a:pPr algn="l"/>
            <a:r>
              <a:rPr lang="en-US" b="0" i="0" dirty="0">
                <a:solidFill>
                  <a:srgbClr val="374151"/>
                </a:solidFill>
                <a:effectLst/>
                <a:latin typeface="Söhne"/>
              </a:rPr>
              <a:t>As a result, organizations that previously relied on the Privacy Shield to transfer personal data between the EU and the U.S. needed to find alternative mechanisms for ensuring that such data transfers complied with EU data protection laws. </a:t>
            </a:r>
          </a:p>
          <a:p>
            <a:pPr algn="l"/>
            <a:r>
              <a:rPr lang="en-US" b="0" i="0" dirty="0">
                <a:solidFill>
                  <a:srgbClr val="374151"/>
                </a:solidFill>
                <a:effectLst/>
                <a:latin typeface="Söhne"/>
              </a:rPr>
              <a:t>These alternatives might include using Standard Contractual Clauses (SCCs) or Binding Corporate Rules (BCRs) to establish legal safeguards for data transfers.</a:t>
            </a:r>
          </a:p>
          <a:p>
            <a:endParaRPr lang="en-US" dirty="0"/>
          </a:p>
        </p:txBody>
      </p:sp>
      <p:pic>
        <p:nvPicPr>
          <p:cNvPr id="4" name="Content Placeholder 5">
            <a:extLst>
              <a:ext uri="{FF2B5EF4-FFF2-40B4-BE49-F238E27FC236}">
                <a16:creationId xmlns:a16="http://schemas.microsoft.com/office/drawing/2014/main" id="{F410DA1F-EFA4-C7FC-3F5B-396C82060AD4}"/>
              </a:ext>
            </a:extLst>
          </p:cNvPr>
          <p:cNvPicPr>
            <a:picLocks noChangeAspect="1"/>
          </p:cNvPicPr>
          <p:nvPr/>
        </p:nvPicPr>
        <p:blipFill>
          <a:blip r:embed="rId2"/>
          <a:stretch>
            <a:fillRect/>
          </a:stretch>
        </p:blipFill>
        <p:spPr>
          <a:xfrm>
            <a:off x="111729" y="6320463"/>
            <a:ext cx="2998817" cy="482040"/>
          </a:xfrm>
          <a:prstGeom prst="rect">
            <a:avLst/>
          </a:prstGeom>
        </p:spPr>
      </p:pic>
      <p:sp>
        <p:nvSpPr>
          <p:cNvPr id="5" name="TextBox 23">
            <a:extLst>
              <a:ext uri="{FF2B5EF4-FFF2-40B4-BE49-F238E27FC236}">
                <a16:creationId xmlns:a16="http://schemas.microsoft.com/office/drawing/2014/main" id="{E0D5FDBE-BB2C-4902-4F37-5C10BCEE2D6B}"/>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255CD803-7803-8C46-A6F9-E18DEDAA3040}"/>
              </a:ext>
            </a:extLst>
          </p:cNvPr>
          <p:cNvPicPr>
            <a:picLocks noChangeAspect="1"/>
          </p:cNvPicPr>
          <p:nvPr/>
        </p:nvPicPr>
        <p:blipFill>
          <a:blip r:embed="rId3"/>
          <a:stretch>
            <a:fillRect/>
          </a:stretch>
        </p:blipFill>
        <p:spPr>
          <a:xfrm>
            <a:off x="8340462" y="1012148"/>
            <a:ext cx="3466859" cy="4256775"/>
          </a:xfrm>
          <a:prstGeom prst="rect">
            <a:avLst/>
          </a:prstGeom>
        </p:spPr>
      </p:pic>
    </p:spTree>
    <p:extLst>
      <p:ext uri="{BB962C8B-B14F-4D97-AF65-F5344CB8AC3E}">
        <p14:creationId xmlns:p14="http://schemas.microsoft.com/office/powerpoint/2010/main" val="469417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6CA4E-85DC-5373-CB99-7CFA698A9FFB}"/>
              </a:ext>
            </a:extLst>
          </p:cNvPr>
          <p:cNvSpPr>
            <a:spLocks noGrp="1"/>
          </p:cNvSpPr>
          <p:nvPr>
            <p:ph type="title"/>
          </p:nvPr>
        </p:nvSpPr>
        <p:spPr>
          <a:xfrm>
            <a:off x="991387" y="-287561"/>
            <a:ext cx="10515600" cy="1325563"/>
          </a:xfrm>
        </p:spPr>
        <p:txBody>
          <a:bodyPr/>
          <a:lstStyle/>
          <a:p>
            <a:pPr algn="ctr"/>
            <a:r>
              <a:rPr lang="en-US" dirty="0"/>
              <a:t>MCQ From Farhat Lectures</a:t>
            </a:r>
          </a:p>
        </p:txBody>
      </p:sp>
      <p:sp>
        <p:nvSpPr>
          <p:cNvPr id="3" name="Content Placeholder 2">
            <a:extLst>
              <a:ext uri="{FF2B5EF4-FFF2-40B4-BE49-F238E27FC236}">
                <a16:creationId xmlns:a16="http://schemas.microsoft.com/office/drawing/2014/main" id="{E8695AE8-26BD-B903-CEE5-5E67D652220B}"/>
              </a:ext>
            </a:extLst>
          </p:cNvPr>
          <p:cNvSpPr>
            <a:spLocks noGrp="1"/>
          </p:cNvSpPr>
          <p:nvPr>
            <p:ph idx="1"/>
          </p:nvPr>
        </p:nvSpPr>
        <p:spPr>
          <a:xfrm>
            <a:off x="281414" y="752083"/>
            <a:ext cx="11798857" cy="5625135"/>
          </a:xfrm>
        </p:spPr>
        <p:txBody>
          <a:bodyPr>
            <a:normAutofit fontScale="85000" lnSpcReduction="20000"/>
          </a:bodyPr>
          <a:lstStyle/>
          <a:p>
            <a:pPr marL="0" indent="0" algn="l">
              <a:buNone/>
            </a:pPr>
            <a:r>
              <a:rPr lang="en-US" b="0" i="0" dirty="0">
                <a:solidFill>
                  <a:srgbClr val="374151"/>
                </a:solidFill>
                <a:effectLst/>
                <a:latin typeface="Söhne"/>
              </a:rPr>
              <a:t>In which scenario does GDPR apply?</a:t>
            </a:r>
          </a:p>
          <a:p>
            <a:pPr marL="0" indent="0" algn="l">
              <a:buNone/>
            </a:pPr>
            <a:r>
              <a:rPr lang="en-US" b="0" i="0" dirty="0">
                <a:solidFill>
                  <a:srgbClr val="374151"/>
                </a:solidFill>
                <a:effectLst/>
                <a:latin typeface="Söhne"/>
              </a:rPr>
              <a:t>A. Only when data is processed within the EU. </a:t>
            </a:r>
          </a:p>
          <a:p>
            <a:pPr marL="0" indent="0" algn="l">
              <a:buNone/>
            </a:pPr>
            <a:r>
              <a:rPr lang="en-US" b="0" i="0" dirty="0">
                <a:solidFill>
                  <a:srgbClr val="374151"/>
                </a:solidFill>
                <a:effectLst/>
                <a:latin typeface="Söhne"/>
              </a:rPr>
              <a:t>B. When data processors offer goods or services to EU individuals. </a:t>
            </a:r>
          </a:p>
          <a:p>
            <a:pPr marL="0" indent="0" algn="l">
              <a:buNone/>
            </a:pPr>
            <a:r>
              <a:rPr lang="en-US" b="0" i="0" dirty="0">
                <a:solidFill>
                  <a:srgbClr val="374151"/>
                </a:solidFill>
                <a:effectLst/>
                <a:latin typeface="Söhne"/>
              </a:rPr>
              <a:t>C. When data processors are not subject to EU law through public international law. </a:t>
            </a:r>
          </a:p>
          <a:p>
            <a:pPr marL="0" indent="0" algn="l">
              <a:buNone/>
            </a:pPr>
            <a:r>
              <a:rPr lang="en-US" b="0" i="0" dirty="0">
                <a:solidFill>
                  <a:srgbClr val="374151"/>
                </a:solidFill>
                <a:effectLst/>
                <a:latin typeface="Söhne"/>
              </a:rPr>
              <a:t>D. Only when data is processed by EU-based organizations.</a:t>
            </a:r>
          </a:p>
          <a:p>
            <a:pPr marL="0" indent="0" algn="l">
              <a:buNone/>
            </a:pPr>
            <a:r>
              <a:rPr lang="en-US" b="1" i="0" dirty="0">
                <a:solidFill>
                  <a:srgbClr val="374151"/>
                </a:solidFill>
                <a:effectLst/>
                <a:latin typeface="Söhne"/>
              </a:rPr>
              <a:t>Explanation B:</a:t>
            </a:r>
            <a:r>
              <a:rPr lang="en-US" b="0" i="0" dirty="0">
                <a:solidFill>
                  <a:srgbClr val="374151"/>
                </a:solidFill>
                <a:effectLst/>
                <a:latin typeface="Söhne"/>
              </a:rPr>
              <a:t> GDPR applies when data processors, regardless of their location, offer goods or services to individuals within the EU. This is known as the extraterritorial scope of GDPR.</a:t>
            </a:r>
          </a:p>
          <a:p>
            <a:pPr marL="0" indent="0" algn="l">
              <a:buNone/>
            </a:pPr>
            <a:r>
              <a:rPr lang="en-US" b="0" i="0" dirty="0">
                <a:solidFill>
                  <a:srgbClr val="374151"/>
                </a:solidFill>
                <a:effectLst/>
                <a:latin typeface="Söhne"/>
              </a:rPr>
              <a:t>A. Only when data is processed within the EU.</a:t>
            </a:r>
          </a:p>
          <a:p>
            <a:pPr marL="457200" lvl="1" indent="0" algn="l">
              <a:buNone/>
            </a:pPr>
            <a:r>
              <a:rPr lang="en-US" b="0" i="0" dirty="0">
                <a:solidFill>
                  <a:srgbClr val="374151"/>
                </a:solidFill>
                <a:effectLst/>
                <a:latin typeface="Söhne"/>
              </a:rPr>
              <a:t>This choice is incorrect because GDPR applies not only when data is processed within the EU but also when data processors located outside the EU offer goods or services to EU individuals or monitor their behavior.</a:t>
            </a:r>
          </a:p>
          <a:p>
            <a:pPr marL="0" indent="0" algn="l">
              <a:buNone/>
            </a:pPr>
            <a:r>
              <a:rPr lang="en-US" b="0" i="0" dirty="0">
                <a:solidFill>
                  <a:srgbClr val="374151"/>
                </a:solidFill>
                <a:effectLst/>
                <a:latin typeface="Söhne"/>
              </a:rPr>
              <a:t>C. When data processors are not subject to EU law through public international law.</a:t>
            </a:r>
          </a:p>
          <a:p>
            <a:pPr marL="457200" lvl="1" indent="0" algn="l">
              <a:buNone/>
            </a:pPr>
            <a:r>
              <a:rPr lang="en-US" b="0" i="0" dirty="0">
                <a:solidFill>
                  <a:srgbClr val="374151"/>
                </a:solidFill>
                <a:effectLst/>
                <a:latin typeface="Söhne"/>
              </a:rPr>
              <a:t>This choice is incorrect because GDPR can still apply to data processors outside the EU if they offer goods or services to EU individuals or monitor their behavior, even if they are not subject to EU law through public international law.</a:t>
            </a:r>
          </a:p>
          <a:p>
            <a:pPr marL="0" indent="0" algn="l">
              <a:buNone/>
            </a:pPr>
            <a:r>
              <a:rPr lang="en-US" b="0" i="0" dirty="0">
                <a:solidFill>
                  <a:srgbClr val="374151"/>
                </a:solidFill>
                <a:effectLst/>
                <a:latin typeface="Söhne"/>
              </a:rPr>
              <a:t>D. Only when data is processed by EU-based organizations.</a:t>
            </a:r>
          </a:p>
          <a:p>
            <a:pPr marL="457200" lvl="1" indent="0" algn="l">
              <a:buNone/>
            </a:pPr>
            <a:r>
              <a:rPr lang="en-US" b="0" i="0" dirty="0">
                <a:solidFill>
                  <a:srgbClr val="374151"/>
                </a:solidFill>
                <a:effectLst/>
                <a:latin typeface="Söhne"/>
              </a:rPr>
              <a:t>This choice is incorrect because GDPR applies to both EU-based organizations and non-EU organizations when they process data related to EU individuals in certain contexts.</a:t>
            </a:r>
          </a:p>
          <a:p>
            <a:pPr algn="l"/>
            <a:endParaRPr lang="en-US" b="0" i="0" dirty="0">
              <a:solidFill>
                <a:srgbClr val="374151"/>
              </a:solidFill>
              <a:effectLst/>
              <a:latin typeface="Söhne"/>
            </a:endParaRPr>
          </a:p>
          <a:p>
            <a:endParaRPr lang="en-US" dirty="0"/>
          </a:p>
        </p:txBody>
      </p:sp>
      <p:pic>
        <p:nvPicPr>
          <p:cNvPr id="4" name="Content Placeholder 5">
            <a:extLst>
              <a:ext uri="{FF2B5EF4-FFF2-40B4-BE49-F238E27FC236}">
                <a16:creationId xmlns:a16="http://schemas.microsoft.com/office/drawing/2014/main" id="{9A0A9C9C-8B59-5E80-A319-FE5D036C45A1}"/>
              </a:ext>
            </a:extLst>
          </p:cNvPr>
          <p:cNvPicPr>
            <a:picLocks noChangeAspect="1"/>
          </p:cNvPicPr>
          <p:nvPr/>
        </p:nvPicPr>
        <p:blipFill>
          <a:blip r:embed="rId2"/>
          <a:stretch>
            <a:fillRect/>
          </a:stretch>
        </p:blipFill>
        <p:spPr>
          <a:xfrm>
            <a:off x="111729" y="6320463"/>
            <a:ext cx="2998817" cy="482040"/>
          </a:xfrm>
          <a:prstGeom prst="rect">
            <a:avLst/>
          </a:prstGeom>
        </p:spPr>
      </p:pic>
      <p:sp>
        <p:nvSpPr>
          <p:cNvPr id="5" name="TextBox 23">
            <a:extLst>
              <a:ext uri="{FF2B5EF4-FFF2-40B4-BE49-F238E27FC236}">
                <a16:creationId xmlns:a16="http://schemas.microsoft.com/office/drawing/2014/main" id="{39032045-DA31-8E1E-BE83-710CF5BC1D83}"/>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472142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TotalTime>
  <Words>1911</Words>
  <Application>Microsoft Office PowerPoint</Application>
  <PresentationFormat>Widescreen</PresentationFormat>
  <Paragraphs>94</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General Data Protection Regulation</vt:lpstr>
      <vt:lpstr>Key provisions of GDPR </vt:lpstr>
      <vt:lpstr>Key provisions of GDPR </vt:lpstr>
      <vt:lpstr>Where does GDPR Applies?</vt:lpstr>
      <vt:lpstr>Six Principles (1 of 6)</vt:lpstr>
      <vt:lpstr>Purpose Limitation (2 of 6)</vt:lpstr>
      <vt:lpstr>Data Minimization (3 of 6)</vt:lpstr>
      <vt:lpstr>Accuracy (4 of 6)</vt:lpstr>
      <vt:lpstr>Storage Limitation (5 of 6)</vt:lpstr>
      <vt:lpstr>Integrity and Confidentiality (Security 6 of 6)</vt:lpstr>
      <vt:lpstr>Privacy Shield</vt:lpstr>
      <vt:lpstr>Privacy Shield</vt:lpstr>
      <vt:lpstr>Privacy Shield</vt:lpstr>
      <vt:lpstr>Privacy Shield</vt:lpstr>
      <vt:lpstr>MCQ From Farhat Lectures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4</cp:revision>
  <dcterms:created xsi:type="dcterms:W3CDTF">2023-10-14T01:46:10Z</dcterms:created>
  <dcterms:modified xsi:type="dcterms:W3CDTF">2026-06-01T08:16:33Z</dcterms:modified>
</cp:coreProperties>
</file>