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1" r:id="rId4"/>
    <p:sldId id="258" r:id="rId5"/>
    <p:sldId id="263" r:id="rId6"/>
    <p:sldId id="259" r:id="rId7"/>
    <p:sldId id="260" r:id="rId8"/>
    <p:sldId id="264" r:id="rId9"/>
    <p:sldId id="266" r:id="rId10"/>
    <p:sldId id="267" r:id="rId11"/>
    <p:sldId id="268" r:id="rId12"/>
    <p:sldId id="269"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59CB2A-3AF6-4892-B2FC-CB1DA0BE0C1B}" v="21" dt="2024-01-03T02:31:22.0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4" d="100"/>
          <a:sy n="74" d="100"/>
        </p:scale>
        <p:origin x="27" y="48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0E13A-2256-973E-0F4C-0B5CC82509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99E5E7-DF42-1D18-06BA-D9E8CFFB26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88D6D-F970-6C69-F0C1-A714C40198F4}"/>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5" name="Footer Placeholder 4">
            <a:extLst>
              <a:ext uri="{FF2B5EF4-FFF2-40B4-BE49-F238E27FC236}">
                <a16:creationId xmlns:a16="http://schemas.microsoft.com/office/drawing/2014/main" id="{A9E21F0D-3222-C787-E8B0-74CD0EFEB2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A106ED-0408-497A-ECFF-9C3D879A4C2E}"/>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395051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403B1-0176-82F7-E5B7-DD01582E82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C3546F-1059-FC4B-ADA2-C9D4F6E489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E8622B-3036-DE9A-71B2-7372A39D4602}"/>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5" name="Footer Placeholder 4">
            <a:extLst>
              <a:ext uri="{FF2B5EF4-FFF2-40B4-BE49-F238E27FC236}">
                <a16:creationId xmlns:a16="http://schemas.microsoft.com/office/drawing/2014/main" id="{23D2F116-D066-C603-363A-050F723399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BA49ED-40E6-A5AB-2F48-E7FB761555F2}"/>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1215458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592F-D672-2680-CFFC-F4EF5868FF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BCB947-0D53-95E3-C80B-5B633AD71D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1231D5-46AC-338E-EEEF-F93D7DC424C2}"/>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5" name="Footer Placeholder 4">
            <a:extLst>
              <a:ext uri="{FF2B5EF4-FFF2-40B4-BE49-F238E27FC236}">
                <a16:creationId xmlns:a16="http://schemas.microsoft.com/office/drawing/2014/main" id="{AE58B298-024A-6A7B-0C92-D0AFD6C53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E98FE0-0C74-BA0E-4F8C-CD8FD91B5572}"/>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3462236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57964-21F5-A97E-4C27-DAB0E500CB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8DD142-110B-0C18-5BEA-6A6A12BC86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508359-7CC0-7495-93D6-52CB7F09BD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CBA42B-6352-9ED4-DE30-5DF36C004E6C}"/>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6" name="Footer Placeholder 5">
            <a:extLst>
              <a:ext uri="{FF2B5EF4-FFF2-40B4-BE49-F238E27FC236}">
                <a16:creationId xmlns:a16="http://schemas.microsoft.com/office/drawing/2014/main" id="{8577423E-D1B6-D39E-76C2-167556CB5B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384023-3019-5C6C-59D9-E1FECCCE08AC}"/>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3960847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51A70-995B-56CE-CBB7-B3B4A1EEE7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BB1E3B-4A72-334C-FB3E-02C29595C5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D57BFC-C6AB-07B2-9116-0CD313E91E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27C63B-7A52-53FD-8E39-3ABD92AF03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E736BE-1232-EFF1-60CA-6D08DE0143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2BDE6F-F1D3-08E2-97DA-014A914461E9}"/>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8" name="Footer Placeholder 7">
            <a:extLst>
              <a:ext uri="{FF2B5EF4-FFF2-40B4-BE49-F238E27FC236}">
                <a16:creationId xmlns:a16="http://schemas.microsoft.com/office/drawing/2014/main" id="{C1E6AA63-F74C-8779-48A4-3ACA62E8A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623409-5167-D294-6B20-FEE68DE7572A}"/>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945361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9C8D-2FBA-9396-701F-10EEFD7EEB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4571D7-53C4-5362-1485-59316E6805AA}"/>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4" name="Footer Placeholder 3">
            <a:extLst>
              <a:ext uri="{FF2B5EF4-FFF2-40B4-BE49-F238E27FC236}">
                <a16:creationId xmlns:a16="http://schemas.microsoft.com/office/drawing/2014/main" id="{3DF8AE45-EBFC-649E-6C29-4D6DD2F7EC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E38604-40F1-598A-2DDE-79C095342348}"/>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2290713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9E9235-26CD-1616-9E9E-872C6834BF6D}"/>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3" name="Footer Placeholder 2">
            <a:extLst>
              <a:ext uri="{FF2B5EF4-FFF2-40B4-BE49-F238E27FC236}">
                <a16:creationId xmlns:a16="http://schemas.microsoft.com/office/drawing/2014/main" id="{2D1EECEC-8AF1-347C-558A-A7CC98A9B4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BE5D1A-8908-00DF-41C0-53A41FC5CAFB}"/>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386080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697C8-4D22-0B9F-4CAC-EFD9279028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0AAB6-E518-EFE2-8C32-467446738D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6388A4-ED93-1532-7584-31480E3E1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05A26F-01F9-D259-EFF2-BA26BB70F63A}"/>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6" name="Footer Placeholder 5">
            <a:extLst>
              <a:ext uri="{FF2B5EF4-FFF2-40B4-BE49-F238E27FC236}">
                <a16:creationId xmlns:a16="http://schemas.microsoft.com/office/drawing/2014/main" id="{D387B27D-02E4-C9EB-F960-60F0BE74AB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99C836-1CB0-DC1C-7D71-55BFEA529B0A}"/>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2868995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75720-42C2-4E5D-2041-8A8AAEB25B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D591CC9-C906-FE04-DF3B-773AFBF5F7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E08BFF-C317-6461-6F15-7C139A7B72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3E6C2B-00A6-04F9-C8AA-6B8273E172D7}"/>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6" name="Footer Placeholder 5">
            <a:extLst>
              <a:ext uri="{FF2B5EF4-FFF2-40B4-BE49-F238E27FC236}">
                <a16:creationId xmlns:a16="http://schemas.microsoft.com/office/drawing/2014/main" id="{63AA7A9A-14CF-2D30-D708-4C27DC2749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D7FB97-4258-0AE9-33C5-A10502C3622E}"/>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4117718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0DFBF-A566-65B2-D0DE-A6A4CF8A0A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511205-06B3-5492-FCA3-680E9AFE7E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1D9D10-6DA7-03DD-8A2A-66F95BEDEC0D}"/>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5" name="Footer Placeholder 4">
            <a:extLst>
              <a:ext uri="{FF2B5EF4-FFF2-40B4-BE49-F238E27FC236}">
                <a16:creationId xmlns:a16="http://schemas.microsoft.com/office/drawing/2014/main" id="{CBC47344-9F15-DA7F-7524-75A76133C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AFBA2-F66D-0E45-03E2-2D678F20A061}"/>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1109945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8692C3-9E96-D79D-EAAB-BBD88B124C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E43FD0-BF8D-CF1E-4219-4C7CC11765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454D99-8108-68CA-E777-4FE7F21DA4E3}"/>
              </a:ext>
            </a:extLst>
          </p:cNvPr>
          <p:cNvSpPr>
            <a:spLocks noGrp="1"/>
          </p:cNvSpPr>
          <p:nvPr>
            <p:ph type="dt" sz="half" idx="10"/>
          </p:nvPr>
        </p:nvSpPr>
        <p:spPr/>
        <p:txBody>
          <a:bodyPr/>
          <a:lstStyle/>
          <a:p>
            <a:fld id="{EDCEB002-2118-441C-99A3-89F7A4E204B5}" type="datetimeFigureOut">
              <a:rPr lang="en-US" smtClean="0"/>
              <a:t>1/14/2024</a:t>
            </a:fld>
            <a:endParaRPr lang="en-US"/>
          </a:p>
        </p:txBody>
      </p:sp>
      <p:sp>
        <p:nvSpPr>
          <p:cNvPr id="5" name="Footer Placeholder 4">
            <a:extLst>
              <a:ext uri="{FF2B5EF4-FFF2-40B4-BE49-F238E27FC236}">
                <a16:creationId xmlns:a16="http://schemas.microsoft.com/office/drawing/2014/main" id="{E063DDF5-79AA-DDFC-B40B-02A79DC900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3B984-1B93-E38D-E21F-7AE75812E72C}"/>
              </a:ext>
            </a:extLst>
          </p:cNvPr>
          <p:cNvSpPr>
            <a:spLocks noGrp="1"/>
          </p:cNvSpPr>
          <p:nvPr>
            <p:ph type="sldNum" sz="quarter" idx="12"/>
          </p:nvPr>
        </p:nvSpPr>
        <p:spPr/>
        <p:txBody>
          <a:bodyPr/>
          <a:lstStyle/>
          <a:p>
            <a:fld id="{AE428C01-6FAD-4A3D-AA47-D1355CC0FBB9}" type="slidenum">
              <a:rPr lang="en-US" smtClean="0"/>
              <a:t>‹#›</a:t>
            </a:fld>
            <a:endParaRPr lang="en-US"/>
          </a:p>
        </p:txBody>
      </p:sp>
    </p:spTree>
    <p:extLst>
      <p:ext uri="{BB962C8B-B14F-4D97-AF65-F5344CB8AC3E}">
        <p14:creationId xmlns:p14="http://schemas.microsoft.com/office/powerpoint/2010/main" val="2593742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8108DB-E369-A32F-C2A3-C22FE19109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3693E6-3CD0-80F1-BE78-836CA5F97F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4A053-6CDF-3407-3AE8-7642CF2657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CEB002-2118-441C-99A3-89F7A4E204B5}" type="datetimeFigureOut">
              <a:rPr lang="en-US" smtClean="0"/>
              <a:t>1/14/2024</a:t>
            </a:fld>
            <a:endParaRPr lang="en-US"/>
          </a:p>
        </p:txBody>
      </p:sp>
      <p:sp>
        <p:nvSpPr>
          <p:cNvPr id="5" name="Footer Placeholder 4">
            <a:extLst>
              <a:ext uri="{FF2B5EF4-FFF2-40B4-BE49-F238E27FC236}">
                <a16:creationId xmlns:a16="http://schemas.microsoft.com/office/drawing/2014/main" id="{208AC2C8-848A-C4AD-E2B2-674EE6C120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7B1FF6-AE7B-405B-5D9C-C20AA090E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428C01-6FAD-4A3D-AA47-D1355CC0FBB9}" type="slidenum">
              <a:rPr lang="en-US" smtClean="0"/>
              <a:t>‹#›</a:t>
            </a:fld>
            <a:endParaRPr lang="en-US"/>
          </a:p>
        </p:txBody>
      </p:sp>
    </p:spTree>
    <p:extLst>
      <p:ext uri="{BB962C8B-B14F-4D97-AF65-F5344CB8AC3E}">
        <p14:creationId xmlns:p14="http://schemas.microsoft.com/office/powerpoint/2010/main" val="2090983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379F-2691-4E4C-9BFF-D120EC4410A1}"/>
              </a:ext>
            </a:extLst>
          </p:cNvPr>
          <p:cNvSpPr>
            <a:spLocks noGrp="1"/>
          </p:cNvSpPr>
          <p:nvPr>
            <p:ph type="title"/>
          </p:nvPr>
        </p:nvSpPr>
        <p:spPr>
          <a:xfrm>
            <a:off x="838200" y="-92075"/>
            <a:ext cx="10515600" cy="1325563"/>
          </a:xfrm>
        </p:spPr>
        <p:txBody>
          <a:bodyPr/>
          <a:lstStyle/>
          <a:p>
            <a:pPr algn="ctr"/>
            <a:r>
              <a:rPr lang="en-US" b="0" i="0" dirty="0">
                <a:solidFill>
                  <a:srgbClr val="374151"/>
                </a:solidFill>
                <a:effectLst/>
                <a:latin typeface="Söhne"/>
              </a:rPr>
              <a:t>Flexible Spending Account (FSA)</a:t>
            </a:r>
            <a:endParaRPr lang="en-US" dirty="0"/>
          </a:p>
        </p:txBody>
      </p:sp>
      <p:sp>
        <p:nvSpPr>
          <p:cNvPr id="3" name="Content Placeholder 2">
            <a:extLst>
              <a:ext uri="{FF2B5EF4-FFF2-40B4-BE49-F238E27FC236}">
                <a16:creationId xmlns:a16="http://schemas.microsoft.com/office/drawing/2014/main" id="{5206E3D8-ED21-8EFB-FDD8-F6F1774D046B}"/>
              </a:ext>
            </a:extLst>
          </p:cNvPr>
          <p:cNvSpPr>
            <a:spLocks noGrp="1"/>
          </p:cNvSpPr>
          <p:nvPr>
            <p:ph idx="1"/>
          </p:nvPr>
        </p:nvSpPr>
        <p:spPr>
          <a:xfrm>
            <a:off x="303029" y="1180214"/>
            <a:ext cx="5486400" cy="4608661"/>
          </a:xfrm>
        </p:spPr>
        <p:txBody>
          <a:bodyPr>
            <a:normAutofit/>
          </a:bodyPr>
          <a:lstStyle/>
          <a:p>
            <a:pPr algn="l"/>
            <a:r>
              <a:rPr lang="en-US" b="0" i="0" dirty="0">
                <a:solidFill>
                  <a:srgbClr val="374151"/>
                </a:solidFill>
                <a:effectLst/>
                <a:latin typeface="Söhne"/>
              </a:rPr>
              <a:t>A Flexible Spending Account (FSA) is a special account that allows employees to set aside money, before taxes, to cover certain qualified expenses. </a:t>
            </a:r>
          </a:p>
          <a:p>
            <a:pPr algn="l"/>
            <a:r>
              <a:rPr lang="en-US" b="0" i="0" dirty="0">
                <a:solidFill>
                  <a:srgbClr val="374151"/>
                </a:solidFill>
                <a:effectLst/>
                <a:latin typeface="Söhne"/>
              </a:rPr>
              <a:t>These expenses can be:</a:t>
            </a:r>
          </a:p>
          <a:p>
            <a:pPr lvl="1">
              <a:buFont typeface="Wingdings" panose="05000000000000000000" pitchFamily="2" charset="2"/>
              <a:buChar char="ü"/>
            </a:pPr>
            <a:r>
              <a:rPr lang="en-US" b="0" i="0" dirty="0">
                <a:solidFill>
                  <a:srgbClr val="374151"/>
                </a:solidFill>
                <a:effectLst/>
                <a:latin typeface="Söhne"/>
              </a:rPr>
              <a:t> medical-related or </a:t>
            </a:r>
          </a:p>
          <a:p>
            <a:pPr lvl="1">
              <a:buFont typeface="Wingdings" panose="05000000000000000000" pitchFamily="2" charset="2"/>
              <a:buChar char="ü"/>
            </a:pPr>
            <a:r>
              <a:rPr lang="en-US" b="0" i="0" dirty="0">
                <a:solidFill>
                  <a:srgbClr val="374151"/>
                </a:solidFill>
                <a:effectLst/>
                <a:latin typeface="Söhne"/>
              </a:rPr>
              <a:t>for dependent care. </a:t>
            </a:r>
          </a:p>
          <a:p>
            <a:pPr marL="0" indent="0" algn="l">
              <a:buNone/>
            </a:pPr>
            <a:endParaRPr lang="en-US" b="0" i="0" dirty="0">
              <a:solidFill>
                <a:srgbClr val="374151"/>
              </a:solidFill>
              <a:effectLst/>
              <a:latin typeface="Söhne"/>
            </a:endParaRPr>
          </a:p>
          <a:p>
            <a:pPr marL="0" indent="0">
              <a:buNone/>
            </a:pPr>
            <a:endParaRPr lang="en-US" dirty="0"/>
          </a:p>
        </p:txBody>
      </p:sp>
      <p:pic>
        <p:nvPicPr>
          <p:cNvPr id="5" name="Picture 4">
            <a:extLst>
              <a:ext uri="{FF2B5EF4-FFF2-40B4-BE49-F238E27FC236}">
                <a16:creationId xmlns:a16="http://schemas.microsoft.com/office/drawing/2014/main" id="{AE1ACE4F-3EB4-F05C-6CA7-1F4EDE28785F}"/>
              </a:ext>
            </a:extLst>
          </p:cNvPr>
          <p:cNvPicPr>
            <a:picLocks noChangeAspect="1"/>
          </p:cNvPicPr>
          <p:nvPr/>
        </p:nvPicPr>
        <p:blipFill>
          <a:blip r:embed="rId2"/>
          <a:stretch>
            <a:fillRect/>
          </a:stretch>
        </p:blipFill>
        <p:spPr>
          <a:xfrm>
            <a:off x="6324600" y="866769"/>
            <a:ext cx="5486399" cy="4355182"/>
          </a:xfrm>
          <a:prstGeom prst="rect">
            <a:avLst/>
          </a:prstGeom>
        </p:spPr>
      </p:pic>
      <p:sp>
        <p:nvSpPr>
          <p:cNvPr id="6" name="TextBox 23">
            <a:extLst>
              <a:ext uri="{FF2B5EF4-FFF2-40B4-BE49-F238E27FC236}">
                <a16:creationId xmlns:a16="http://schemas.microsoft.com/office/drawing/2014/main" id="{6568D2B7-3074-0310-0E40-2E2D2FF25540}"/>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4DB8A92-12C8-8770-B94D-B94D2CF90A35}"/>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31653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7F79F-D3F7-88E3-E00E-5596F92D5498}"/>
              </a:ext>
            </a:extLst>
          </p:cNvPr>
          <p:cNvSpPr>
            <a:spLocks noGrp="1"/>
          </p:cNvSpPr>
          <p:nvPr>
            <p:ph type="title"/>
          </p:nvPr>
        </p:nvSpPr>
        <p:spPr/>
        <p:txBody>
          <a:bodyPr/>
          <a:lstStyle/>
          <a:p>
            <a:pPr algn="ctr"/>
            <a:r>
              <a:rPr lang="en-US" dirty="0"/>
              <a:t>Eligibility</a:t>
            </a:r>
          </a:p>
        </p:txBody>
      </p:sp>
      <p:sp>
        <p:nvSpPr>
          <p:cNvPr id="3" name="Content Placeholder 2">
            <a:extLst>
              <a:ext uri="{FF2B5EF4-FFF2-40B4-BE49-F238E27FC236}">
                <a16:creationId xmlns:a16="http://schemas.microsoft.com/office/drawing/2014/main" id="{73B0A942-6252-A3D9-4AB9-49C88491A150}"/>
              </a:ext>
            </a:extLst>
          </p:cNvPr>
          <p:cNvSpPr>
            <a:spLocks noGrp="1"/>
          </p:cNvSpPr>
          <p:nvPr>
            <p:ph idx="1"/>
          </p:nvPr>
        </p:nvSpPr>
        <p:spPr>
          <a:xfrm>
            <a:off x="642708" y="1690688"/>
            <a:ext cx="5354495" cy="4808505"/>
          </a:xfrm>
        </p:spPr>
        <p:txBody>
          <a:bodyPr>
            <a:normAutofit/>
          </a:bodyPr>
          <a:lstStyle/>
          <a:p>
            <a:pPr>
              <a:buFont typeface="Arial" panose="020B0604020202020204" pitchFamily="34" charset="0"/>
              <a:buChar char="•"/>
            </a:pPr>
            <a:r>
              <a:rPr lang="en-US" b="1" dirty="0">
                <a:effectLst/>
              </a:rPr>
              <a:t>General Eligibility</a:t>
            </a:r>
            <a:r>
              <a:rPr lang="en-US" dirty="0">
                <a:effectLst/>
              </a:rPr>
              <a:t>: Most employees can participate in a health care FSA if offered by their employer.</a:t>
            </a:r>
          </a:p>
          <a:p>
            <a:pPr>
              <a:buFont typeface="Arial" panose="020B0604020202020204" pitchFamily="34" charset="0"/>
              <a:buChar char="•"/>
            </a:pPr>
            <a:r>
              <a:rPr lang="en-US" b="1" dirty="0">
                <a:effectLst/>
              </a:rPr>
              <a:t>Exclusions</a:t>
            </a:r>
            <a:r>
              <a:rPr lang="en-US" dirty="0">
                <a:effectLst/>
              </a:rPr>
              <a:t>: Self-employed and unemployed individuals are not eligible.</a:t>
            </a:r>
          </a:p>
          <a:p>
            <a:pPr marL="0" indent="0">
              <a:buNone/>
            </a:pPr>
            <a:endParaRPr lang="en-US" dirty="0"/>
          </a:p>
        </p:txBody>
      </p:sp>
      <p:pic>
        <p:nvPicPr>
          <p:cNvPr id="5" name="Picture 4">
            <a:extLst>
              <a:ext uri="{FF2B5EF4-FFF2-40B4-BE49-F238E27FC236}">
                <a16:creationId xmlns:a16="http://schemas.microsoft.com/office/drawing/2014/main" id="{ED113C21-8B3D-ED05-0389-22C029D1F7BD}"/>
              </a:ext>
            </a:extLst>
          </p:cNvPr>
          <p:cNvPicPr>
            <a:picLocks noChangeAspect="1"/>
          </p:cNvPicPr>
          <p:nvPr/>
        </p:nvPicPr>
        <p:blipFill>
          <a:blip r:embed="rId2"/>
          <a:stretch>
            <a:fillRect/>
          </a:stretch>
        </p:blipFill>
        <p:spPr>
          <a:xfrm>
            <a:off x="7158592" y="1566530"/>
            <a:ext cx="3492591" cy="4111070"/>
          </a:xfrm>
          <a:prstGeom prst="rect">
            <a:avLst/>
          </a:prstGeom>
        </p:spPr>
      </p:pic>
      <p:sp>
        <p:nvSpPr>
          <p:cNvPr id="6" name="TextBox 23">
            <a:extLst>
              <a:ext uri="{FF2B5EF4-FFF2-40B4-BE49-F238E27FC236}">
                <a16:creationId xmlns:a16="http://schemas.microsoft.com/office/drawing/2014/main" id="{F8C5E706-7CEF-DB5B-4796-83708F122090}"/>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4DA0220C-A273-1656-64D5-29581DDEA5E1}"/>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12799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42E0-D928-0BFB-4DEF-3D1F3CF6DE24}"/>
              </a:ext>
            </a:extLst>
          </p:cNvPr>
          <p:cNvSpPr>
            <a:spLocks noGrp="1"/>
          </p:cNvSpPr>
          <p:nvPr>
            <p:ph type="title"/>
          </p:nvPr>
        </p:nvSpPr>
        <p:spPr>
          <a:xfrm>
            <a:off x="838200" y="56781"/>
            <a:ext cx="10515600" cy="1325563"/>
          </a:xfrm>
        </p:spPr>
        <p:txBody>
          <a:bodyPr/>
          <a:lstStyle/>
          <a:p>
            <a:pPr algn="ctr"/>
            <a:r>
              <a:rPr lang="en-US" dirty="0"/>
              <a:t>Funding</a:t>
            </a:r>
          </a:p>
        </p:txBody>
      </p:sp>
      <p:sp>
        <p:nvSpPr>
          <p:cNvPr id="3" name="Content Placeholder 2">
            <a:extLst>
              <a:ext uri="{FF2B5EF4-FFF2-40B4-BE49-F238E27FC236}">
                <a16:creationId xmlns:a16="http://schemas.microsoft.com/office/drawing/2014/main" id="{185E0376-586F-5D75-C4CB-20A242968E71}"/>
              </a:ext>
            </a:extLst>
          </p:cNvPr>
          <p:cNvSpPr>
            <a:spLocks noGrp="1"/>
          </p:cNvSpPr>
          <p:nvPr>
            <p:ph idx="1"/>
          </p:nvPr>
        </p:nvSpPr>
        <p:spPr>
          <a:xfrm>
            <a:off x="487325" y="1040524"/>
            <a:ext cx="7464802" cy="5328377"/>
          </a:xfrm>
        </p:spPr>
        <p:txBody>
          <a:bodyPr>
            <a:normAutofit lnSpcReduction="10000"/>
          </a:bodyPr>
          <a:lstStyle/>
          <a:p>
            <a:pPr algn="l">
              <a:buFont typeface="+mj-lt"/>
              <a:buAutoNum type="arabicPeriod"/>
            </a:pPr>
            <a:r>
              <a:rPr lang="en-US" b="1" i="0" dirty="0">
                <a:solidFill>
                  <a:srgbClr val="374151"/>
                </a:solidFill>
                <a:effectLst/>
                <a:latin typeface="Söhne"/>
              </a:rPr>
              <a:t>Funding the Account</a:t>
            </a:r>
            <a:r>
              <a:rPr lang="en-US" b="0" i="0" dirty="0">
                <a:solidFill>
                  <a:srgbClr val="374151"/>
                </a:solidFill>
                <a:effectLst/>
                <a:latin typeface="Söhne"/>
              </a:rPr>
              <a:t>: Employees can choose to have a part of their salary, up to a maximum of $3,050 (as of 2023), diverted into an FSA. This is done through an agreement with the employer to reduce the employee's salary by the chosen amount.</a:t>
            </a:r>
          </a:p>
          <a:p>
            <a:pPr algn="l">
              <a:buFont typeface="+mj-lt"/>
              <a:buAutoNum type="arabicPeriod"/>
            </a:pPr>
            <a:r>
              <a:rPr lang="en-US" b="1" i="0" dirty="0">
                <a:solidFill>
                  <a:srgbClr val="374151"/>
                </a:solidFill>
                <a:effectLst/>
                <a:latin typeface="Söhne"/>
              </a:rPr>
              <a:t>Employer Contribution</a:t>
            </a:r>
            <a:r>
              <a:rPr lang="en-US" b="0" i="0" dirty="0">
                <a:solidFill>
                  <a:srgbClr val="374151"/>
                </a:solidFill>
                <a:effectLst/>
                <a:latin typeface="Söhne"/>
              </a:rPr>
              <a:t>: In some cases, if certain conditions are met, an employer can also make contributions to an employee's FSA</a:t>
            </a:r>
          </a:p>
          <a:p>
            <a:pPr marL="742950" lvl="1" indent="-285750"/>
            <a:r>
              <a:rPr lang="en-US" b="0" i="0" dirty="0">
                <a:solidFill>
                  <a:srgbClr val="374151"/>
                </a:solidFill>
                <a:effectLst/>
                <a:latin typeface="Söhne"/>
              </a:rPr>
              <a:t>If the plan allows, employers can contribute up to $500 for employees who don't contribute themselves.</a:t>
            </a:r>
          </a:p>
          <a:p>
            <a:pPr marL="742950" lvl="1" indent="-285750"/>
            <a:r>
              <a:rPr lang="en-US" b="0" i="0" dirty="0">
                <a:solidFill>
                  <a:srgbClr val="374151"/>
                </a:solidFill>
                <a:effectLst/>
                <a:latin typeface="Söhne"/>
              </a:rPr>
              <a:t>If the employee contributes, employers can match up to 100% of the employee's contributions</a:t>
            </a:r>
            <a:endParaRPr lang="en-US" dirty="0"/>
          </a:p>
        </p:txBody>
      </p:sp>
      <p:pic>
        <p:nvPicPr>
          <p:cNvPr id="5" name="Picture 4">
            <a:extLst>
              <a:ext uri="{FF2B5EF4-FFF2-40B4-BE49-F238E27FC236}">
                <a16:creationId xmlns:a16="http://schemas.microsoft.com/office/drawing/2014/main" id="{FA8446C2-8DA8-231C-D75C-94D5E42469A1}"/>
              </a:ext>
            </a:extLst>
          </p:cNvPr>
          <p:cNvPicPr>
            <a:picLocks noChangeAspect="1"/>
          </p:cNvPicPr>
          <p:nvPr/>
        </p:nvPicPr>
        <p:blipFill>
          <a:blip r:embed="rId2"/>
          <a:stretch>
            <a:fillRect/>
          </a:stretch>
        </p:blipFill>
        <p:spPr>
          <a:xfrm>
            <a:off x="9097777" y="1496504"/>
            <a:ext cx="2606898" cy="3270920"/>
          </a:xfrm>
          <a:prstGeom prst="rect">
            <a:avLst/>
          </a:prstGeom>
        </p:spPr>
      </p:pic>
      <p:sp>
        <p:nvSpPr>
          <p:cNvPr id="6" name="TextBox 23">
            <a:extLst>
              <a:ext uri="{FF2B5EF4-FFF2-40B4-BE49-F238E27FC236}">
                <a16:creationId xmlns:a16="http://schemas.microsoft.com/office/drawing/2014/main" id="{FABD3638-5F85-C492-9A52-DD0E8D79C9F9}"/>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FC028779-454C-4438-FDCB-FE4D7224DDFF}"/>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166404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42141-241D-795C-148C-51D84E10DBAD}"/>
              </a:ext>
            </a:extLst>
          </p:cNvPr>
          <p:cNvSpPr>
            <a:spLocks noGrp="1"/>
          </p:cNvSpPr>
          <p:nvPr>
            <p:ph type="title"/>
          </p:nvPr>
        </p:nvSpPr>
        <p:spPr>
          <a:xfrm>
            <a:off x="643111" y="0"/>
            <a:ext cx="10515600" cy="1325563"/>
          </a:xfrm>
        </p:spPr>
        <p:txBody>
          <a:bodyPr/>
          <a:lstStyle/>
          <a:p>
            <a:pPr algn="ctr"/>
            <a:r>
              <a:rPr lang="en-US" b="1" i="0" dirty="0">
                <a:solidFill>
                  <a:srgbClr val="374151"/>
                </a:solidFill>
                <a:effectLst/>
                <a:latin typeface="Söhne"/>
              </a:rPr>
              <a:t>Tax Benefits</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2BA5569A-C442-354F-D14E-965C3A92F572}"/>
              </a:ext>
            </a:extLst>
          </p:cNvPr>
          <p:cNvSpPr>
            <a:spLocks noGrp="1"/>
          </p:cNvSpPr>
          <p:nvPr>
            <p:ph idx="1"/>
          </p:nvPr>
        </p:nvSpPr>
        <p:spPr>
          <a:xfrm>
            <a:off x="349102" y="999584"/>
            <a:ext cx="7956172" cy="5314138"/>
          </a:xfrm>
        </p:spPr>
        <p:txBody>
          <a:bodyPr>
            <a:normAutofit fontScale="92500"/>
          </a:bodyPr>
          <a:lstStyle/>
          <a:p>
            <a:pPr marL="285750" indent="-285750">
              <a:buFont typeface="+mj-lt"/>
              <a:buAutoNum type="arabicPeriod"/>
            </a:pPr>
            <a:r>
              <a:rPr lang="en-US" b="1" i="0" dirty="0">
                <a:solidFill>
                  <a:srgbClr val="374151"/>
                </a:solidFill>
                <a:effectLst/>
                <a:latin typeface="Söhne"/>
              </a:rPr>
              <a:t>Exclusion from Gross Income</a:t>
            </a:r>
            <a:r>
              <a:rPr lang="en-US" b="0" i="0" dirty="0">
                <a:solidFill>
                  <a:srgbClr val="374151"/>
                </a:solidFill>
                <a:effectLst/>
                <a:latin typeface="Söhne"/>
              </a:rPr>
              <a:t>: The money contributed to the FSA is not included in your gross income. </a:t>
            </a:r>
          </a:p>
          <a:p>
            <a:pPr marL="742950" lvl="1" indent="-285750">
              <a:buFont typeface="+mj-lt"/>
              <a:buAutoNum type="arabicPeriod"/>
            </a:pPr>
            <a:r>
              <a:rPr lang="en-US" b="0" i="0" dirty="0">
                <a:solidFill>
                  <a:srgbClr val="374151"/>
                </a:solidFill>
                <a:effectLst/>
                <a:latin typeface="Söhne"/>
              </a:rPr>
              <a:t>This means it's taken from your salary before taxes are applied.</a:t>
            </a:r>
          </a:p>
          <a:p>
            <a:pPr marL="285750" indent="-285750">
              <a:buFont typeface="+mj-lt"/>
              <a:buAutoNum type="arabicPeriod"/>
            </a:pPr>
            <a:r>
              <a:rPr lang="en-US" b="1" i="0" dirty="0">
                <a:solidFill>
                  <a:srgbClr val="374151"/>
                </a:solidFill>
                <a:effectLst/>
                <a:latin typeface="Söhne"/>
              </a:rPr>
              <a:t>No Employment or Federal Income Taxes</a:t>
            </a:r>
            <a:r>
              <a:rPr lang="en-US" b="0" i="0" dirty="0">
                <a:solidFill>
                  <a:srgbClr val="374151"/>
                </a:solidFill>
                <a:effectLst/>
                <a:latin typeface="Söhne"/>
              </a:rPr>
              <a:t>: The contributions are exempt from employment taxes (like Social Security and Medicare) and federal income taxes.</a:t>
            </a:r>
          </a:p>
          <a:p>
            <a:pPr marL="285750" indent="-285750">
              <a:buFont typeface="+mj-lt"/>
              <a:buAutoNum type="arabicPeriod"/>
            </a:pPr>
            <a:r>
              <a:rPr lang="en-US" b="1" i="0" dirty="0">
                <a:solidFill>
                  <a:srgbClr val="374151"/>
                </a:solidFill>
                <a:effectLst/>
                <a:latin typeface="Söhne"/>
              </a:rPr>
              <a:t>Tax-Free Reimbursements</a:t>
            </a:r>
            <a:r>
              <a:rPr lang="en-US" b="0" i="0" dirty="0">
                <a:solidFill>
                  <a:srgbClr val="374151"/>
                </a:solidFill>
                <a:effectLst/>
                <a:latin typeface="Söhne"/>
              </a:rPr>
              <a:t>: If the money from the FSA is used to pay for qualified expenses, these reimbursements are not taxed.</a:t>
            </a:r>
          </a:p>
          <a:p>
            <a:pPr algn="l"/>
            <a:r>
              <a:rPr lang="en-US" b="0" i="0" dirty="0">
                <a:solidFill>
                  <a:srgbClr val="374151"/>
                </a:solidFill>
                <a:effectLst/>
                <a:latin typeface="Söhne"/>
              </a:rPr>
              <a:t>In essence, an FSA is a financial tool that helps employees save money on taxes by using pre-tax dollars to pay for specific types of expenses.</a:t>
            </a:r>
          </a:p>
        </p:txBody>
      </p:sp>
      <p:pic>
        <p:nvPicPr>
          <p:cNvPr id="5" name="Picture 4">
            <a:extLst>
              <a:ext uri="{FF2B5EF4-FFF2-40B4-BE49-F238E27FC236}">
                <a16:creationId xmlns:a16="http://schemas.microsoft.com/office/drawing/2014/main" id="{9E8AD4E5-48EE-C7AC-698A-1A1C6C355D77}"/>
              </a:ext>
            </a:extLst>
          </p:cNvPr>
          <p:cNvPicPr>
            <a:picLocks noChangeAspect="1"/>
          </p:cNvPicPr>
          <p:nvPr/>
        </p:nvPicPr>
        <p:blipFill>
          <a:blip r:embed="rId2"/>
          <a:stretch>
            <a:fillRect/>
          </a:stretch>
        </p:blipFill>
        <p:spPr>
          <a:xfrm>
            <a:off x="8119958" y="1390842"/>
            <a:ext cx="4072042" cy="3209726"/>
          </a:xfrm>
          <a:prstGeom prst="rect">
            <a:avLst/>
          </a:prstGeom>
        </p:spPr>
      </p:pic>
      <p:sp>
        <p:nvSpPr>
          <p:cNvPr id="6" name="TextBox 23">
            <a:extLst>
              <a:ext uri="{FF2B5EF4-FFF2-40B4-BE49-F238E27FC236}">
                <a16:creationId xmlns:a16="http://schemas.microsoft.com/office/drawing/2014/main" id="{0D9D0776-C9D8-939D-5277-3248F921F1BE}"/>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18A969F-724A-6CCE-84C0-8662D87F25A4}"/>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105590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8D60B-BCFE-9642-74FF-69A9572114DD}"/>
              </a:ext>
            </a:extLst>
          </p:cNvPr>
          <p:cNvSpPr>
            <a:spLocks noGrp="1"/>
          </p:cNvSpPr>
          <p:nvPr>
            <p:ph type="title"/>
          </p:nvPr>
        </p:nvSpPr>
        <p:spPr/>
        <p:txBody>
          <a:bodyPr/>
          <a:lstStyle/>
          <a:p>
            <a:pPr algn="ctr"/>
            <a:r>
              <a:rPr lang="en-US" dirty="0"/>
              <a:t>Use of Funds</a:t>
            </a:r>
          </a:p>
        </p:txBody>
      </p:sp>
      <p:sp>
        <p:nvSpPr>
          <p:cNvPr id="3" name="Content Placeholder 2">
            <a:extLst>
              <a:ext uri="{FF2B5EF4-FFF2-40B4-BE49-F238E27FC236}">
                <a16:creationId xmlns:a16="http://schemas.microsoft.com/office/drawing/2014/main" id="{55EE2C1E-872B-213D-A662-E99382AEFC36}"/>
              </a:ext>
            </a:extLst>
          </p:cNvPr>
          <p:cNvSpPr>
            <a:spLocks noGrp="1"/>
          </p:cNvSpPr>
          <p:nvPr>
            <p:ph idx="1"/>
          </p:nvPr>
        </p:nvSpPr>
        <p:spPr>
          <a:xfrm>
            <a:off x="838200" y="1825625"/>
            <a:ext cx="6596818" cy="4351338"/>
          </a:xfrm>
        </p:spPr>
        <p:txBody>
          <a:bodyPr/>
          <a:lstStyle/>
          <a:p>
            <a:pPr algn="l">
              <a:buFont typeface="Arial" panose="020B0604020202020204" pitchFamily="34" charset="0"/>
              <a:buChar char="•"/>
            </a:pPr>
            <a:r>
              <a:rPr lang="en-US" b="0" i="0" dirty="0">
                <a:solidFill>
                  <a:srgbClr val="374151"/>
                </a:solidFill>
                <a:effectLst/>
                <a:latin typeface="Söhne"/>
              </a:rPr>
              <a:t>Funds must be used for qualified medical expenses, such as unreimbursed medical costs, co-payments, prescriptions, and over-the-counter medicines. </a:t>
            </a:r>
          </a:p>
          <a:p>
            <a:pPr algn="l">
              <a:buFont typeface="Arial" panose="020B0604020202020204" pitchFamily="34" charset="0"/>
              <a:buChar char="•"/>
            </a:pPr>
            <a:r>
              <a:rPr lang="en-US" b="0" i="0" dirty="0">
                <a:solidFill>
                  <a:srgbClr val="374151"/>
                </a:solidFill>
                <a:effectLst/>
                <a:latin typeface="Söhne"/>
              </a:rPr>
              <a:t>Contributions to the plan and distributions for medical expenses are not deductible on Schedule A, Form 1040.</a:t>
            </a:r>
          </a:p>
          <a:p>
            <a:pPr algn="l">
              <a:buFont typeface="Arial" panose="020B0604020202020204" pitchFamily="34" charset="0"/>
              <a:buChar char="•"/>
            </a:pPr>
            <a:endParaRPr lang="en-US" b="0" i="0" dirty="0">
              <a:solidFill>
                <a:srgbClr val="374151"/>
              </a:solidFill>
              <a:effectLst/>
              <a:latin typeface="Söhne"/>
            </a:endParaRPr>
          </a:p>
          <a:p>
            <a:endParaRPr lang="en-US" dirty="0"/>
          </a:p>
        </p:txBody>
      </p:sp>
      <p:pic>
        <p:nvPicPr>
          <p:cNvPr id="5" name="Picture 4">
            <a:extLst>
              <a:ext uri="{FF2B5EF4-FFF2-40B4-BE49-F238E27FC236}">
                <a16:creationId xmlns:a16="http://schemas.microsoft.com/office/drawing/2014/main" id="{3984F16A-B930-6E15-1B82-94E4448F72CB}"/>
              </a:ext>
            </a:extLst>
          </p:cNvPr>
          <p:cNvPicPr>
            <a:picLocks noChangeAspect="1"/>
          </p:cNvPicPr>
          <p:nvPr/>
        </p:nvPicPr>
        <p:blipFill>
          <a:blip r:embed="rId2"/>
          <a:stretch>
            <a:fillRect/>
          </a:stretch>
        </p:blipFill>
        <p:spPr>
          <a:xfrm>
            <a:off x="8418746" y="1978107"/>
            <a:ext cx="3720701" cy="2312301"/>
          </a:xfrm>
          <a:prstGeom prst="rect">
            <a:avLst/>
          </a:prstGeom>
        </p:spPr>
      </p:pic>
      <p:sp>
        <p:nvSpPr>
          <p:cNvPr id="6" name="TextBox 23">
            <a:extLst>
              <a:ext uri="{FF2B5EF4-FFF2-40B4-BE49-F238E27FC236}">
                <a16:creationId xmlns:a16="http://schemas.microsoft.com/office/drawing/2014/main" id="{624EBAF2-0A41-E612-A391-43D8FB6F204F}"/>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E739928-5CC5-D623-F450-178E1A4D7BED}"/>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83159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3925E-32BA-8CC1-6056-35B757F36994}"/>
              </a:ext>
            </a:extLst>
          </p:cNvPr>
          <p:cNvSpPr>
            <a:spLocks noGrp="1"/>
          </p:cNvSpPr>
          <p:nvPr>
            <p:ph type="title"/>
          </p:nvPr>
        </p:nvSpPr>
        <p:spPr>
          <a:xfrm>
            <a:off x="838200" y="-171527"/>
            <a:ext cx="10515600" cy="1325563"/>
          </a:xfrm>
        </p:spPr>
        <p:txBody>
          <a:bodyPr/>
          <a:lstStyle/>
          <a:p>
            <a:pPr algn="ctr"/>
            <a:r>
              <a:rPr lang="en-US" dirty="0"/>
              <a:t>Unused Funds</a:t>
            </a:r>
          </a:p>
        </p:txBody>
      </p:sp>
      <p:sp>
        <p:nvSpPr>
          <p:cNvPr id="3" name="Content Placeholder 2">
            <a:extLst>
              <a:ext uri="{FF2B5EF4-FFF2-40B4-BE49-F238E27FC236}">
                <a16:creationId xmlns:a16="http://schemas.microsoft.com/office/drawing/2014/main" id="{6E9A00F5-BF8C-7D79-DCEE-6023875698FF}"/>
              </a:ext>
            </a:extLst>
          </p:cNvPr>
          <p:cNvSpPr>
            <a:spLocks noGrp="1"/>
          </p:cNvSpPr>
          <p:nvPr>
            <p:ph idx="1"/>
          </p:nvPr>
        </p:nvSpPr>
        <p:spPr>
          <a:xfrm>
            <a:off x="201273" y="863950"/>
            <a:ext cx="8595886" cy="5669280"/>
          </a:xfrm>
        </p:spPr>
        <p:txBody>
          <a:bodyPr>
            <a:normAutofit fontScale="85000" lnSpcReduction="20000"/>
          </a:bodyPr>
          <a:lstStyle/>
          <a:p>
            <a:pPr algn="l"/>
            <a:r>
              <a:rPr lang="en-US" b="0" i="0" dirty="0">
                <a:solidFill>
                  <a:srgbClr val="374151"/>
                </a:solidFill>
                <a:effectLst/>
                <a:latin typeface="Söhne"/>
              </a:rPr>
              <a:t>The rules regarding the unused money in a Flexible Spending Account (FSA) are centered around the principle of "use it or lose it." Not portable</a:t>
            </a:r>
          </a:p>
          <a:p>
            <a:pPr algn="l"/>
            <a:r>
              <a:rPr lang="en-US" b="0" i="0" dirty="0">
                <a:solidFill>
                  <a:srgbClr val="374151"/>
                </a:solidFill>
                <a:effectLst/>
                <a:latin typeface="Söhne"/>
              </a:rPr>
              <a:t>This means that employees need to spend the funds in their FSA within a specified time frame, typically the plan year. However, if there is money left in the account at the end of the plan year, employers can provide one of two options to their employees:</a:t>
            </a:r>
          </a:p>
          <a:p>
            <a:pPr algn="l">
              <a:buFont typeface="+mj-lt"/>
              <a:buAutoNum type="arabicPeriod"/>
            </a:pPr>
            <a:r>
              <a:rPr lang="en-US" b="1" i="0" dirty="0">
                <a:solidFill>
                  <a:srgbClr val="374151"/>
                </a:solidFill>
                <a:effectLst/>
                <a:latin typeface="Söhne"/>
              </a:rPr>
              <a:t>2½ Month Grace Period</a:t>
            </a:r>
            <a:r>
              <a:rPr lang="en-US" b="0" i="0" dirty="0">
                <a:solidFill>
                  <a:srgbClr val="374151"/>
                </a:solidFill>
                <a:effectLst/>
                <a:latin typeface="Söhne"/>
              </a:rPr>
              <a:t>: This option gives employees an additional two and a half months after the end of the plan year to spend the remaining FSA funds on qualified expenses. </a:t>
            </a:r>
          </a:p>
          <a:p>
            <a:pPr lvl="1">
              <a:buFont typeface="+mj-lt"/>
              <a:buAutoNum type="arabicPeriod"/>
            </a:pPr>
            <a:r>
              <a:rPr lang="en-US" b="0" i="0" dirty="0">
                <a:solidFill>
                  <a:srgbClr val="374151"/>
                </a:solidFill>
                <a:effectLst/>
                <a:latin typeface="Söhne"/>
              </a:rPr>
              <a:t>For example, if the plan year ends on December 31, employees have until March 15 of the following year to use the leftover money.</a:t>
            </a:r>
          </a:p>
          <a:p>
            <a:pPr algn="l">
              <a:buFont typeface="+mj-lt"/>
              <a:buAutoNum type="arabicPeriod"/>
            </a:pPr>
            <a:r>
              <a:rPr lang="en-US" b="1" i="0" dirty="0">
                <a:solidFill>
                  <a:srgbClr val="374151"/>
                </a:solidFill>
                <a:effectLst/>
                <a:latin typeface="Söhne"/>
              </a:rPr>
              <a:t>Carryover Option</a:t>
            </a:r>
            <a:r>
              <a:rPr lang="en-US" b="0" i="0" dirty="0">
                <a:solidFill>
                  <a:srgbClr val="374151"/>
                </a:solidFill>
                <a:effectLst/>
                <a:latin typeface="Söhne"/>
              </a:rPr>
              <a:t>: Instead of a grace period, some employers may allow employees to carry over a portion of the unspent FSA funds to the next plan year. The maximum amount that can be carried over is limited; as of 2023, this limit is $610. </a:t>
            </a:r>
          </a:p>
          <a:p>
            <a:pPr lvl="1">
              <a:buFont typeface="+mj-lt"/>
              <a:buAutoNum type="arabicPeriod"/>
            </a:pPr>
            <a:r>
              <a:rPr lang="en-US" b="0" i="0" dirty="0">
                <a:solidFill>
                  <a:srgbClr val="374151"/>
                </a:solidFill>
                <a:effectLst/>
                <a:latin typeface="Söhne"/>
              </a:rPr>
              <a:t>This means that if an employee has more than $610 left in their FSA at the end of the plan year, they can only carry over up to $610, and the rest may be forfeited.</a:t>
            </a:r>
          </a:p>
          <a:p>
            <a:endParaRPr lang="en-US" dirty="0"/>
          </a:p>
        </p:txBody>
      </p:sp>
      <p:pic>
        <p:nvPicPr>
          <p:cNvPr id="5" name="Picture 4">
            <a:extLst>
              <a:ext uri="{FF2B5EF4-FFF2-40B4-BE49-F238E27FC236}">
                <a16:creationId xmlns:a16="http://schemas.microsoft.com/office/drawing/2014/main" id="{1785B2B1-C7A7-76E6-4A3B-0FD68E430905}"/>
              </a:ext>
            </a:extLst>
          </p:cNvPr>
          <p:cNvPicPr>
            <a:picLocks noChangeAspect="1"/>
          </p:cNvPicPr>
          <p:nvPr/>
        </p:nvPicPr>
        <p:blipFill>
          <a:blip r:embed="rId2"/>
          <a:stretch>
            <a:fillRect/>
          </a:stretch>
        </p:blipFill>
        <p:spPr>
          <a:xfrm>
            <a:off x="8963806" y="1708982"/>
            <a:ext cx="2947131" cy="2926080"/>
          </a:xfrm>
          <a:prstGeom prst="rect">
            <a:avLst/>
          </a:prstGeom>
        </p:spPr>
      </p:pic>
      <p:sp>
        <p:nvSpPr>
          <p:cNvPr id="6" name="TextBox 23">
            <a:extLst>
              <a:ext uri="{FF2B5EF4-FFF2-40B4-BE49-F238E27FC236}">
                <a16:creationId xmlns:a16="http://schemas.microsoft.com/office/drawing/2014/main" id="{EE9D0ED4-D0BA-5008-6E91-61851C9FD668}"/>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82D84673-6DC0-D5E6-F4B3-726E7A33A9CB}"/>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20037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C0F1-AF30-FC7E-EA6F-201872F76345}"/>
              </a:ext>
            </a:extLst>
          </p:cNvPr>
          <p:cNvSpPr>
            <a:spLocks noGrp="1"/>
          </p:cNvSpPr>
          <p:nvPr>
            <p:ph type="title"/>
          </p:nvPr>
        </p:nvSpPr>
        <p:spPr/>
        <p:txBody>
          <a:bodyPr/>
          <a:lstStyle/>
          <a:p>
            <a:pPr algn="ctr"/>
            <a:r>
              <a:rPr lang="en-US" dirty="0"/>
              <a:t>Tax Planning</a:t>
            </a:r>
          </a:p>
        </p:txBody>
      </p:sp>
      <p:sp>
        <p:nvSpPr>
          <p:cNvPr id="3" name="Content Placeholder 2">
            <a:extLst>
              <a:ext uri="{FF2B5EF4-FFF2-40B4-BE49-F238E27FC236}">
                <a16:creationId xmlns:a16="http://schemas.microsoft.com/office/drawing/2014/main" id="{B5032529-A98E-454C-A37B-8140FC72AA2C}"/>
              </a:ext>
            </a:extLst>
          </p:cNvPr>
          <p:cNvSpPr>
            <a:spLocks noGrp="1"/>
          </p:cNvSpPr>
          <p:nvPr>
            <p:ph idx="1"/>
          </p:nvPr>
        </p:nvSpPr>
        <p:spPr>
          <a:xfrm>
            <a:off x="838200" y="1825625"/>
            <a:ext cx="6540062" cy="4351338"/>
          </a:xfrm>
        </p:spPr>
        <p:txBody>
          <a:bodyPr/>
          <a:lstStyle/>
          <a:p>
            <a:r>
              <a:rPr lang="en-US" b="0" i="0" dirty="0">
                <a:solidFill>
                  <a:srgbClr val="374151"/>
                </a:solidFill>
                <a:effectLst/>
                <a:latin typeface="Söhne"/>
              </a:rPr>
              <a:t>It’s important for employees to plan their FSA contributions and spending carefully to maximize the benefit and minimize the risk of losing unused funds. </a:t>
            </a:r>
          </a:p>
          <a:p>
            <a:r>
              <a:rPr lang="en-US" b="0" i="0" dirty="0">
                <a:solidFill>
                  <a:srgbClr val="374151"/>
                </a:solidFill>
                <a:effectLst/>
                <a:latin typeface="Söhne"/>
              </a:rPr>
              <a:t>These provisions are designed to offer some flexibility and reduce the risk of forfeiture, but they do not eliminate it entirely.</a:t>
            </a:r>
          </a:p>
          <a:p>
            <a:endParaRPr lang="en-US" dirty="0"/>
          </a:p>
        </p:txBody>
      </p:sp>
      <p:pic>
        <p:nvPicPr>
          <p:cNvPr id="5" name="Picture 4">
            <a:extLst>
              <a:ext uri="{FF2B5EF4-FFF2-40B4-BE49-F238E27FC236}">
                <a16:creationId xmlns:a16="http://schemas.microsoft.com/office/drawing/2014/main" id="{670E2563-0180-D45C-84C1-A2E4E54E07C0}"/>
              </a:ext>
            </a:extLst>
          </p:cNvPr>
          <p:cNvPicPr>
            <a:picLocks noChangeAspect="1"/>
          </p:cNvPicPr>
          <p:nvPr/>
        </p:nvPicPr>
        <p:blipFill>
          <a:blip r:embed="rId2"/>
          <a:stretch>
            <a:fillRect/>
          </a:stretch>
        </p:blipFill>
        <p:spPr>
          <a:xfrm>
            <a:off x="8516461" y="1645027"/>
            <a:ext cx="3011284" cy="2849139"/>
          </a:xfrm>
          <a:prstGeom prst="rect">
            <a:avLst/>
          </a:prstGeom>
        </p:spPr>
      </p:pic>
      <p:sp>
        <p:nvSpPr>
          <p:cNvPr id="6" name="TextBox 23">
            <a:extLst>
              <a:ext uri="{FF2B5EF4-FFF2-40B4-BE49-F238E27FC236}">
                <a16:creationId xmlns:a16="http://schemas.microsoft.com/office/drawing/2014/main" id="{70490C26-1C54-5740-BCB3-39D46EAE5A38}"/>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1ABBC9C-4C7C-BAE9-64AC-D72A0F0F751C}"/>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24634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0D11C-9B33-0D83-8B94-5D4E8C014737}"/>
              </a:ext>
            </a:extLst>
          </p:cNvPr>
          <p:cNvSpPr>
            <a:spLocks noGrp="1"/>
          </p:cNvSpPr>
          <p:nvPr>
            <p:ph type="title"/>
          </p:nvPr>
        </p:nvSpPr>
        <p:spPr/>
        <p:txBody>
          <a:bodyPr/>
          <a:lstStyle/>
          <a:p>
            <a:pPr algn="ctr"/>
            <a:r>
              <a:rPr lang="en-US" dirty="0"/>
              <a:t>Example</a:t>
            </a:r>
          </a:p>
        </p:txBody>
      </p:sp>
      <p:sp>
        <p:nvSpPr>
          <p:cNvPr id="3" name="Content Placeholder 2">
            <a:extLst>
              <a:ext uri="{FF2B5EF4-FFF2-40B4-BE49-F238E27FC236}">
                <a16:creationId xmlns:a16="http://schemas.microsoft.com/office/drawing/2014/main" id="{83A5605B-0035-9682-AF77-FC5DC7E85A1B}"/>
              </a:ext>
            </a:extLst>
          </p:cNvPr>
          <p:cNvSpPr>
            <a:spLocks noGrp="1"/>
          </p:cNvSpPr>
          <p:nvPr>
            <p:ph idx="1"/>
          </p:nvPr>
        </p:nvSpPr>
        <p:spPr>
          <a:xfrm>
            <a:off x="75150" y="1440946"/>
            <a:ext cx="5257800" cy="4351338"/>
          </a:xfrm>
        </p:spPr>
        <p:txBody>
          <a:bodyPr>
            <a:normAutofit fontScale="92500" lnSpcReduction="20000"/>
          </a:bodyPr>
          <a:lstStyle/>
          <a:p>
            <a:pPr algn="l">
              <a:buFont typeface="Arial" panose="020B0604020202020204" pitchFamily="34" charset="0"/>
              <a:buChar char="•"/>
            </a:pPr>
            <a:r>
              <a:rPr lang="en-US" b="1" i="0" dirty="0">
                <a:solidFill>
                  <a:srgbClr val="0F0F0F"/>
                </a:solidFill>
                <a:effectLst/>
                <a:latin typeface="Söhne"/>
              </a:rPr>
              <a:t>Taxpayer Name</a:t>
            </a:r>
            <a:r>
              <a:rPr lang="en-US" b="0" i="0" dirty="0">
                <a:solidFill>
                  <a:srgbClr val="0F0F0F"/>
                </a:solidFill>
                <a:effectLst/>
                <a:latin typeface="Söhne"/>
              </a:rPr>
              <a:t>: Alex Johnson</a:t>
            </a:r>
          </a:p>
          <a:p>
            <a:pPr algn="l">
              <a:buFont typeface="Arial" panose="020B0604020202020204" pitchFamily="34" charset="0"/>
              <a:buChar char="•"/>
            </a:pPr>
            <a:r>
              <a:rPr lang="en-US" b="1" i="0" dirty="0">
                <a:solidFill>
                  <a:srgbClr val="0F0F0F"/>
                </a:solidFill>
                <a:effectLst/>
                <a:latin typeface="Söhne"/>
              </a:rPr>
              <a:t>Gross Wages</a:t>
            </a:r>
            <a:r>
              <a:rPr lang="en-US" b="0" i="0" dirty="0">
                <a:solidFill>
                  <a:srgbClr val="0F0F0F"/>
                </a:solidFill>
                <a:effectLst/>
                <a:latin typeface="Söhne"/>
              </a:rPr>
              <a:t>: $80,000</a:t>
            </a:r>
          </a:p>
          <a:p>
            <a:pPr algn="l">
              <a:buFont typeface="Arial" panose="020B0604020202020204" pitchFamily="34" charset="0"/>
              <a:buChar char="•"/>
            </a:pPr>
            <a:r>
              <a:rPr lang="en-US" b="1" i="0" dirty="0">
                <a:solidFill>
                  <a:srgbClr val="0F0F0F"/>
                </a:solidFill>
                <a:effectLst/>
                <a:latin typeface="Söhne"/>
              </a:rPr>
              <a:t>Marginal Tax Rate</a:t>
            </a:r>
            <a:r>
              <a:rPr lang="en-US" b="0" i="0" dirty="0">
                <a:solidFill>
                  <a:srgbClr val="0F0F0F"/>
                </a:solidFill>
                <a:effectLst/>
                <a:latin typeface="Söhne"/>
              </a:rPr>
              <a:t>: 25%</a:t>
            </a:r>
          </a:p>
          <a:p>
            <a:pPr algn="l">
              <a:buFont typeface="Arial" panose="020B0604020202020204" pitchFamily="34" charset="0"/>
              <a:buChar char="•"/>
            </a:pPr>
            <a:r>
              <a:rPr lang="en-US" b="1" i="0" dirty="0">
                <a:solidFill>
                  <a:srgbClr val="0F0F0F"/>
                </a:solidFill>
                <a:effectLst/>
                <a:latin typeface="Söhne"/>
              </a:rPr>
              <a:t>FICA Tax Rate</a:t>
            </a:r>
            <a:r>
              <a:rPr lang="en-US" b="0" i="0" dirty="0">
                <a:solidFill>
                  <a:srgbClr val="0F0F0F"/>
                </a:solidFill>
                <a:effectLst/>
                <a:latin typeface="Söhne"/>
              </a:rPr>
              <a:t>: 7.65% (standard rate)</a:t>
            </a:r>
          </a:p>
          <a:p>
            <a:pPr algn="l">
              <a:buFont typeface="Arial" panose="020B0604020202020204" pitchFamily="34" charset="0"/>
              <a:buChar char="•"/>
            </a:pPr>
            <a:r>
              <a:rPr lang="en-US" b="1" i="0" dirty="0">
                <a:solidFill>
                  <a:srgbClr val="0F0F0F"/>
                </a:solidFill>
                <a:effectLst/>
                <a:latin typeface="Söhne"/>
              </a:rPr>
              <a:t>FSA Contribution for Medical Expenses</a:t>
            </a:r>
            <a:r>
              <a:rPr lang="en-US" b="0" i="0" dirty="0">
                <a:solidFill>
                  <a:srgbClr val="0F0F0F"/>
                </a:solidFill>
                <a:effectLst/>
                <a:latin typeface="Söhne"/>
              </a:rPr>
              <a:t>: $3,000</a:t>
            </a:r>
          </a:p>
          <a:p>
            <a:pPr algn="l">
              <a:buFont typeface="Arial" panose="020B0604020202020204" pitchFamily="34" charset="0"/>
              <a:buChar char="•"/>
            </a:pPr>
            <a:r>
              <a:rPr lang="en-US" b="1" i="0" dirty="0">
                <a:solidFill>
                  <a:srgbClr val="0F0F0F"/>
                </a:solidFill>
                <a:effectLst/>
                <a:latin typeface="Söhne"/>
              </a:rPr>
              <a:t>Alex does not itemize deductions</a:t>
            </a:r>
            <a:endParaRPr lang="en-US" b="0" i="0" dirty="0">
              <a:solidFill>
                <a:srgbClr val="0F0F0F"/>
              </a:solidFill>
              <a:effectLst/>
              <a:latin typeface="Söhne"/>
            </a:endParaRPr>
          </a:p>
          <a:p>
            <a:pPr algn="l"/>
            <a:r>
              <a:rPr lang="en-US" b="1" i="0" dirty="0">
                <a:solidFill>
                  <a:srgbClr val="0F0F0F"/>
                </a:solidFill>
                <a:effectLst/>
                <a:latin typeface="Söhne"/>
              </a:rPr>
              <a:t>Objective:</a:t>
            </a:r>
          </a:p>
          <a:p>
            <a:pPr algn="l"/>
            <a:r>
              <a:rPr lang="en-US" b="0" i="0" dirty="0">
                <a:solidFill>
                  <a:srgbClr val="0F0F0F"/>
                </a:solidFill>
                <a:effectLst/>
                <a:latin typeface="Söhne"/>
              </a:rPr>
              <a:t>Calculate the net tax savings of using the FSA plan for Alex Johnson.</a:t>
            </a:r>
          </a:p>
          <a:p>
            <a:endParaRPr lang="en-US" dirty="0"/>
          </a:p>
        </p:txBody>
      </p:sp>
      <p:sp>
        <p:nvSpPr>
          <p:cNvPr id="5" name="TextBox 4">
            <a:extLst>
              <a:ext uri="{FF2B5EF4-FFF2-40B4-BE49-F238E27FC236}">
                <a16:creationId xmlns:a16="http://schemas.microsoft.com/office/drawing/2014/main" id="{310A33FA-EB4B-A569-49CE-784A4902DC1D}"/>
              </a:ext>
            </a:extLst>
          </p:cNvPr>
          <p:cNvSpPr txBox="1"/>
          <p:nvPr/>
        </p:nvSpPr>
        <p:spPr>
          <a:xfrm>
            <a:off x="5650362" y="1579682"/>
            <a:ext cx="6541638" cy="3793206"/>
          </a:xfrm>
          <a:prstGeom prst="rect">
            <a:avLst/>
          </a:prstGeom>
          <a:noFill/>
        </p:spPr>
        <p:txBody>
          <a:bodyPr wrap="square">
            <a:spAutoFit/>
          </a:bodyPr>
          <a:lstStyle/>
          <a:p>
            <a:pPr algn="l">
              <a:buFont typeface="+mj-lt"/>
              <a:buAutoNum type="arabicPeriod"/>
            </a:pPr>
            <a:r>
              <a:rPr lang="en-US" b="1" i="0" dirty="0">
                <a:solidFill>
                  <a:srgbClr val="0F0F0F"/>
                </a:solidFill>
                <a:effectLst/>
                <a:latin typeface="Söhne"/>
              </a:rPr>
              <a:t>Income Tax Savings</a:t>
            </a:r>
            <a:r>
              <a:rPr lang="en-US" b="0" i="0" dirty="0">
                <a:solidFill>
                  <a:srgbClr val="0F0F0F"/>
                </a:solidFill>
                <a:effectLst/>
                <a:latin typeface="Söhne"/>
              </a:rPr>
              <a:t>: This is calculated by multiplying the FSA contribution by the marginal tax rate.</a:t>
            </a:r>
          </a:p>
          <a:p>
            <a:pPr algn="l">
              <a:buFont typeface="+mj-lt"/>
              <a:buAutoNum type="arabicPeriod"/>
            </a:pPr>
            <a:r>
              <a:rPr lang="en-US" b="1" i="0" dirty="0">
                <a:solidFill>
                  <a:srgbClr val="0F0F0F"/>
                </a:solidFill>
                <a:effectLst/>
                <a:latin typeface="Söhne"/>
              </a:rPr>
              <a:t>FICA Tax Savings</a:t>
            </a:r>
            <a:r>
              <a:rPr lang="en-US" b="0" i="0" dirty="0">
                <a:solidFill>
                  <a:srgbClr val="0F0F0F"/>
                </a:solidFill>
                <a:effectLst/>
                <a:latin typeface="Söhne"/>
              </a:rPr>
              <a:t>: This is calculated by multiplying the FSA contribution by the FICA tax rate.</a:t>
            </a:r>
          </a:p>
          <a:p>
            <a:pPr algn="l">
              <a:buFont typeface="+mj-lt"/>
              <a:buAutoNum type="arabicPeriod"/>
            </a:pPr>
            <a:r>
              <a:rPr lang="en-US" b="1" i="0" dirty="0">
                <a:solidFill>
                  <a:srgbClr val="0F0F0F"/>
                </a:solidFill>
                <a:effectLst/>
                <a:latin typeface="Söhne"/>
              </a:rPr>
              <a:t>Total Tax Savings</a:t>
            </a:r>
            <a:r>
              <a:rPr lang="en-US" b="0" i="0" dirty="0">
                <a:solidFill>
                  <a:srgbClr val="0F0F0F"/>
                </a:solidFill>
                <a:effectLst/>
                <a:latin typeface="Söhne"/>
              </a:rPr>
              <a:t>: The sum of income tax savings and FICA tax savings.</a:t>
            </a:r>
          </a:p>
          <a:p>
            <a:pPr algn="l"/>
            <a:r>
              <a:rPr lang="en-US" b="0" i="0" dirty="0">
                <a:solidFill>
                  <a:srgbClr val="0F0F0F"/>
                </a:solidFill>
                <a:effectLst/>
                <a:latin typeface="Söhne"/>
              </a:rPr>
              <a:t>For Alex Johnson, the net tax savings of using the FSA plan are calculated as follows:</a:t>
            </a:r>
          </a:p>
          <a:p>
            <a:pPr algn="l">
              <a:buFont typeface="Arial" panose="020B0604020202020204" pitchFamily="34" charset="0"/>
              <a:buChar char="•"/>
            </a:pPr>
            <a:r>
              <a:rPr lang="en-US" b="1" i="0" dirty="0">
                <a:solidFill>
                  <a:srgbClr val="0F0F0F"/>
                </a:solidFill>
                <a:effectLst/>
                <a:latin typeface="Söhne"/>
              </a:rPr>
              <a:t>Income Tax Savings</a:t>
            </a:r>
            <a:r>
              <a:rPr lang="en-US" b="0" i="0" dirty="0">
                <a:solidFill>
                  <a:srgbClr val="0F0F0F"/>
                </a:solidFill>
                <a:effectLst/>
                <a:latin typeface="Söhne"/>
              </a:rPr>
              <a:t>: $750.00 (3,000 x 25%)</a:t>
            </a:r>
          </a:p>
          <a:p>
            <a:pPr algn="l">
              <a:buFont typeface="Arial" panose="020B0604020202020204" pitchFamily="34" charset="0"/>
              <a:buChar char="•"/>
            </a:pPr>
            <a:r>
              <a:rPr lang="en-US" b="1" i="0" dirty="0">
                <a:solidFill>
                  <a:srgbClr val="0F0F0F"/>
                </a:solidFill>
                <a:effectLst/>
                <a:latin typeface="Söhne"/>
              </a:rPr>
              <a:t>FICA Tax Savings</a:t>
            </a:r>
            <a:r>
              <a:rPr lang="en-US" b="0" i="0" dirty="0">
                <a:solidFill>
                  <a:srgbClr val="0F0F0F"/>
                </a:solidFill>
                <a:effectLst/>
                <a:latin typeface="Söhne"/>
              </a:rPr>
              <a:t>: $229.50 (3,000 x 7.65%)</a:t>
            </a:r>
          </a:p>
          <a:p>
            <a:pPr algn="l">
              <a:buFont typeface="Arial" panose="020B0604020202020204" pitchFamily="34" charset="0"/>
              <a:buChar char="•"/>
            </a:pPr>
            <a:r>
              <a:rPr lang="en-US" b="1" i="0" dirty="0">
                <a:solidFill>
                  <a:srgbClr val="0F0F0F"/>
                </a:solidFill>
                <a:effectLst/>
                <a:latin typeface="Söhne"/>
              </a:rPr>
              <a:t>Total Tax Savings</a:t>
            </a:r>
            <a:r>
              <a:rPr lang="en-US" b="0" i="0" dirty="0">
                <a:solidFill>
                  <a:srgbClr val="0F0F0F"/>
                </a:solidFill>
                <a:effectLst/>
                <a:latin typeface="Söhne"/>
              </a:rPr>
              <a:t>: $979.50</a:t>
            </a:r>
          </a:p>
          <a:p>
            <a:pPr algn="l"/>
            <a:r>
              <a:rPr lang="en-US" b="0" i="0" dirty="0">
                <a:solidFill>
                  <a:srgbClr val="0F0F0F"/>
                </a:solidFill>
                <a:effectLst/>
                <a:latin typeface="Söhne"/>
              </a:rPr>
              <a:t>Therefore, by contributing $3,000 to their FSA, Alex Johnson would save a total of $979.50 in taxes. ​</a:t>
            </a:r>
          </a:p>
        </p:txBody>
      </p:sp>
      <p:sp>
        <p:nvSpPr>
          <p:cNvPr id="6" name="TextBox 23">
            <a:extLst>
              <a:ext uri="{FF2B5EF4-FFF2-40B4-BE49-F238E27FC236}">
                <a16:creationId xmlns:a16="http://schemas.microsoft.com/office/drawing/2014/main" id="{3959CA13-1744-667E-85ED-90E6249EE2D9}"/>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3CB320BB-F0A4-72E5-F093-9DF7C3446C4E}"/>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413790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A567-DCEE-3C3F-99F9-024E6D574D08}"/>
              </a:ext>
            </a:extLst>
          </p:cNvPr>
          <p:cNvSpPr>
            <a:spLocks noGrp="1"/>
          </p:cNvSpPr>
          <p:nvPr>
            <p:ph type="title"/>
          </p:nvPr>
        </p:nvSpPr>
        <p:spPr/>
        <p:txBody>
          <a:bodyPr/>
          <a:lstStyle/>
          <a:p>
            <a:pPr algn="ctr"/>
            <a:r>
              <a:rPr lang="en-US" b="0" i="0" dirty="0">
                <a:solidFill>
                  <a:srgbClr val="374151"/>
                </a:solidFill>
                <a:effectLst/>
                <a:latin typeface="Söhne"/>
              </a:rPr>
              <a:t>Dependent Care Flexible Spending Account (FSA)</a:t>
            </a:r>
            <a:endParaRPr lang="en-US" dirty="0"/>
          </a:p>
        </p:txBody>
      </p:sp>
      <p:sp>
        <p:nvSpPr>
          <p:cNvPr id="3" name="Content Placeholder 2">
            <a:extLst>
              <a:ext uri="{FF2B5EF4-FFF2-40B4-BE49-F238E27FC236}">
                <a16:creationId xmlns:a16="http://schemas.microsoft.com/office/drawing/2014/main" id="{EFA6FCEF-98EA-DB9A-1D75-CBB4C4D2E3AE}"/>
              </a:ext>
            </a:extLst>
          </p:cNvPr>
          <p:cNvSpPr>
            <a:spLocks noGrp="1"/>
          </p:cNvSpPr>
          <p:nvPr>
            <p:ph idx="1"/>
          </p:nvPr>
        </p:nvSpPr>
        <p:spPr>
          <a:xfrm>
            <a:off x="531126" y="1811977"/>
            <a:ext cx="6838665" cy="4351338"/>
          </a:xfrm>
        </p:spPr>
        <p:txBody>
          <a:bodyPr>
            <a:normAutofit lnSpcReduction="10000"/>
          </a:bodyPr>
          <a:lstStyle/>
          <a:p>
            <a:r>
              <a:rPr lang="en-US" b="0" i="0" dirty="0">
                <a:solidFill>
                  <a:srgbClr val="374151"/>
                </a:solidFill>
                <a:effectLst/>
                <a:latin typeface="Söhne"/>
              </a:rPr>
              <a:t>A Dependent Care Flexible Spending Account (FSA) is an employer-provided benefit that allows employees to set aside a portion of their pre-tax earnings to pay for eligible dependent care services. </a:t>
            </a:r>
          </a:p>
          <a:p>
            <a:r>
              <a:rPr lang="en-US" b="0" i="0" dirty="0">
                <a:solidFill>
                  <a:srgbClr val="374151"/>
                </a:solidFill>
                <a:effectLst/>
                <a:latin typeface="Söhne"/>
              </a:rPr>
              <a:t>This type of account is particularly useful for those who need to pay for care services for a qualifying person, such as a child under the age of 13, a spouse, or a dependent who is unable to care for themselves due to physical or mental limitations, while the employee is at work.</a:t>
            </a:r>
            <a:endParaRPr lang="en-US" dirty="0"/>
          </a:p>
        </p:txBody>
      </p:sp>
      <p:pic>
        <p:nvPicPr>
          <p:cNvPr id="6" name="Picture 5">
            <a:extLst>
              <a:ext uri="{FF2B5EF4-FFF2-40B4-BE49-F238E27FC236}">
                <a16:creationId xmlns:a16="http://schemas.microsoft.com/office/drawing/2014/main" id="{9055386C-1A79-CF42-E81A-CFB712EACA53}"/>
              </a:ext>
            </a:extLst>
          </p:cNvPr>
          <p:cNvPicPr>
            <a:picLocks noChangeAspect="1"/>
          </p:cNvPicPr>
          <p:nvPr/>
        </p:nvPicPr>
        <p:blipFill>
          <a:blip r:embed="rId2"/>
          <a:stretch>
            <a:fillRect/>
          </a:stretch>
        </p:blipFill>
        <p:spPr>
          <a:xfrm>
            <a:off x="8344892" y="1309397"/>
            <a:ext cx="2696147" cy="4735545"/>
          </a:xfrm>
          <a:prstGeom prst="rect">
            <a:avLst/>
          </a:prstGeom>
        </p:spPr>
      </p:pic>
    </p:spTree>
    <p:extLst>
      <p:ext uri="{BB962C8B-B14F-4D97-AF65-F5344CB8AC3E}">
        <p14:creationId xmlns:p14="http://schemas.microsoft.com/office/powerpoint/2010/main" val="288375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7C97-E692-C4E3-67E3-FAA078F11D94}"/>
              </a:ext>
            </a:extLst>
          </p:cNvPr>
          <p:cNvSpPr>
            <a:spLocks noGrp="1"/>
          </p:cNvSpPr>
          <p:nvPr>
            <p:ph type="title"/>
          </p:nvPr>
        </p:nvSpPr>
        <p:spPr/>
        <p:txBody>
          <a:bodyPr/>
          <a:lstStyle/>
          <a:p>
            <a:pPr algn="ctr"/>
            <a:r>
              <a:rPr lang="en-US" b="0" i="0" dirty="0">
                <a:solidFill>
                  <a:srgbClr val="374151"/>
                </a:solidFill>
                <a:effectLst/>
                <a:latin typeface="Söhne"/>
              </a:rPr>
              <a:t>Dependent Care Flexible Spending Account (FSA)</a:t>
            </a:r>
            <a:endParaRPr lang="en-US" dirty="0"/>
          </a:p>
        </p:txBody>
      </p:sp>
      <p:sp>
        <p:nvSpPr>
          <p:cNvPr id="3" name="Content Placeholder 2">
            <a:extLst>
              <a:ext uri="{FF2B5EF4-FFF2-40B4-BE49-F238E27FC236}">
                <a16:creationId xmlns:a16="http://schemas.microsoft.com/office/drawing/2014/main" id="{66CD6A5A-FB90-F33E-2432-07467B847996}"/>
              </a:ext>
            </a:extLst>
          </p:cNvPr>
          <p:cNvSpPr>
            <a:spLocks noGrp="1"/>
          </p:cNvSpPr>
          <p:nvPr>
            <p:ph idx="1"/>
          </p:nvPr>
        </p:nvSpPr>
        <p:spPr>
          <a:xfrm>
            <a:off x="309093" y="1825625"/>
            <a:ext cx="11044707" cy="4351338"/>
          </a:xfrm>
        </p:spPr>
        <p:txBody>
          <a:bodyPr/>
          <a:lstStyle/>
          <a:p>
            <a:r>
              <a:rPr lang="en-US" b="0" i="0" dirty="0">
                <a:solidFill>
                  <a:srgbClr val="374151"/>
                </a:solidFill>
                <a:effectLst/>
                <a:latin typeface="Söhne"/>
              </a:rPr>
              <a:t>The expenses eligible for coverage under a Dependent Care FSA are the same as those for the child and dependent care tax credit.</a:t>
            </a:r>
          </a:p>
          <a:p>
            <a:r>
              <a:rPr lang="en-US" b="0" i="0" dirty="0">
                <a:solidFill>
                  <a:srgbClr val="374151"/>
                </a:solidFill>
                <a:effectLst/>
                <a:latin typeface="Söhne"/>
              </a:rPr>
              <a:t> However, the primary difference lies in the tax treatment of these expenses. </a:t>
            </a:r>
          </a:p>
          <a:p>
            <a:r>
              <a:rPr lang="en-US" b="0" i="0" dirty="0">
                <a:solidFill>
                  <a:srgbClr val="374151"/>
                </a:solidFill>
                <a:effectLst/>
                <a:latin typeface="Söhne"/>
              </a:rPr>
              <a:t>Contributions to a Dependent Care FSA are made through pre-tax payroll deductions, offering immediate tax savings. </a:t>
            </a:r>
          </a:p>
          <a:p>
            <a:r>
              <a:rPr lang="en-US" b="0" i="0" dirty="0">
                <a:solidFill>
                  <a:srgbClr val="374151"/>
                </a:solidFill>
                <a:effectLst/>
                <a:latin typeface="Söhne"/>
              </a:rPr>
              <a:t>In contrast, the child and dependent care tax credit is claimed on the taxpayer's return, providing a tax reduction rather than an upfront tax exemption.</a:t>
            </a:r>
            <a:endParaRPr lang="en-US" dirty="0"/>
          </a:p>
        </p:txBody>
      </p:sp>
      <p:sp>
        <p:nvSpPr>
          <p:cNvPr id="4" name="TextBox 23">
            <a:extLst>
              <a:ext uri="{FF2B5EF4-FFF2-40B4-BE49-F238E27FC236}">
                <a16:creationId xmlns:a16="http://schemas.microsoft.com/office/drawing/2014/main" id="{24B3144A-2525-089B-A074-BCC2BC3E41E8}"/>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B5D59E1-765E-593F-50CB-3C771EE86B8C}"/>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302584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8939-0DC5-D51A-C88A-A575DA544200}"/>
              </a:ext>
            </a:extLst>
          </p:cNvPr>
          <p:cNvSpPr>
            <a:spLocks noGrp="1"/>
          </p:cNvSpPr>
          <p:nvPr>
            <p:ph type="title"/>
          </p:nvPr>
        </p:nvSpPr>
        <p:spPr/>
        <p:txBody>
          <a:bodyPr/>
          <a:lstStyle/>
          <a:p>
            <a:pPr algn="ctr"/>
            <a:r>
              <a:rPr lang="en-US" dirty="0"/>
              <a:t>How much?</a:t>
            </a:r>
          </a:p>
        </p:txBody>
      </p:sp>
      <p:sp>
        <p:nvSpPr>
          <p:cNvPr id="3" name="Content Placeholder 2">
            <a:extLst>
              <a:ext uri="{FF2B5EF4-FFF2-40B4-BE49-F238E27FC236}">
                <a16:creationId xmlns:a16="http://schemas.microsoft.com/office/drawing/2014/main" id="{F7B9F2EC-CE48-318C-B757-3ED00439D40D}"/>
              </a:ext>
            </a:extLst>
          </p:cNvPr>
          <p:cNvSpPr>
            <a:spLocks noGrp="1"/>
          </p:cNvSpPr>
          <p:nvPr>
            <p:ph idx="1"/>
          </p:nvPr>
        </p:nvSpPr>
        <p:spPr>
          <a:xfrm>
            <a:off x="360608" y="1690688"/>
            <a:ext cx="10993192" cy="4351338"/>
          </a:xfrm>
        </p:spPr>
        <p:txBody>
          <a:bodyPr>
            <a:normAutofit/>
          </a:bodyPr>
          <a:lstStyle/>
          <a:p>
            <a:r>
              <a:rPr lang="en-US" b="0" i="0" dirty="0">
                <a:solidFill>
                  <a:srgbClr val="374151"/>
                </a:solidFill>
                <a:effectLst/>
                <a:latin typeface="Söhne"/>
              </a:rPr>
              <a:t>In </a:t>
            </a:r>
            <a:r>
              <a:rPr lang="en-US" b="0" i="0" dirty="0">
                <a:solidFill>
                  <a:srgbClr val="374151"/>
                </a:solidFill>
                <a:effectLst/>
                <a:highlight>
                  <a:srgbClr val="FFFF00"/>
                </a:highlight>
                <a:latin typeface="Söhne"/>
              </a:rPr>
              <a:t>2023</a:t>
            </a:r>
            <a:r>
              <a:rPr lang="en-US" b="0" i="0" dirty="0">
                <a:solidFill>
                  <a:srgbClr val="374151"/>
                </a:solidFill>
                <a:effectLst/>
                <a:latin typeface="Söhne"/>
              </a:rPr>
              <a:t>, the upper limit for annual contributions to a Dependent Care Flexible Spending Account (FSA) is set at $5,000 for each household.</a:t>
            </a:r>
          </a:p>
          <a:p>
            <a:r>
              <a:rPr lang="en-US" b="0" i="0" dirty="0">
                <a:solidFill>
                  <a:srgbClr val="374151"/>
                </a:solidFill>
                <a:effectLst/>
                <a:latin typeface="Söhne"/>
              </a:rPr>
              <a:t>However, this limit is adjusted for married couples who file their taxes separately; in such cases, each spouse can contribute, but only up to $2,500 each.</a:t>
            </a:r>
          </a:p>
          <a:p>
            <a:r>
              <a:rPr lang="en-US" b="0" i="0" dirty="0">
                <a:solidFill>
                  <a:srgbClr val="374151"/>
                </a:solidFill>
                <a:effectLst/>
                <a:latin typeface="Söhne"/>
              </a:rPr>
              <a:t> In the context of divorced parents, the noncustodial parent is not eligible to receive reimbursements from a Dependent Care FSA.</a:t>
            </a:r>
            <a:endParaRPr lang="en-US" dirty="0"/>
          </a:p>
        </p:txBody>
      </p:sp>
      <p:sp>
        <p:nvSpPr>
          <p:cNvPr id="4" name="TextBox 23">
            <a:extLst>
              <a:ext uri="{FF2B5EF4-FFF2-40B4-BE49-F238E27FC236}">
                <a16:creationId xmlns:a16="http://schemas.microsoft.com/office/drawing/2014/main" id="{D5B8695C-D0F0-8611-FBC3-0A47418FEA5D}"/>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9BE0EE9-3074-86DA-8720-C38C5877F40F}"/>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52966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8BE97-2988-656C-386C-C9BE59731126}"/>
              </a:ext>
            </a:extLst>
          </p:cNvPr>
          <p:cNvSpPr>
            <a:spLocks noGrp="1"/>
          </p:cNvSpPr>
          <p:nvPr>
            <p:ph type="title"/>
          </p:nvPr>
        </p:nvSpPr>
        <p:spPr/>
        <p:txBody>
          <a:bodyPr/>
          <a:lstStyle/>
          <a:p>
            <a:pPr algn="ctr"/>
            <a:r>
              <a:rPr lang="en-US" dirty="0"/>
              <a:t>Use it or lose it (dependent care)</a:t>
            </a:r>
          </a:p>
        </p:txBody>
      </p:sp>
      <p:sp>
        <p:nvSpPr>
          <p:cNvPr id="3" name="Content Placeholder 2">
            <a:extLst>
              <a:ext uri="{FF2B5EF4-FFF2-40B4-BE49-F238E27FC236}">
                <a16:creationId xmlns:a16="http://schemas.microsoft.com/office/drawing/2014/main" id="{F0B373D3-9BF0-3FE6-B7BD-15C9640A7B96}"/>
              </a:ext>
            </a:extLst>
          </p:cNvPr>
          <p:cNvSpPr>
            <a:spLocks noGrp="1"/>
          </p:cNvSpPr>
          <p:nvPr>
            <p:ph idx="1"/>
          </p:nvPr>
        </p:nvSpPr>
        <p:spPr>
          <a:xfrm>
            <a:off x="305937" y="1690688"/>
            <a:ext cx="11580125" cy="4351338"/>
          </a:xfrm>
        </p:spPr>
        <p:txBody>
          <a:bodyPr>
            <a:normAutofit fontScale="92500" lnSpcReduction="10000"/>
          </a:bodyPr>
          <a:lstStyle/>
          <a:p>
            <a:r>
              <a:rPr lang="en-US" b="0" i="0" dirty="0">
                <a:solidFill>
                  <a:srgbClr val="374151"/>
                </a:solidFill>
                <a:effectLst/>
                <a:latin typeface="Söhne"/>
              </a:rPr>
              <a:t>It's crucial to thoughtfully decide the amount to contribute to a Dependent Care FSA, as this requires careful financial planning. </a:t>
            </a:r>
          </a:p>
          <a:p>
            <a:r>
              <a:rPr lang="en-US" b="0" i="0" dirty="0">
                <a:solidFill>
                  <a:srgbClr val="374151"/>
                </a:solidFill>
                <a:effectLst/>
                <a:latin typeface="Söhne"/>
              </a:rPr>
              <a:t>Any funds that remain unspent in the account by the end of the year do not roll over to the following year; instead, they are forfeited. </a:t>
            </a:r>
          </a:p>
          <a:p>
            <a:pPr lvl="1"/>
            <a:r>
              <a:rPr lang="en-US" b="0" i="0" dirty="0">
                <a:solidFill>
                  <a:srgbClr val="374151"/>
                </a:solidFill>
                <a:effectLst/>
                <a:latin typeface="Söhne"/>
              </a:rPr>
              <a:t>This means that the taxpayer loses access to any unused money.</a:t>
            </a:r>
          </a:p>
          <a:p>
            <a:r>
              <a:rPr lang="en-US" b="0" i="0" dirty="0">
                <a:solidFill>
                  <a:srgbClr val="374151"/>
                </a:solidFill>
                <a:effectLst/>
                <a:latin typeface="Söhne"/>
              </a:rPr>
              <a:t> Additionally, the total elected contribution amount is not immediately accessible at the start of the plan year. </a:t>
            </a:r>
          </a:p>
          <a:p>
            <a:r>
              <a:rPr lang="en-US" b="0" i="0" dirty="0">
                <a:solidFill>
                  <a:srgbClr val="374151"/>
                </a:solidFill>
                <a:effectLst/>
                <a:latin typeface="Söhne"/>
              </a:rPr>
              <a:t>Reimbursements from the plan are only available up to the current balance in the fund at any given time. </a:t>
            </a:r>
          </a:p>
          <a:p>
            <a:r>
              <a:rPr lang="en-US" b="0" i="0" dirty="0">
                <a:solidFill>
                  <a:srgbClr val="374151"/>
                </a:solidFill>
                <a:effectLst/>
                <a:latin typeface="Söhne"/>
              </a:rPr>
              <a:t>It's also important to note that the funds in a Dependent Care FSA do not accrue interest.</a:t>
            </a:r>
            <a:endParaRPr lang="en-US" dirty="0"/>
          </a:p>
        </p:txBody>
      </p:sp>
      <p:sp>
        <p:nvSpPr>
          <p:cNvPr id="4" name="TextBox 23">
            <a:extLst>
              <a:ext uri="{FF2B5EF4-FFF2-40B4-BE49-F238E27FC236}">
                <a16:creationId xmlns:a16="http://schemas.microsoft.com/office/drawing/2014/main" id="{D457544E-350C-7BB4-594D-0359C52DBFF7}"/>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B4E73A87-E909-64C1-3E88-C91574770F55}"/>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10471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7FBC-CAB6-B385-C72B-D846BC003769}"/>
              </a:ext>
            </a:extLst>
          </p:cNvPr>
          <p:cNvSpPr>
            <a:spLocks noGrp="1"/>
          </p:cNvSpPr>
          <p:nvPr>
            <p:ph type="title"/>
          </p:nvPr>
        </p:nvSpPr>
        <p:spPr>
          <a:xfrm>
            <a:off x="838200" y="-240271"/>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96A47900-DEDC-03F9-F6F0-84C672F8A168}"/>
              </a:ext>
            </a:extLst>
          </p:cNvPr>
          <p:cNvSpPr>
            <a:spLocks noGrp="1"/>
          </p:cNvSpPr>
          <p:nvPr>
            <p:ph idx="1"/>
          </p:nvPr>
        </p:nvSpPr>
        <p:spPr>
          <a:xfrm>
            <a:off x="599090" y="829244"/>
            <a:ext cx="11221368" cy="5754436"/>
          </a:xfrm>
        </p:spPr>
        <p:txBody>
          <a:bodyPr>
            <a:normAutofit/>
          </a:bodyPr>
          <a:lstStyle/>
          <a:p>
            <a:pPr algn="l"/>
            <a:r>
              <a:rPr lang="en-US" b="1" i="0" dirty="0">
                <a:effectLst/>
                <a:latin typeface="Söhne"/>
              </a:rPr>
              <a:t>How do contributions to an FSA affect an employee's taxable income?</a:t>
            </a:r>
          </a:p>
          <a:p>
            <a:pPr marL="0" indent="0" algn="l">
              <a:buNone/>
            </a:pPr>
            <a:r>
              <a:rPr lang="en-US" b="0" i="0" dirty="0">
                <a:solidFill>
                  <a:srgbClr val="374151"/>
                </a:solidFill>
                <a:effectLst/>
                <a:latin typeface="Söhne"/>
              </a:rPr>
              <a:t>a) They increase taxable income</a:t>
            </a:r>
            <a:br>
              <a:rPr lang="en-US" b="0" i="0" dirty="0">
                <a:solidFill>
                  <a:srgbClr val="374151"/>
                </a:solidFill>
                <a:effectLst/>
                <a:latin typeface="Söhne"/>
              </a:rPr>
            </a:br>
            <a:r>
              <a:rPr lang="en-US" b="0" i="0" dirty="0">
                <a:solidFill>
                  <a:srgbClr val="374151"/>
                </a:solidFill>
                <a:effectLst/>
                <a:latin typeface="Söhne"/>
              </a:rPr>
              <a:t>b) They have no effect on taxable income</a:t>
            </a:r>
            <a:br>
              <a:rPr lang="en-US" b="0" i="0" dirty="0">
                <a:solidFill>
                  <a:srgbClr val="374151"/>
                </a:solidFill>
                <a:effectLst/>
                <a:latin typeface="Söhne"/>
              </a:rPr>
            </a:br>
            <a:r>
              <a:rPr lang="en-US" b="0" i="0" dirty="0">
                <a:solidFill>
                  <a:srgbClr val="374151"/>
                </a:solidFill>
                <a:effectLst/>
                <a:latin typeface="Söhne"/>
              </a:rPr>
              <a:t>c) They decrease taxable income</a:t>
            </a:r>
            <a:br>
              <a:rPr lang="en-US" b="0" i="0" dirty="0">
                <a:solidFill>
                  <a:srgbClr val="374151"/>
                </a:solidFill>
                <a:effectLst/>
                <a:latin typeface="Söhne"/>
              </a:rPr>
            </a:br>
            <a:r>
              <a:rPr lang="en-US" b="0" i="0" dirty="0">
                <a:solidFill>
                  <a:srgbClr val="374151"/>
                </a:solidFill>
                <a:effectLst/>
                <a:latin typeface="Söhne"/>
              </a:rPr>
              <a:t>d) They are subject to state but not federal taxes</a:t>
            </a:r>
          </a:p>
          <a:p>
            <a:pPr algn="l"/>
            <a:r>
              <a:rPr lang="en-US" b="1" i="0" dirty="0">
                <a:solidFill>
                  <a:srgbClr val="374151"/>
                </a:solidFill>
                <a:effectLst/>
                <a:latin typeface="Söhne"/>
              </a:rPr>
              <a:t>Correct Answer</a:t>
            </a:r>
            <a:r>
              <a:rPr lang="en-US" b="0" i="0" dirty="0">
                <a:solidFill>
                  <a:srgbClr val="374151"/>
                </a:solidFill>
                <a:effectLst/>
                <a:latin typeface="Söhne"/>
              </a:rPr>
              <a:t>: c) They decrease taxable income</a:t>
            </a:r>
            <a:br>
              <a:rPr lang="en-US" b="0" i="0" dirty="0">
                <a:solidFill>
                  <a:srgbClr val="374151"/>
                </a:solidFill>
                <a:effectLst/>
                <a:latin typeface="Söhne"/>
              </a:rPr>
            </a:br>
            <a:r>
              <a:rPr lang="en-US" b="1" i="0" dirty="0">
                <a:solidFill>
                  <a:srgbClr val="374151"/>
                </a:solidFill>
                <a:effectLst/>
                <a:latin typeface="Söhne"/>
              </a:rPr>
              <a:t>Explanation</a:t>
            </a:r>
            <a:r>
              <a:rPr lang="en-US" b="0" i="0" dirty="0">
                <a:solidFill>
                  <a:srgbClr val="374151"/>
                </a:solidFill>
                <a:effectLst/>
                <a:latin typeface="Söhne"/>
              </a:rPr>
              <a:t>: Contributions to an FSA are made with pre-tax dollars, which means they are deducted from the employee's salary before taxes are applied, thereby decreasing the taxable income. They do not increase taxable in</a:t>
            </a:r>
          </a:p>
          <a:p>
            <a:endParaRPr lang="en-US" dirty="0"/>
          </a:p>
        </p:txBody>
      </p:sp>
      <p:sp>
        <p:nvSpPr>
          <p:cNvPr id="4" name="TextBox 23">
            <a:extLst>
              <a:ext uri="{FF2B5EF4-FFF2-40B4-BE49-F238E27FC236}">
                <a16:creationId xmlns:a16="http://schemas.microsoft.com/office/drawing/2014/main" id="{089C8CAC-914D-DCAA-9759-5684C6BBB806}"/>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C8AF10F-F0F8-43AD-D9D0-0E1BF9E0C702}"/>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336224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1430</Words>
  <Application>Microsoft Office PowerPoint</Application>
  <PresentationFormat>Widescreen</PresentationFormat>
  <Paragraphs>84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Flexible Spending Account (FSA)</vt:lpstr>
      <vt:lpstr>Eligibility</vt:lpstr>
      <vt:lpstr>Funding</vt:lpstr>
      <vt:lpstr>Tax Benefits </vt:lpstr>
      <vt:lpstr>Use of Funds</vt:lpstr>
      <vt:lpstr>Unused Funds</vt:lpstr>
      <vt:lpstr>Tax Planning</vt:lpstr>
      <vt:lpstr>Example</vt:lpstr>
      <vt:lpstr>Dependent Care Flexible Spending Account (FSA)</vt:lpstr>
      <vt:lpstr>Dependent Care Flexible Spending Account (FSA)</vt:lpstr>
      <vt:lpstr>How much?</vt:lpstr>
      <vt:lpstr>Use it or lose it (dependent care)</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Flexible Spending Account (FSA)</dc:title>
  <dc:creator>mansour farhat</dc:creator>
  <cp:lastModifiedBy>mansour farhat</cp:lastModifiedBy>
  <cp:revision>2</cp:revision>
  <dcterms:created xsi:type="dcterms:W3CDTF">2024-01-02T22:17:58Z</dcterms:created>
  <dcterms:modified xsi:type="dcterms:W3CDTF">2024-01-14T11:59:47Z</dcterms:modified>
</cp:coreProperties>
</file>