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1" r:id="rId4"/>
    <p:sldId id="262" r:id="rId5"/>
    <p:sldId id="263" r:id="rId6"/>
    <p:sldId id="264" r:id="rId7"/>
    <p:sldId id="265" r:id="rId8"/>
    <p:sldId id="266" r:id="rId9"/>
    <p:sldId id="267" r:id="rId10"/>
    <p:sldId id="268" r:id="rId11"/>
    <p:sldId id="26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B6F92E-71E6-44B8-95B2-95393F681A92}" v="53" dt="2024-01-04T23:34:22.8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90" d="100"/>
          <a:sy n="90" d="100"/>
        </p:scale>
        <p:origin x="-36" y="141"/>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0D75E5-32EA-7DAC-E099-BD18B1E1501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34B8DF-1901-6918-990D-EE1C03358C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5C4D9D7-1BE8-AF18-0074-09E7A505D53F}"/>
              </a:ext>
            </a:extLst>
          </p:cNvPr>
          <p:cNvSpPr>
            <a:spLocks noGrp="1"/>
          </p:cNvSpPr>
          <p:nvPr>
            <p:ph type="dt" sz="half" idx="10"/>
          </p:nvPr>
        </p:nvSpPr>
        <p:spPr/>
        <p:txBody>
          <a:bodyPr/>
          <a:lstStyle/>
          <a:p>
            <a:fld id="{05CEE63F-21C0-4A2A-AFEE-A74D2288EBBF}" type="datetimeFigureOut">
              <a:rPr lang="en-US" smtClean="0"/>
              <a:t>1/14/2024</a:t>
            </a:fld>
            <a:endParaRPr lang="en-US"/>
          </a:p>
        </p:txBody>
      </p:sp>
      <p:sp>
        <p:nvSpPr>
          <p:cNvPr id="5" name="Footer Placeholder 4">
            <a:extLst>
              <a:ext uri="{FF2B5EF4-FFF2-40B4-BE49-F238E27FC236}">
                <a16:creationId xmlns:a16="http://schemas.microsoft.com/office/drawing/2014/main" id="{DCF94C90-20C7-0CEF-98A3-888A1F1DD5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79CB29-CE7C-B949-0F71-6F2FF1F577E3}"/>
              </a:ext>
            </a:extLst>
          </p:cNvPr>
          <p:cNvSpPr>
            <a:spLocks noGrp="1"/>
          </p:cNvSpPr>
          <p:nvPr>
            <p:ph type="sldNum" sz="quarter" idx="12"/>
          </p:nvPr>
        </p:nvSpPr>
        <p:spPr/>
        <p:txBody>
          <a:bodyPr/>
          <a:lstStyle/>
          <a:p>
            <a:fld id="{54E195D3-8B1E-42A6-99DE-B8CC3D4E2A3B}" type="slidenum">
              <a:rPr lang="en-US" smtClean="0"/>
              <a:t>‹#›</a:t>
            </a:fld>
            <a:endParaRPr lang="en-US"/>
          </a:p>
        </p:txBody>
      </p:sp>
    </p:spTree>
    <p:extLst>
      <p:ext uri="{BB962C8B-B14F-4D97-AF65-F5344CB8AC3E}">
        <p14:creationId xmlns:p14="http://schemas.microsoft.com/office/powerpoint/2010/main" val="12818311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8A6A9-C051-C84F-4C93-B34CEBB088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716025-5949-91D0-A50F-40880392BD0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9FB3F9-DE42-9027-69C7-79DA9880C8E4}"/>
              </a:ext>
            </a:extLst>
          </p:cNvPr>
          <p:cNvSpPr>
            <a:spLocks noGrp="1"/>
          </p:cNvSpPr>
          <p:nvPr>
            <p:ph type="dt" sz="half" idx="10"/>
          </p:nvPr>
        </p:nvSpPr>
        <p:spPr/>
        <p:txBody>
          <a:bodyPr/>
          <a:lstStyle/>
          <a:p>
            <a:fld id="{05CEE63F-21C0-4A2A-AFEE-A74D2288EBBF}" type="datetimeFigureOut">
              <a:rPr lang="en-US" smtClean="0"/>
              <a:t>1/14/2024</a:t>
            </a:fld>
            <a:endParaRPr lang="en-US"/>
          </a:p>
        </p:txBody>
      </p:sp>
      <p:sp>
        <p:nvSpPr>
          <p:cNvPr id="5" name="Footer Placeholder 4">
            <a:extLst>
              <a:ext uri="{FF2B5EF4-FFF2-40B4-BE49-F238E27FC236}">
                <a16:creationId xmlns:a16="http://schemas.microsoft.com/office/drawing/2014/main" id="{9D7C0CCA-2243-C473-BDFA-69791A3458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E02598-046F-3AC9-D15A-2765C8C20626}"/>
              </a:ext>
            </a:extLst>
          </p:cNvPr>
          <p:cNvSpPr>
            <a:spLocks noGrp="1"/>
          </p:cNvSpPr>
          <p:nvPr>
            <p:ph type="sldNum" sz="quarter" idx="12"/>
          </p:nvPr>
        </p:nvSpPr>
        <p:spPr/>
        <p:txBody>
          <a:bodyPr/>
          <a:lstStyle/>
          <a:p>
            <a:fld id="{54E195D3-8B1E-42A6-99DE-B8CC3D4E2A3B}" type="slidenum">
              <a:rPr lang="en-US" smtClean="0"/>
              <a:t>‹#›</a:t>
            </a:fld>
            <a:endParaRPr lang="en-US"/>
          </a:p>
        </p:txBody>
      </p:sp>
    </p:spTree>
    <p:extLst>
      <p:ext uri="{BB962C8B-B14F-4D97-AF65-F5344CB8AC3E}">
        <p14:creationId xmlns:p14="http://schemas.microsoft.com/office/powerpoint/2010/main" val="2852038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D252D-87A2-78AD-B7B7-B86CF90CEF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2473124-96D6-1BA2-BC79-6F7C2B3F55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507A28-618A-FD9C-95D5-BE1399857774}"/>
              </a:ext>
            </a:extLst>
          </p:cNvPr>
          <p:cNvSpPr>
            <a:spLocks noGrp="1"/>
          </p:cNvSpPr>
          <p:nvPr>
            <p:ph type="dt" sz="half" idx="10"/>
          </p:nvPr>
        </p:nvSpPr>
        <p:spPr/>
        <p:txBody>
          <a:bodyPr/>
          <a:lstStyle/>
          <a:p>
            <a:fld id="{05CEE63F-21C0-4A2A-AFEE-A74D2288EBBF}" type="datetimeFigureOut">
              <a:rPr lang="en-US" smtClean="0"/>
              <a:t>1/14/2024</a:t>
            </a:fld>
            <a:endParaRPr lang="en-US"/>
          </a:p>
        </p:txBody>
      </p:sp>
      <p:sp>
        <p:nvSpPr>
          <p:cNvPr id="5" name="Footer Placeholder 4">
            <a:extLst>
              <a:ext uri="{FF2B5EF4-FFF2-40B4-BE49-F238E27FC236}">
                <a16:creationId xmlns:a16="http://schemas.microsoft.com/office/drawing/2014/main" id="{784CFA26-1202-5C81-5895-BE846C34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D0D2FE-7595-40A6-7878-9ADFEF5968A0}"/>
              </a:ext>
            </a:extLst>
          </p:cNvPr>
          <p:cNvSpPr>
            <a:spLocks noGrp="1"/>
          </p:cNvSpPr>
          <p:nvPr>
            <p:ph type="sldNum" sz="quarter" idx="12"/>
          </p:nvPr>
        </p:nvSpPr>
        <p:spPr/>
        <p:txBody>
          <a:bodyPr/>
          <a:lstStyle/>
          <a:p>
            <a:fld id="{54E195D3-8B1E-42A6-99DE-B8CC3D4E2A3B}" type="slidenum">
              <a:rPr lang="en-US" smtClean="0"/>
              <a:t>‹#›</a:t>
            </a:fld>
            <a:endParaRPr lang="en-US"/>
          </a:p>
        </p:txBody>
      </p:sp>
    </p:spTree>
    <p:extLst>
      <p:ext uri="{BB962C8B-B14F-4D97-AF65-F5344CB8AC3E}">
        <p14:creationId xmlns:p14="http://schemas.microsoft.com/office/powerpoint/2010/main" val="1932508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3DE5B1-DB8A-7680-46B6-043262637D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38B305A-6F70-4660-1A04-C81C474950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DC13AAA-11A0-C505-9C53-67D65CE1433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06C634-54BC-68D2-95B0-AC586798BD3C}"/>
              </a:ext>
            </a:extLst>
          </p:cNvPr>
          <p:cNvSpPr>
            <a:spLocks noGrp="1"/>
          </p:cNvSpPr>
          <p:nvPr>
            <p:ph type="dt" sz="half" idx="10"/>
          </p:nvPr>
        </p:nvSpPr>
        <p:spPr/>
        <p:txBody>
          <a:bodyPr/>
          <a:lstStyle/>
          <a:p>
            <a:fld id="{05CEE63F-21C0-4A2A-AFEE-A74D2288EBBF}" type="datetimeFigureOut">
              <a:rPr lang="en-US" smtClean="0"/>
              <a:t>1/14/2024</a:t>
            </a:fld>
            <a:endParaRPr lang="en-US"/>
          </a:p>
        </p:txBody>
      </p:sp>
      <p:sp>
        <p:nvSpPr>
          <p:cNvPr id="6" name="Footer Placeholder 5">
            <a:extLst>
              <a:ext uri="{FF2B5EF4-FFF2-40B4-BE49-F238E27FC236}">
                <a16:creationId xmlns:a16="http://schemas.microsoft.com/office/drawing/2014/main" id="{78F2BCE1-CB8F-5F97-144F-7E7E7D5278A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63D5EC-1BA6-98CB-900B-B0428F04F279}"/>
              </a:ext>
            </a:extLst>
          </p:cNvPr>
          <p:cNvSpPr>
            <a:spLocks noGrp="1"/>
          </p:cNvSpPr>
          <p:nvPr>
            <p:ph type="sldNum" sz="quarter" idx="12"/>
          </p:nvPr>
        </p:nvSpPr>
        <p:spPr/>
        <p:txBody>
          <a:bodyPr/>
          <a:lstStyle/>
          <a:p>
            <a:fld id="{54E195D3-8B1E-42A6-99DE-B8CC3D4E2A3B}" type="slidenum">
              <a:rPr lang="en-US" smtClean="0"/>
              <a:t>‹#›</a:t>
            </a:fld>
            <a:endParaRPr lang="en-US"/>
          </a:p>
        </p:txBody>
      </p:sp>
    </p:spTree>
    <p:extLst>
      <p:ext uri="{BB962C8B-B14F-4D97-AF65-F5344CB8AC3E}">
        <p14:creationId xmlns:p14="http://schemas.microsoft.com/office/powerpoint/2010/main" val="11144721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8CF35-F151-18C3-4060-4AE4536B9BF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AC9E4D-94D2-9275-480D-755E2E5FE9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8D0D5C4-E2AB-430C-3B94-A335B7A77B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4544CC4-408F-51D2-4A88-2E8B3F7A9E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0F6B31C-B180-3680-4515-2A83CBF487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548E6A3-5FDC-E417-8500-E7E5045912A3}"/>
              </a:ext>
            </a:extLst>
          </p:cNvPr>
          <p:cNvSpPr>
            <a:spLocks noGrp="1"/>
          </p:cNvSpPr>
          <p:nvPr>
            <p:ph type="dt" sz="half" idx="10"/>
          </p:nvPr>
        </p:nvSpPr>
        <p:spPr/>
        <p:txBody>
          <a:bodyPr/>
          <a:lstStyle/>
          <a:p>
            <a:fld id="{05CEE63F-21C0-4A2A-AFEE-A74D2288EBBF}" type="datetimeFigureOut">
              <a:rPr lang="en-US" smtClean="0"/>
              <a:t>1/14/2024</a:t>
            </a:fld>
            <a:endParaRPr lang="en-US"/>
          </a:p>
        </p:txBody>
      </p:sp>
      <p:sp>
        <p:nvSpPr>
          <p:cNvPr id="8" name="Footer Placeholder 7">
            <a:extLst>
              <a:ext uri="{FF2B5EF4-FFF2-40B4-BE49-F238E27FC236}">
                <a16:creationId xmlns:a16="http://schemas.microsoft.com/office/drawing/2014/main" id="{E815473F-7351-46A6-FB12-C396E3739FE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E241A4-27CD-6413-C144-1635C94D363B}"/>
              </a:ext>
            </a:extLst>
          </p:cNvPr>
          <p:cNvSpPr>
            <a:spLocks noGrp="1"/>
          </p:cNvSpPr>
          <p:nvPr>
            <p:ph type="sldNum" sz="quarter" idx="12"/>
          </p:nvPr>
        </p:nvSpPr>
        <p:spPr/>
        <p:txBody>
          <a:bodyPr/>
          <a:lstStyle/>
          <a:p>
            <a:fld id="{54E195D3-8B1E-42A6-99DE-B8CC3D4E2A3B}" type="slidenum">
              <a:rPr lang="en-US" smtClean="0"/>
              <a:t>‹#›</a:t>
            </a:fld>
            <a:endParaRPr lang="en-US"/>
          </a:p>
        </p:txBody>
      </p:sp>
    </p:spTree>
    <p:extLst>
      <p:ext uri="{BB962C8B-B14F-4D97-AF65-F5344CB8AC3E}">
        <p14:creationId xmlns:p14="http://schemas.microsoft.com/office/powerpoint/2010/main" val="2162205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247DE-F58B-2172-42EB-D11A6262783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C3DD291-B9BB-4EEA-D8F4-B08057DBB730}"/>
              </a:ext>
            </a:extLst>
          </p:cNvPr>
          <p:cNvSpPr>
            <a:spLocks noGrp="1"/>
          </p:cNvSpPr>
          <p:nvPr>
            <p:ph type="dt" sz="half" idx="10"/>
          </p:nvPr>
        </p:nvSpPr>
        <p:spPr/>
        <p:txBody>
          <a:bodyPr/>
          <a:lstStyle/>
          <a:p>
            <a:fld id="{05CEE63F-21C0-4A2A-AFEE-A74D2288EBBF}" type="datetimeFigureOut">
              <a:rPr lang="en-US" smtClean="0"/>
              <a:t>1/14/2024</a:t>
            </a:fld>
            <a:endParaRPr lang="en-US"/>
          </a:p>
        </p:txBody>
      </p:sp>
      <p:sp>
        <p:nvSpPr>
          <p:cNvPr id="4" name="Footer Placeholder 3">
            <a:extLst>
              <a:ext uri="{FF2B5EF4-FFF2-40B4-BE49-F238E27FC236}">
                <a16:creationId xmlns:a16="http://schemas.microsoft.com/office/drawing/2014/main" id="{2B596DF6-EBC6-A4BA-DAD1-4C7DD2B46DF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68A2ACE-5483-ACE6-A26F-B78FE033E862}"/>
              </a:ext>
            </a:extLst>
          </p:cNvPr>
          <p:cNvSpPr>
            <a:spLocks noGrp="1"/>
          </p:cNvSpPr>
          <p:nvPr>
            <p:ph type="sldNum" sz="quarter" idx="12"/>
          </p:nvPr>
        </p:nvSpPr>
        <p:spPr/>
        <p:txBody>
          <a:bodyPr/>
          <a:lstStyle/>
          <a:p>
            <a:fld id="{54E195D3-8B1E-42A6-99DE-B8CC3D4E2A3B}" type="slidenum">
              <a:rPr lang="en-US" smtClean="0"/>
              <a:t>‹#›</a:t>
            </a:fld>
            <a:endParaRPr lang="en-US"/>
          </a:p>
        </p:txBody>
      </p:sp>
    </p:spTree>
    <p:extLst>
      <p:ext uri="{BB962C8B-B14F-4D97-AF65-F5344CB8AC3E}">
        <p14:creationId xmlns:p14="http://schemas.microsoft.com/office/powerpoint/2010/main" val="3743233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D72EBD-868A-EFC8-F217-151C83550F5B}"/>
              </a:ext>
            </a:extLst>
          </p:cNvPr>
          <p:cNvSpPr>
            <a:spLocks noGrp="1"/>
          </p:cNvSpPr>
          <p:nvPr>
            <p:ph type="dt" sz="half" idx="10"/>
          </p:nvPr>
        </p:nvSpPr>
        <p:spPr/>
        <p:txBody>
          <a:bodyPr/>
          <a:lstStyle/>
          <a:p>
            <a:fld id="{05CEE63F-21C0-4A2A-AFEE-A74D2288EBBF}" type="datetimeFigureOut">
              <a:rPr lang="en-US" smtClean="0"/>
              <a:t>1/14/2024</a:t>
            </a:fld>
            <a:endParaRPr lang="en-US"/>
          </a:p>
        </p:txBody>
      </p:sp>
      <p:sp>
        <p:nvSpPr>
          <p:cNvPr id="3" name="Footer Placeholder 2">
            <a:extLst>
              <a:ext uri="{FF2B5EF4-FFF2-40B4-BE49-F238E27FC236}">
                <a16:creationId xmlns:a16="http://schemas.microsoft.com/office/drawing/2014/main" id="{985AEEA2-3CA9-8ABF-40F0-D8A16FD1B7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367A384-551A-164D-2B45-EBD1AD30AA32}"/>
              </a:ext>
            </a:extLst>
          </p:cNvPr>
          <p:cNvSpPr>
            <a:spLocks noGrp="1"/>
          </p:cNvSpPr>
          <p:nvPr>
            <p:ph type="sldNum" sz="quarter" idx="12"/>
          </p:nvPr>
        </p:nvSpPr>
        <p:spPr/>
        <p:txBody>
          <a:bodyPr/>
          <a:lstStyle/>
          <a:p>
            <a:fld id="{54E195D3-8B1E-42A6-99DE-B8CC3D4E2A3B}" type="slidenum">
              <a:rPr lang="en-US" smtClean="0"/>
              <a:t>‹#›</a:t>
            </a:fld>
            <a:endParaRPr lang="en-US"/>
          </a:p>
        </p:txBody>
      </p:sp>
    </p:spTree>
    <p:extLst>
      <p:ext uri="{BB962C8B-B14F-4D97-AF65-F5344CB8AC3E}">
        <p14:creationId xmlns:p14="http://schemas.microsoft.com/office/powerpoint/2010/main" val="1255428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5B292-AB2B-9E1E-6212-37F68E79FD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533B6B2-6BD9-7C9B-39AE-1066DC72600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3E86A8-04BE-D4C9-4955-5CC3960A1A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ED7879E-F928-ABD6-D1CA-326A10B9591F}"/>
              </a:ext>
            </a:extLst>
          </p:cNvPr>
          <p:cNvSpPr>
            <a:spLocks noGrp="1"/>
          </p:cNvSpPr>
          <p:nvPr>
            <p:ph type="dt" sz="half" idx="10"/>
          </p:nvPr>
        </p:nvSpPr>
        <p:spPr/>
        <p:txBody>
          <a:bodyPr/>
          <a:lstStyle/>
          <a:p>
            <a:fld id="{05CEE63F-21C0-4A2A-AFEE-A74D2288EBBF}" type="datetimeFigureOut">
              <a:rPr lang="en-US" smtClean="0"/>
              <a:t>1/14/2024</a:t>
            </a:fld>
            <a:endParaRPr lang="en-US"/>
          </a:p>
        </p:txBody>
      </p:sp>
      <p:sp>
        <p:nvSpPr>
          <p:cNvPr id="6" name="Footer Placeholder 5">
            <a:extLst>
              <a:ext uri="{FF2B5EF4-FFF2-40B4-BE49-F238E27FC236}">
                <a16:creationId xmlns:a16="http://schemas.microsoft.com/office/drawing/2014/main" id="{A520C893-E7F9-62CC-BA1A-C89087C826C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72BA48-CA67-FD9A-7AA7-0901A5224CEF}"/>
              </a:ext>
            </a:extLst>
          </p:cNvPr>
          <p:cNvSpPr>
            <a:spLocks noGrp="1"/>
          </p:cNvSpPr>
          <p:nvPr>
            <p:ph type="sldNum" sz="quarter" idx="12"/>
          </p:nvPr>
        </p:nvSpPr>
        <p:spPr/>
        <p:txBody>
          <a:bodyPr/>
          <a:lstStyle/>
          <a:p>
            <a:fld id="{54E195D3-8B1E-42A6-99DE-B8CC3D4E2A3B}" type="slidenum">
              <a:rPr lang="en-US" smtClean="0"/>
              <a:t>‹#›</a:t>
            </a:fld>
            <a:endParaRPr lang="en-US"/>
          </a:p>
        </p:txBody>
      </p:sp>
    </p:spTree>
    <p:extLst>
      <p:ext uri="{BB962C8B-B14F-4D97-AF65-F5344CB8AC3E}">
        <p14:creationId xmlns:p14="http://schemas.microsoft.com/office/powerpoint/2010/main" val="2224860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3C84E-3891-E2E2-7F7A-85B9B37602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1F7CAC-C4A6-5E72-A854-F29272F0A85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CD46125-81BA-7A78-ED20-A54AF8BDF4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4E0DF7-9542-424B-75B5-ED7A7D4A2DAB}"/>
              </a:ext>
            </a:extLst>
          </p:cNvPr>
          <p:cNvSpPr>
            <a:spLocks noGrp="1"/>
          </p:cNvSpPr>
          <p:nvPr>
            <p:ph type="dt" sz="half" idx="10"/>
          </p:nvPr>
        </p:nvSpPr>
        <p:spPr/>
        <p:txBody>
          <a:bodyPr/>
          <a:lstStyle/>
          <a:p>
            <a:fld id="{05CEE63F-21C0-4A2A-AFEE-A74D2288EBBF}" type="datetimeFigureOut">
              <a:rPr lang="en-US" smtClean="0"/>
              <a:t>1/14/2024</a:t>
            </a:fld>
            <a:endParaRPr lang="en-US"/>
          </a:p>
        </p:txBody>
      </p:sp>
      <p:sp>
        <p:nvSpPr>
          <p:cNvPr id="6" name="Footer Placeholder 5">
            <a:extLst>
              <a:ext uri="{FF2B5EF4-FFF2-40B4-BE49-F238E27FC236}">
                <a16:creationId xmlns:a16="http://schemas.microsoft.com/office/drawing/2014/main" id="{D2C26547-11E0-57EB-4B85-2D2CDA1E07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9C776E-CDCE-F439-29FB-288504F7AEEF}"/>
              </a:ext>
            </a:extLst>
          </p:cNvPr>
          <p:cNvSpPr>
            <a:spLocks noGrp="1"/>
          </p:cNvSpPr>
          <p:nvPr>
            <p:ph type="sldNum" sz="quarter" idx="12"/>
          </p:nvPr>
        </p:nvSpPr>
        <p:spPr/>
        <p:txBody>
          <a:bodyPr/>
          <a:lstStyle/>
          <a:p>
            <a:fld id="{54E195D3-8B1E-42A6-99DE-B8CC3D4E2A3B}" type="slidenum">
              <a:rPr lang="en-US" smtClean="0"/>
              <a:t>‹#›</a:t>
            </a:fld>
            <a:endParaRPr lang="en-US"/>
          </a:p>
        </p:txBody>
      </p:sp>
    </p:spTree>
    <p:extLst>
      <p:ext uri="{BB962C8B-B14F-4D97-AF65-F5344CB8AC3E}">
        <p14:creationId xmlns:p14="http://schemas.microsoft.com/office/powerpoint/2010/main" val="3635328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9B21E-8CCD-C384-BA92-08214DDAAE4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D21AFB-C8C3-EAEA-1269-16B1CC13A2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BF667B-F629-09D9-4AB7-AEF62D8FE052}"/>
              </a:ext>
            </a:extLst>
          </p:cNvPr>
          <p:cNvSpPr>
            <a:spLocks noGrp="1"/>
          </p:cNvSpPr>
          <p:nvPr>
            <p:ph type="dt" sz="half" idx="10"/>
          </p:nvPr>
        </p:nvSpPr>
        <p:spPr/>
        <p:txBody>
          <a:bodyPr/>
          <a:lstStyle/>
          <a:p>
            <a:fld id="{05CEE63F-21C0-4A2A-AFEE-A74D2288EBBF}" type="datetimeFigureOut">
              <a:rPr lang="en-US" smtClean="0"/>
              <a:t>1/14/2024</a:t>
            </a:fld>
            <a:endParaRPr lang="en-US"/>
          </a:p>
        </p:txBody>
      </p:sp>
      <p:sp>
        <p:nvSpPr>
          <p:cNvPr id="5" name="Footer Placeholder 4">
            <a:extLst>
              <a:ext uri="{FF2B5EF4-FFF2-40B4-BE49-F238E27FC236}">
                <a16:creationId xmlns:a16="http://schemas.microsoft.com/office/drawing/2014/main" id="{49593997-945F-D541-39A5-924CC7C3D3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08719B-68C7-C89B-5F1B-1ECE52A19606}"/>
              </a:ext>
            </a:extLst>
          </p:cNvPr>
          <p:cNvSpPr>
            <a:spLocks noGrp="1"/>
          </p:cNvSpPr>
          <p:nvPr>
            <p:ph type="sldNum" sz="quarter" idx="12"/>
          </p:nvPr>
        </p:nvSpPr>
        <p:spPr/>
        <p:txBody>
          <a:bodyPr/>
          <a:lstStyle/>
          <a:p>
            <a:fld id="{54E195D3-8B1E-42A6-99DE-B8CC3D4E2A3B}" type="slidenum">
              <a:rPr lang="en-US" smtClean="0"/>
              <a:t>‹#›</a:t>
            </a:fld>
            <a:endParaRPr lang="en-US"/>
          </a:p>
        </p:txBody>
      </p:sp>
    </p:spTree>
    <p:extLst>
      <p:ext uri="{BB962C8B-B14F-4D97-AF65-F5344CB8AC3E}">
        <p14:creationId xmlns:p14="http://schemas.microsoft.com/office/powerpoint/2010/main" val="3925101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BAE754-0220-3CE9-EF61-0220ACE410C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D9ECAC2-7168-7FE0-2291-B8514535A0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B94A99-F257-4D43-5EA4-89AD9D71BC22}"/>
              </a:ext>
            </a:extLst>
          </p:cNvPr>
          <p:cNvSpPr>
            <a:spLocks noGrp="1"/>
          </p:cNvSpPr>
          <p:nvPr>
            <p:ph type="dt" sz="half" idx="10"/>
          </p:nvPr>
        </p:nvSpPr>
        <p:spPr/>
        <p:txBody>
          <a:bodyPr/>
          <a:lstStyle/>
          <a:p>
            <a:fld id="{05CEE63F-21C0-4A2A-AFEE-A74D2288EBBF}" type="datetimeFigureOut">
              <a:rPr lang="en-US" smtClean="0"/>
              <a:t>1/14/2024</a:t>
            </a:fld>
            <a:endParaRPr lang="en-US"/>
          </a:p>
        </p:txBody>
      </p:sp>
      <p:sp>
        <p:nvSpPr>
          <p:cNvPr id="5" name="Footer Placeholder 4">
            <a:extLst>
              <a:ext uri="{FF2B5EF4-FFF2-40B4-BE49-F238E27FC236}">
                <a16:creationId xmlns:a16="http://schemas.microsoft.com/office/drawing/2014/main" id="{90C5393E-DA10-0EA2-5672-0A2DF6A1B1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DA92D1-C74C-FE2F-40E8-4ACBA7C5E695}"/>
              </a:ext>
            </a:extLst>
          </p:cNvPr>
          <p:cNvSpPr>
            <a:spLocks noGrp="1"/>
          </p:cNvSpPr>
          <p:nvPr>
            <p:ph type="sldNum" sz="quarter" idx="12"/>
          </p:nvPr>
        </p:nvSpPr>
        <p:spPr/>
        <p:txBody>
          <a:bodyPr/>
          <a:lstStyle/>
          <a:p>
            <a:fld id="{54E195D3-8B1E-42A6-99DE-B8CC3D4E2A3B}" type="slidenum">
              <a:rPr lang="en-US" smtClean="0"/>
              <a:t>‹#›</a:t>
            </a:fld>
            <a:endParaRPr lang="en-US"/>
          </a:p>
        </p:txBody>
      </p:sp>
    </p:spTree>
    <p:extLst>
      <p:ext uri="{BB962C8B-B14F-4D97-AF65-F5344CB8AC3E}">
        <p14:creationId xmlns:p14="http://schemas.microsoft.com/office/powerpoint/2010/main" val="5203888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59E6A7-A0DE-FD52-6F16-205303F8998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D837EBA-E4F9-AF6B-E2DB-3A5B37E83F6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0A2E83-FA81-DC93-840A-A15D4FCA3D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CEE63F-21C0-4A2A-AFEE-A74D2288EBBF}" type="datetimeFigureOut">
              <a:rPr lang="en-US" smtClean="0"/>
              <a:t>1/14/2024</a:t>
            </a:fld>
            <a:endParaRPr lang="en-US"/>
          </a:p>
        </p:txBody>
      </p:sp>
      <p:sp>
        <p:nvSpPr>
          <p:cNvPr id="5" name="Footer Placeholder 4">
            <a:extLst>
              <a:ext uri="{FF2B5EF4-FFF2-40B4-BE49-F238E27FC236}">
                <a16:creationId xmlns:a16="http://schemas.microsoft.com/office/drawing/2014/main" id="{469E0B4C-3834-3FC7-F906-32095F48B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561F01F-012E-1B69-D153-8FFC52F2AE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E195D3-8B1E-42A6-99DE-B8CC3D4E2A3B}" type="slidenum">
              <a:rPr lang="en-US" smtClean="0"/>
              <a:t>‹#›</a:t>
            </a:fld>
            <a:endParaRPr lang="en-US"/>
          </a:p>
        </p:txBody>
      </p:sp>
    </p:spTree>
    <p:extLst>
      <p:ext uri="{BB962C8B-B14F-4D97-AF65-F5344CB8AC3E}">
        <p14:creationId xmlns:p14="http://schemas.microsoft.com/office/powerpoint/2010/main" val="8099086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76CE8-5FA9-0EF1-988C-B824E96B08AA}"/>
              </a:ext>
            </a:extLst>
          </p:cNvPr>
          <p:cNvSpPr>
            <a:spLocks noGrp="1"/>
          </p:cNvSpPr>
          <p:nvPr>
            <p:ph type="title"/>
          </p:nvPr>
        </p:nvSpPr>
        <p:spPr>
          <a:xfrm>
            <a:off x="731874" y="-193084"/>
            <a:ext cx="10515600" cy="1325563"/>
          </a:xfrm>
        </p:spPr>
        <p:txBody>
          <a:bodyPr/>
          <a:lstStyle/>
          <a:p>
            <a:pPr algn="ctr"/>
            <a:r>
              <a:rPr lang="en-US" dirty="0"/>
              <a:t>Bunching of Itemized Deductions</a:t>
            </a:r>
          </a:p>
        </p:txBody>
      </p:sp>
      <p:sp>
        <p:nvSpPr>
          <p:cNvPr id="3" name="Content Placeholder 2">
            <a:extLst>
              <a:ext uri="{FF2B5EF4-FFF2-40B4-BE49-F238E27FC236}">
                <a16:creationId xmlns:a16="http://schemas.microsoft.com/office/drawing/2014/main" id="{ABC2C8CD-29EB-F0B3-30EB-8FBF2C4DD864}"/>
              </a:ext>
            </a:extLst>
          </p:cNvPr>
          <p:cNvSpPr>
            <a:spLocks noGrp="1"/>
          </p:cNvSpPr>
          <p:nvPr>
            <p:ph idx="1"/>
          </p:nvPr>
        </p:nvSpPr>
        <p:spPr>
          <a:xfrm>
            <a:off x="163106" y="983600"/>
            <a:ext cx="8026088" cy="5354138"/>
          </a:xfrm>
        </p:spPr>
        <p:txBody>
          <a:bodyPr>
            <a:normAutofit fontScale="92500" lnSpcReduction="10000"/>
          </a:bodyPr>
          <a:lstStyle/>
          <a:p>
            <a:r>
              <a:rPr lang="en-US" b="0" i="0">
                <a:solidFill>
                  <a:srgbClr val="374151"/>
                </a:solidFill>
                <a:effectLst/>
                <a:latin typeface="Söhne"/>
              </a:rPr>
              <a:t>Good understanding </a:t>
            </a:r>
            <a:r>
              <a:rPr lang="en-US" b="0" i="0" dirty="0">
                <a:solidFill>
                  <a:srgbClr val="374151"/>
                </a:solidFill>
                <a:effectLst/>
                <a:latin typeface="Söhne"/>
              </a:rPr>
              <a:t>of </a:t>
            </a:r>
            <a:r>
              <a:rPr lang="en-US" b="0" i="0">
                <a:solidFill>
                  <a:srgbClr val="374151"/>
                </a:solidFill>
                <a:effectLst/>
                <a:latin typeface="Söhne"/>
              </a:rPr>
              <a:t>itemized deductions.</a:t>
            </a:r>
            <a:endParaRPr lang="en-US" b="0" i="0" dirty="0">
              <a:solidFill>
                <a:srgbClr val="374151"/>
              </a:solidFill>
              <a:effectLst/>
              <a:latin typeface="Söhne"/>
            </a:endParaRPr>
          </a:p>
          <a:p>
            <a:r>
              <a:rPr lang="en-US" b="0" i="0" dirty="0">
                <a:solidFill>
                  <a:srgbClr val="374151"/>
                </a:solidFill>
                <a:effectLst/>
                <a:latin typeface="Söhne"/>
              </a:rPr>
              <a:t>Bunching itemized deductions" is a tax planning technique used by individual taxpayers. </a:t>
            </a:r>
          </a:p>
          <a:p>
            <a:r>
              <a:rPr lang="en-US" b="0" i="0" dirty="0">
                <a:solidFill>
                  <a:srgbClr val="374151"/>
                </a:solidFill>
                <a:effectLst/>
                <a:latin typeface="Söhne"/>
              </a:rPr>
              <a:t>This strategy is particularly useful for those whose itemized deductions are slightly below the standard deduction threshold. </a:t>
            </a:r>
          </a:p>
          <a:p>
            <a:r>
              <a:rPr lang="en-US" b="0" i="0" dirty="0">
                <a:solidFill>
                  <a:srgbClr val="374151"/>
                </a:solidFill>
                <a:effectLst/>
                <a:latin typeface="Söhne"/>
              </a:rPr>
              <a:t>By consolidating or "bunching" certain deductible expenses into one tax year, taxpayers can surpass the standard deduction limit and optimize their tax savings. </a:t>
            </a:r>
          </a:p>
          <a:p>
            <a:r>
              <a:rPr lang="en-US" b="0" i="0" dirty="0">
                <a:solidFill>
                  <a:srgbClr val="374151"/>
                </a:solidFill>
                <a:effectLst/>
                <a:latin typeface="Söhne"/>
              </a:rPr>
              <a:t>Can be an effective way to maximize tax deductions over a two-year period for taxpayers who are near the threshold of the standard deduction. </a:t>
            </a:r>
          </a:p>
          <a:p>
            <a:r>
              <a:rPr lang="en-US" b="0" i="0" dirty="0">
                <a:solidFill>
                  <a:srgbClr val="374151"/>
                </a:solidFill>
                <a:effectLst/>
                <a:latin typeface="Söhne"/>
              </a:rPr>
              <a:t>This approach requires careful planning and consideration.</a:t>
            </a:r>
            <a:endParaRPr lang="en-US" dirty="0"/>
          </a:p>
        </p:txBody>
      </p:sp>
      <p:sp>
        <p:nvSpPr>
          <p:cNvPr id="4" name="TextBox 23">
            <a:extLst>
              <a:ext uri="{FF2B5EF4-FFF2-40B4-BE49-F238E27FC236}">
                <a16:creationId xmlns:a16="http://schemas.microsoft.com/office/drawing/2014/main" id="{F2DE69CD-3ADA-FCF0-40F9-DE71A479EFC8}"/>
              </a:ext>
            </a:extLst>
          </p:cNvPr>
          <p:cNvSpPr txBox="1">
            <a:spLocks noChangeArrowheads="1"/>
          </p:cNvSpPr>
          <p:nvPr/>
        </p:nvSpPr>
        <p:spPr bwMode="auto">
          <a:xfrm>
            <a:off x="2413532" y="633478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035E4892-7CDD-B77C-D375-59D3BCF1DC3F}"/>
              </a:ext>
            </a:extLst>
          </p:cNvPr>
          <p:cNvPicPr>
            <a:picLocks noChangeAspect="1"/>
          </p:cNvPicPr>
          <p:nvPr/>
        </p:nvPicPr>
        <p:blipFill>
          <a:blip r:embed="rId2"/>
          <a:stretch>
            <a:fillRect/>
          </a:stretch>
        </p:blipFill>
        <p:spPr>
          <a:xfrm>
            <a:off x="0" y="6325558"/>
            <a:ext cx="2998817" cy="482040"/>
          </a:xfrm>
          <a:prstGeom prst="rect">
            <a:avLst/>
          </a:prstGeom>
        </p:spPr>
      </p:pic>
      <p:pic>
        <p:nvPicPr>
          <p:cNvPr id="7" name="Picture 6">
            <a:extLst>
              <a:ext uri="{FF2B5EF4-FFF2-40B4-BE49-F238E27FC236}">
                <a16:creationId xmlns:a16="http://schemas.microsoft.com/office/drawing/2014/main" id="{85B66B1B-CBAE-AA59-73FC-B902E6FC070F}"/>
              </a:ext>
            </a:extLst>
          </p:cNvPr>
          <p:cNvPicPr>
            <a:picLocks noChangeAspect="1"/>
          </p:cNvPicPr>
          <p:nvPr/>
        </p:nvPicPr>
        <p:blipFill>
          <a:blip r:embed="rId3"/>
          <a:stretch>
            <a:fillRect/>
          </a:stretch>
        </p:blipFill>
        <p:spPr>
          <a:xfrm>
            <a:off x="8317241" y="1358005"/>
            <a:ext cx="3711653" cy="4141989"/>
          </a:xfrm>
          <a:prstGeom prst="rect">
            <a:avLst/>
          </a:prstGeom>
        </p:spPr>
      </p:pic>
    </p:spTree>
    <p:extLst>
      <p:ext uri="{BB962C8B-B14F-4D97-AF65-F5344CB8AC3E}">
        <p14:creationId xmlns:p14="http://schemas.microsoft.com/office/powerpoint/2010/main" val="3636071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96679-B764-1169-43FB-38C46CD3C632}"/>
              </a:ext>
            </a:extLst>
          </p:cNvPr>
          <p:cNvSpPr>
            <a:spLocks noGrp="1"/>
          </p:cNvSpPr>
          <p:nvPr>
            <p:ph type="title"/>
          </p:nvPr>
        </p:nvSpPr>
        <p:spPr>
          <a:xfrm>
            <a:off x="763772" y="67413"/>
            <a:ext cx="10515600" cy="1325563"/>
          </a:xfrm>
        </p:spPr>
        <p:txBody>
          <a:bodyPr>
            <a:normAutofit fontScale="90000"/>
          </a:bodyPr>
          <a:lstStyle/>
          <a:p>
            <a:pPr algn="ctr"/>
            <a:r>
              <a:rPr lang="en-US" b="1" i="0" dirty="0">
                <a:effectLst/>
                <a:latin typeface="Söhne"/>
              </a:rPr>
              <a:t>How Bunching Itemized Deductions Operates</a:t>
            </a:r>
            <a:br>
              <a:rPr lang="en-US" b="1" i="0" dirty="0">
                <a:effectLst/>
                <a:latin typeface="Söhne"/>
              </a:rPr>
            </a:br>
            <a:endParaRPr lang="en-US" dirty="0"/>
          </a:p>
        </p:txBody>
      </p:sp>
      <p:sp>
        <p:nvSpPr>
          <p:cNvPr id="3" name="Content Placeholder 2">
            <a:extLst>
              <a:ext uri="{FF2B5EF4-FFF2-40B4-BE49-F238E27FC236}">
                <a16:creationId xmlns:a16="http://schemas.microsoft.com/office/drawing/2014/main" id="{8AACC13F-AD8B-C06F-30F3-A6AAD0F07984}"/>
              </a:ext>
            </a:extLst>
          </p:cNvPr>
          <p:cNvSpPr>
            <a:spLocks noGrp="1"/>
          </p:cNvSpPr>
          <p:nvPr>
            <p:ph idx="1"/>
          </p:nvPr>
        </p:nvSpPr>
        <p:spPr>
          <a:xfrm>
            <a:off x="289009" y="906127"/>
            <a:ext cx="6818086" cy="5614491"/>
          </a:xfrm>
        </p:spPr>
        <p:txBody>
          <a:bodyPr>
            <a:normAutofit fontScale="85000" lnSpcReduction="10000"/>
          </a:bodyPr>
          <a:lstStyle/>
          <a:p>
            <a:r>
              <a:rPr lang="en-US" b="1" i="0" dirty="0">
                <a:solidFill>
                  <a:srgbClr val="374151"/>
                </a:solidFill>
                <a:effectLst/>
                <a:latin typeface="Söhne"/>
              </a:rPr>
              <a:t>Consolidation of Deductions:</a:t>
            </a:r>
            <a:r>
              <a:rPr lang="en-US" b="0" i="0" dirty="0">
                <a:solidFill>
                  <a:srgbClr val="374151"/>
                </a:solidFill>
                <a:effectLst/>
                <a:latin typeface="Söhne"/>
              </a:rPr>
              <a:t> Taxpayers accumulate potentially deductible expenses, such as charitable contributions or medical expenses, into a single tax year.</a:t>
            </a:r>
          </a:p>
          <a:p>
            <a:pPr lvl="1"/>
            <a:r>
              <a:rPr lang="en-US" b="0" i="0" dirty="0">
                <a:solidFill>
                  <a:srgbClr val="374151"/>
                </a:solidFill>
                <a:effectLst/>
                <a:latin typeface="Söhne"/>
              </a:rPr>
              <a:t>Taxpayers make two years' worth of donations in one year to increase their itemized deductions for that year.</a:t>
            </a:r>
          </a:p>
          <a:p>
            <a:pPr lvl="1"/>
            <a:r>
              <a:rPr lang="en-US" dirty="0">
                <a:solidFill>
                  <a:srgbClr val="374151"/>
                </a:solidFill>
                <a:latin typeface="Söhne"/>
              </a:rPr>
              <a:t>This strategy requires financial planning and the ability to front-load expenses</a:t>
            </a:r>
            <a:endParaRPr lang="en-US" b="0" i="0" dirty="0">
              <a:solidFill>
                <a:srgbClr val="374151"/>
              </a:solidFill>
              <a:effectLst/>
              <a:latin typeface="Söhne"/>
            </a:endParaRPr>
          </a:p>
          <a:p>
            <a:r>
              <a:rPr lang="en-US" b="1" i="0" dirty="0">
                <a:solidFill>
                  <a:srgbClr val="374151"/>
                </a:solidFill>
                <a:effectLst/>
                <a:latin typeface="Söhne"/>
              </a:rPr>
              <a:t>Exceeding Standard Deduction:</a:t>
            </a:r>
            <a:r>
              <a:rPr lang="en-US" b="0" i="0" dirty="0">
                <a:solidFill>
                  <a:srgbClr val="374151"/>
                </a:solidFill>
                <a:effectLst/>
                <a:latin typeface="Söhne"/>
              </a:rPr>
              <a:t> By bunching these expenses, the total itemized deductions for that year exceed the standard deduction amount, allowing the taxpayer to claim a higher deduction.</a:t>
            </a:r>
          </a:p>
          <a:p>
            <a:r>
              <a:rPr lang="en-US" b="1" i="0" dirty="0">
                <a:solidFill>
                  <a:srgbClr val="374151"/>
                </a:solidFill>
                <a:effectLst/>
                <a:latin typeface="Söhne"/>
              </a:rPr>
              <a:t>Alternating with Standard Deduction:</a:t>
            </a:r>
            <a:r>
              <a:rPr lang="en-US" b="0" i="0" dirty="0">
                <a:solidFill>
                  <a:srgbClr val="374151"/>
                </a:solidFill>
                <a:effectLst/>
                <a:latin typeface="Söhne"/>
              </a:rPr>
              <a:t> In the following year, when the taxpayer's itemized deductions are reduced (due to the previous year's bunching), they can opt for the standard deduction, which may be more beneficial in that year.</a:t>
            </a:r>
          </a:p>
          <a:p>
            <a:endParaRPr lang="en-US" dirty="0"/>
          </a:p>
        </p:txBody>
      </p:sp>
      <p:sp>
        <p:nvSpPr>
          <p:cNvPr id="4" name="TextBox 23">
            <a:extLst>
              <a:ext uri="{FF2B5EF4-FFF2-40B4-BE49-F238E27FC236}">
                <a16:creationId xmlns:a16="http://schemas.microsoft.com/office/drawing/2014/main" id="{3E04A2B9-2C5B-D76D-2238-8607F75F896C}"/>
              </a:ext>
            </a:extLst>
          </p:cNvPr>
          <p:cNvSpPr txBox="1">
            <a:spLocks noChangeArrowheads="1"/>
          </p:cNvSpPr>
          <p:nvPr/>
        </p:nvSpPr>
        <p:spPr bwMode="auto">
          <a:xfrm>
            <a:off x="2413532" y="633478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3019A1CC-FBD4-10C1-AB1C-05FC0C51E5B5}"/>
              </a:ext>
            </a:extLst>
          </p:cNvPr>
          <p:cNvPicPr>
            <a:picLocks noChangeAspect="1"/>
          </p:cNvPicPr>
          <p:nvPr/>
        </p:nvPicPr>
        <p:blipFill>
          <a:blip r:embed="rId2"/>
          <a:stretch>
            <a:fillRect/>
          </a:stretch>
        </p:blipFill>
        <p:spPr>
          <a:xfrm>
            <a:off x="0" y="6325558"/>
            <a:ext cx="2998817" cy="482040"/>
          </a:xfrm>
          <a:prstGeom prst="rect">
            <a:avLst/>
          </a:prstGeom>
        </p:spPr>
      </p:pic>
      <p:pic>
        <p:nvPicPr>
          <p:cNvPr id="7" name="Picture 6">
            <a:extLst>
              <a:ext uri="{FF2B5EF4-FFF2-40B4-BE49-F238E27FC236}">
                <a16:creationId xmlns:a16="http://schemas.microsoft.com/office/drawing/2014/main" id="{C8D4181F-26A4-E811-AA65-D1AAB8FE5109}"/>
              </a:ext>
            </a:extLst>
          </p:cNvPr>
          <p:cNvPicPr>
            <a:picLocks noChangeAspect="1"/>
          </p:cNvPicPr>
          <p:nvPr/>
        </p:nvPicPr>
        <p:blipFill>
          <a:blip r:embed="rId3"/>
          <a:stretch>
            <a:fillRect/>
          </a:stretch>
        </p:blipFill>
        <p:spPr>
          <a:xfrm>
            <a:off x="8543500" y="1172280"/>
            <a:ext cx="3210636" cy="4240465"/>
          </a:xfrm>
          <a:prstGeom prst="rect">
            <a:avLst/>
          </a:prstGeom>
        </p:spPr>
      </p:pic>
    </p:spTree>
    <p:extLst>
      <p:ext uri="{BB962C8B-B14F-4D97-AF65-F5344CB8AC3E}">
        <p14:creationId xmlns:p14="http://schemas.microsoft.com/office/powerpoint/2010/main" val="1881818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5EB6B-F107-F141-4D79-E95F6D58F608}"/>
              </a:ext>
            </a:extLst>
          </p:cNvPr>
          <p:cNvSpPr>
            <a:spLocks noGrp="1"/>
          </p:cNvSpPr>
          <p:nvPr>
            <p:ph type="title"/>
          </p:nvPr>
        </p:nvSpPr>
        <p:spPr>
          <a:xfrm>
            <a:off x="838200" y="-357889"/>
            <a:ext cx="10515600" cy="1325563"/>
          </a:xfrm>
        </p:spPr>
        <p:txBody>
          <a:bodyPr/>
          <a:lstStyle/>
          <a:p>
            <a:pPr algn="ctr"/>
            <a:r>
              <a:rPr lang="en-US" dirty="0"/>
              <a:t>Example</a:t>
            </a:r>
          </a:p>
        </p:txBody>
      </p:sp>
      <p:sp>
        <p:nvSpPr>
          <p:cNvPr id="3" name="Content Placeholder 2">
            <a:extLst>
              <a:ext uri="{FF2B5EF4-FFF2-40B4-BE49-F238E27FC236}">
                <a16:creationId xmlns:a16="http://schemas.microsoft.com/office/drawing/2014/main" id="{775909E6-2026-F731-2A17-06971BF49263}"/>
              </a:ext>
            </a:extLst>
          </p:cNvPr>
          <p:cNvSpPr>
            <a:spLocks noGrp="1"/>
          </p:cNvSpPr>
          <p:nvPr>
            <p:ph idx="1"/>
          </p:nvPr>
        </p:nvSpPr>
        <p:spPr>
          <a:xfrm>
            <a:off x="276447" y="648586"/>
            <a:ext cx="11802139" cy="5528377"/>
          </a:xfrm>
        </p:spPr>
        <p:txBody>
          <a:bodyPr>
            <a:normAutofit fontScale="70000" lnSpcReduction="20000"/>
          </a:bodyPr>
          <a:lstStyle/>
          <a:p>
            <a:pPr algn="l"/>
            <a:r>
              <a:rPr lang="en-US" b="1" i="0" dirty="0">
                <a:solidFill>
                  <a:srgbClr val="374151"/>
                </a:solidFill>
                <a:effectLst/>
                <a:latin typeface="Söhne"/>
              </a:rPr>
              <a:t>Maria Smith</a:t>
            </a:r>
            <a:r>
              <a:rPr lang="en-US" b="0" i="0" dirty="0">
                <a:solidFill>
                  <a:srgbClr val="374151"/>
                </a:solidFill>
                <a:effectLst/>
                <a:latin typeface="Söhne"/>
              </a:rPr>
              <a:t>, a 45-year-old single taxpayer, is contemplating how to optimize her tax deductions through charitable contributions. Her potential itemized deductions for the current year and the next are projected to be the same, with the exception of her charitable contributions. Here's the breakdown:</a:t>
            </a:r>
          </a:p>
          <a:p>
            <a:pPr lvl="1"/>
            <a:r>
              <a:rPr lang="en-US" b="0" i="0" dirty="0">
                <a:solidFill>
                  <a:srgbClr val="374151"/>
                </a:solidFill>
                <a:effectLst/>
                <a:latin typeface="Söhne"/>
              </a:rPr>
              <a:t>State and local taxes (SALT): $6,000</a:t>
            </a:r>
          </a:p>
          <a:p>
            <a:pPr lvl="1"/>
            <a:r>
              <a:rPr lang="en-US" b="0" i="0" dirty="0">
                <a:solidFill>
                  <a:srgbClr val="374151"/>
                </a:solidFill>
                <a:effectLst/>
                <a:latin typeface="Söhne"/>
              </a:rPr>
              <a:t>Interest expense (on home mortgage): $7,000</a:t>
            </a:r>
          </a:p>
          <a:p>
            <a:pPr lvl="1"/>
            <a:r>
              <a:rPr lang="en-US" b="0" i="0" dirty="0">
                <a:solidFill>
                  <a:srgbClr val="374151"/>
                </a:solidFill>
                <a:effectLst/>
                <a:latin typeface="Söhne"/>
              </a:rPr>
              <a:t>Charitable contributions (planned): $2,000 annually</a:t>
            </a:r>
          </a:p>
          <a:p>
            <a:pPr lvl="1"/>
            <a:r>
              <a:rPr lang="en-US" b="0" i="0" dirty="0">
                <a:solidFill>
                  <a:srgbClr val="374151"/>
                </a:solidFill>
                <a:effectLst/>
                <a:latin typeface="Söhne"/>
              </a:rPr>
              <a:t>Total potential itemized deductions without charitable contributions: $13,000 annually</a:t>
            </a:r>
          </a:p>
          <a:p>
            <a:pPr algn="l"/>
            <a:r>
              <a:rPr lang="en-US" b="0" i="0" dirty="0">
                <a:solidFill>
                  <a:srgbClr val="374151"/>
                </a:solidFill>
                <a:effectLst/>
                <a:latin typeface="Söhne"/>
              </a:rPr>
              <a:t>Maria is considering three options for making her $2,000 annual charitable contributions:</a:t>
            </a:r>
          </a:p>
          <a:p>
            <a:pPr algn="l">
              <a:buFont typeface="+mj-lt"/>
              <a:buAutoNum type="arabicPeriod"/>
            </a:pPr>
            <a:r>
              <a:rPr lang="en-US" b="1" i="0" dirty="0">
                <a:solidFill>
                  <a:srgbClr val="374151"/>
                </a:solidFill>
                <a:effectLst/>
                <a:latin typeface="Söhne"/>
              </a:rPr>
              <a:t>Option 1:</a:t>
            </a:r>
            <a:r>
              <a:rPr lang="en-US" b="0" i="0" dirty="0">
                <a:solidFill>
                  <a:srgbClr val="374151"/>
                </a:solidFill>
                <a:effectLst/>
                <a:latin typeface="Söhne"/>
              </a:rPr>
              <a:t> $2,000 in Year 1 and $2,000 in Year 2</a:t>
            </a:r>
          </a:p>
          <a:p>
            <a:pPr algn="l">
              <a:buFont typeface="+mj-lt"/>
              <a:buAutoNum type="arabicPeriod"/>
            </a:pPr>
            <a:r>
              <a:rPr lang="en-US" b="1" i="0" dirty="0">
                <a:solidFill>
                  <a:srgbClr val="374151"/>
                </a:solidFill>
                <a:effectLst/>
                <a:latin typeface="Söhne"/>
              </a:rPr>
              <a:t>Option 2:</a:t>
            </a:r>
            <a:r>
              <a:rPr lang="en-US" b="0" i="0" dirty="0">
                <a:solidFill>
                  <a:srgbClr val="374151"/>
                </a:solidFill>
                <a:effectLst/>
                <a:latin typeface="Söhne"/>
              </a:rPr>
              <a:t> $4,000 in Year 1</a:t>
            </a:r>
          </a:p>
          <a:p>
            <a:pPr algn="l">
              <a:buFont typeface="+mj-lt"/>
              <a:buAutoNum type="arabicPeriod"/>
            </a:pPr>
            <a:r>
              <a:rPr lang="en-US" b="1" i="0" dirty="0">
                <a:solidFill>
                  <a:srgbClr val="374151"/>
                </a:solidFill>
                <a:effectLst/>
                <a:latin typeface="Söhne"/>
              </a:rPr>
              <a:t>Option 3:</a:t>
            </a:r>
            <a:r>
              <a:rPr lang="en-US" b="0" i="0" dirty="0">
                <a:solidFill>
                  <a:srgbClr val="374151"/>
                </a:solidFill>
                <a:effectLst/>
                <a:latin typeface="Söhne"/>
              </a:rPr>
              <a:t> $4,000 in Year 2</a:t>
            </a:r>
          </a:p>
          <a:p>
            <a:pPr algn="l"/>
            <a:r>
              <a:rPr lang="en-US" b="1" i="0" dirty="0">
                <a:effectLst/>
                <a:latin typeface="Söhne"/>
              </a:rPr>
              <a:t>Standard Deduction for Single Taxpayer (assumed):</a:t>
            </a:r>
          </a:p>
          <a:p>
            <a:pPr algn="l">
              <a:buFont typeface="Arial" panose="020B0604020202020204" pitchFamily="34" charset="0"/>
              <a:buChar char="•"/>
            </a:pPr>
            <a:r>
              <a:rPr lang="en-US" b="0" i="0" dirty="0">
                <a:solidFill>
                  <a:srgbClr val="374151"/>
                </a:solidFill>
                <a:effectLst/>
                <a:latin typeface="Söhne"/>
              </a:rPr>
              <a:t>For 2023: $13,850 (assumed same for Year 2)</a:t>
            </a:r>
          </a:p>
          <a:p>
            <a:pPr algn="l"/>
            <a:r>
              <a:rPr lang="en-US" b="1" i="0" dirty="0">
                <a:effectLst/>
                <a:latin typeface="Söhne"/>
              </a:rPr>
              <a:t>Analysis of Options:</a:t>
            </a:r>
          </a:p>
          <a:p>
            <a:pPr algn="l">
              <a:buFont typeface="+mj-lt"/>
              <a:buAutoNum type="arabicPeriod"/>
            </a:pPr>
            <a:r>
              <a:rPr lang="en-US" b="1" i="0" dirty="0">
                <a:solidFill>
                  <a:srgbClr val="374151"/>
                </a:solidFill>
                <a:effectLst/>
                <a:latin typeface="Söhne"/>
              </a:rPr>
              <a:t>Option 1: $2,000 in Year 1 and $2,000 in Year 2</a:t>
            </a:r>
            <a:endParaRPr lang="en-US" b="0" i="0" dirty="0">
              <a:solidFill>
                <a:srgbClr val="374151"/>
              </a:solidFill>
              <a:effectLst/>
              <a:latin typeface="Söhne"/>
            </a:endParaRPr>
          </a:p>
          <a:p>
            <a:pPr marL="742950" lvl="1" indent="-285750" algn="l">
              <a:buFont typeface="+mj-lt"/>
              <a:buAutoNum type="arabicPeriod"/>
            </a:pPr>
            <a:r>
              <a:rPr lang="en-US" b="1" i="0" dirty="0">
                <a:solidFill>
                  <a:srgbClr val="374151"/>
                </a:solidFill>
                <a:effectLst/>
                <a:latin typeface="Söhne"/>
              </a:rPr>
              <a:t>Year 1 Total Itemized Deductions:</a:t>
            </a:r>
            <a:r>
              <a:rPr lang="en-US" b="0" i="0" dirty="0">
                <a:solidFill>
                  <a:srgbClr val="374151"/>
                </a:solidFill>
                <a:effectLst/>
                <a:latin typeface="Söhne"/>
              </a:rPr>
              <a:t> $13,000 + $2,000 = $15,000</a:t>
            </a:r>
          </a:p>
          <a:p>
            <a:pPr marL="742950" lvl="1" indent="-285750" algn="l">
              <a:buFont typeface="+mj-lt"/>
              <a:buAutoNum type="arabicPeriod"/>
            </a:pPr>
            <a:r>
              <a:rPr lang="en-US" b="1" i="0" dirty="0">
                <a:solidFill>
                  <a:srgbClr val="374151"/>
                </a:solidFill>
                <a:effectLst/>
                <a:latin typeface="Söhne"/>
              </a:rPr>
              <a:t>Year 2 Total Itemized Deductions:</a:t>
            </a:r>
            <a:r>
              <a:rPr lang="en-US" b="0" i="0" dirty="0">
                <a:solidFill>
                  <a:srgbClr val="374151"/>
                </a:solidFill>
                <a:effectLst/>
                <a:latin typeface="Söhne"/>
              </a:rPr>
              <a:t> $13,000 + $2,000 = $15,000</a:t>
            </a:r>
          </a:p>
          <a:p>
            <a:pPr marL="742950" lvl="1" indent="-285750" algn="l">
              <a:buFont typeface="+mj-lt"/>
              <a:buAutoNum type="arabicPeriod"/>
            </a:pPr>
            <a:r>
              <a:rPr lang="en-US" b="0" i="0" dirty="0">
                <a:solidFill>
                  <a:srgbClr val="374151"/>
                </a:solidFill>
                <a:effectLst/>
                <a:latin typeface="Söhne"/>
              </a:rPr>
              <a:t>In both years, her itemized deductions ($15,000) exceed the standard deduction ($13,850).</a:t>
            </a:r>
          </a:p>
          <a:p>
            <a:endParaRPr lang="en-US" dirty="0"/>
          </a:p>
        </p:txBody>
      </p:sp>
      <p:sp>
        <p:nvSpPr>
          <p:cNvPr id="4" name="TextBox 23">
            <a:extLst>
              <a:ext uri="{FF2B5EF4-FFF2-40B4-BE49-F238E27FC236}">
                <a16:creationId xmlns:a16="http://schemas.microsoft.com/office/drawing/2014/main" id="{10B6B0EB-E575-3600-573F-35FA6D4208C9}"/>
              </a:ext>
            </a:extLst>
          </p:cNvPr>
          <p:cNvSpPr txBox="1">
            <a:spLocks noChangeArrowheads="1"/>
          </p:cNvSpPr>
          <p:nvPr/>
        </p:nvSpPr>
        <p:spPr bwMode="auto">
          <a:xfrm>
            <a:off x="2413532" y="633478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12D79E28-0D77-F552-73B0-452955385DDB}"/>
              </a:ext>
            </a:extLst>
          </p:cNvPr>
          <p:cNvPicPr>
            <a:picLocks noChangeAspect="1"/>
          </p:cNvPicPr>
          <p:nvPr/>
        </p:nvPicPr>
        <p:blipFill>
          <a:blip r:embed="rId2"/>
          <a:stretch>
            <a:fillRect/>
          </a:stretch>
        </p:blipFill>
        <p:spPr>
          <a:xfrm>
            <a:off x="0" y="6325558"/>
            <a:ext cx="2998817" cy="482040"/>
          </a:xfrm>
          <a:prstGeom prst="rect">
            <a:avLst/>
          </a:prstGeom>
        </p:spPr>
      </p:pic>
    </p:spTree>
    <p:extLst>
      <p:ext uri="{BB962C8B-B14F-4D97-AF65-F5344CB8AC3E}">
        <p14:creationId xmlns:p14="http://schemas.microsoft.com/office/powerpoint/2010/main" val="3940327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ED71C-38BA-899D-0006-4EFF69F4D78B}"/>
              </a:ext>
            </a:extLst>
          </p:cNvPr>
          <p:cNvSpPr>
            <a:spLocks noGrp="1"/>
          </p:cNvSpPr>
          <p:nvPr>
            <p:ph type="title"/>
          </p:nvPr>
        </p:nvSpPr>
        <p:spPr>
          <a:xfrm>
            <a:off x="785037" y="-145237"/>
            <a:ext cx="10515600" cy="1325563"/>
          </a:xfrm>
        </p:spPr>
        <p:txBody>
          <a:bodyPr/>
          <a:lstStyle/>
          <a:p>
            <a:pPr algn="ctr"/>
            <a:r>
              <a:rPr lang="en-US" dirty="0"/>
              <a:t>Example</a:t>
            </a:r>
          </a:p>
        </p:txBody>
      </p:sp>
      <p:sp>
        <p:nvSpPr>
          <p:cNvPr id="3" name="Content Placeholder 2">
            <a:extLst>
              <a:ext uri="{FF2B5EF4-FFF2-40B4-BE49-F238E27FC236}">
                <a16:creationId xmlns:a16="http://schemas.microsoft.com/office/drawing/2014/main" id="{F24E0472-E061-3B91-9601-8A77DB8B873C}"/>
              </a:ext>
            </a:extLst>
          </p:cNvPr>
          <p:cNvSpPr>
            <a:spLocks noGrp="1"/>
          </p:cNvSpPr>
          <p:nvPr>
            <p:ph idx="1"/>
          </p:nvPr>
        </p:nvSpPr>
        <p:spPr>
          <a:xfrm>
            <a:off x="287079" y="834656"/>
            <a:ext cx="11738344" cy="5342307"/>
          </a:xfrm>
        </p:spPr>
        <p:txBody>
          <a:bodyPr>
            <a:normAutofit fontScale="85000" lnSpcReduction="20000"/>
          </a:bodyPr>
          <a:lstStyle/>
          <a:p>
            <a:pPr algn="l">
              <a:buFont typeface="+mj-lt"/>
              <a:buAutoNum type="arabicPeriod"/>
            </a:pPr>
            <a:r>
              <a:rPr lang="en-US" b="1" i="0" dirty="0">
                <a:solidFill>
                  <a:srgbClr val="374151"/>
                </a:solidFill>
                <a:effectLst/>
                <a:latin typeface="Söhne"/>
              </a:rPr>
              <a:t>Option 2: $4,000 in Year 1</a:t>
            </a:r>
            <a:endParaRPr lang="en-US" b="0" i="0" dirty="0">
              <a:solidFill>
                <a:srgbClr val="374151"/>
              </a:solidFill>
              <a:effectLst/>
              <a:latin typeface="Söhne"/>
            </a:endParaRPr>
          </a:p>
          <a:p>
            <a:pPr marL="742950" lvl="1" indent="-285750" algn="l">
              <a:buFont typeface="+mj-lt"/>
              <a:buAutoNum type="arabicPeriod"/>
            </a:pPr>
            <a:r>
              <a:rPr lang="en-US" b="1" i="0" dirty="0">
                <a:solidFill>
                  <a:srgbClr val="374151"/>
                </a:solidFill>
                <a:effectLst/>
                <a:latin typeface="Söhne"/>
              </a:rPr>
              <a:t>Year 1 Total Itemized Deductions:</a:t>
            </a:r>
            <a:r>
              <a:rPr lang="en-US" b="0" i="0" dirty="0">
                <a:solidFill>
                  <a:srgbClr val="374151"/>
                </a:solidFill>
                <a:effectLst/>
                <a:latin typeface="Söhne"/>
              </a:rPr>
              <a:t> $13,000 + $4,000 = $17,000</a:t>
            </a:r>
          </a:p>
          <a:p>
            <a:pPr marL="742950" lvl="1" indent="-285750" algn="l">
              <a:buFont typeface="+mj-lt"/>
              <a:buAutoNum type="arabicPeriod"/>
            </a:pPr>
            <a:r>
              <a:rPr lang="en-US" b="1" i="0" dirty="0">
                <a:solidFill>
                  <a:srgbClr val="374151"/>
                </a:solidFill>
                <a:effectLst/>
                <a:latin typeface="Söhne"/>
              </a:rPr>
              <a:t>Year 2 Total Itemized Deductions:</a:t>
            </a:r>
            <a:r>
              <a:rPr lang="en-US" b="0" i="0" dirty="0">
                <a:solidFill>
                  <a:srgbClr val="374151"/>
                </a:solidFill>
                <a:effectLst/>
                <a:latin typeface="Söhne"/>
              </a:rPr>
              <a:t> $13,000 (no charitable contribution)</a:t>
            </a:r>
          </a:p>
          <a:p>
            <a:pPr marL="742950" lvl="1" indent="-285750" algn="l">
              <a:buFont typeface="+mj-lt"/>
              <a:buAutoNum type="arabicPeriod"/>
            </a:pPr>
            <a:r>
              <a:rPr lang="en-US" b="0" i="0" dirty="0">
                <a:solidFill>
                  <a:srgbClr val="374151"/>
                </a:solidFill>
                <a:effectLst/>
                <a:latin typeface="Söhne"/>
              </a:rPr>
              <a:t>In Year 1, her itemized deductions ($17,000) exceed the standard deduction ($13,850), but in Year 2, she would take the standard deduction ($13,850).</a:t>
            </a:r>
          </a:p>
          <a:p>
            <a:pPr algn="l">
              <a:buFont typeface="+mj-lt"/>
              <a:buAutoNum type="arabicPeriod"/>
            </a:pPr>
            <a:r>
              <a:rPr lang="en-US" b="1" i="0" dirty="0">
                <a:solidFill>
                  <a:srgbClr val="374151"/>
                </a:solidFill>
                <a:effectLst/>
                <a:latin typeface="Söhne"/>
              </a:rPr>
              <a:t>Option 3: $4,000 in Year 2</a:t>
            </a:r>
            <a:endParaRPr lang="en-US" b="0" i="0" dirty="0">
              <a:solidFill>
                <a:srgbClr val="374151"/>
              </a:solidFill>
              <a:effectLst/>
              <a:latin typeface="Söhne"/>
            </a:endParaRPr>
          </a:p>
          <a:p>
            <a:pPr marL="742950" lvl="1" indent="-285750" algn="l">
              <a:buFont typeface="+mj-lt"/>
              <a:buAutoNum type="arabicPeriod"/>
            </a:pPr>
            <a:r>
              <a:rPr lang="en-US" b="1" i="0" dirty="0">
                <a:solidFill>
                  <a:srgbClr val="374151"/>
                </a:solidFill>
                <a:effectLst/>
                <a:latin typeface="Söhne"/>
              </a:rPr>
              <a:t>Year 1 Total Itemized Deductions:</a:t>
            </a:r>
            <a:r>
              <a:rPr lang="en-US" b="0" i="0" dirty="0">
                <a:solidFill>
                  <a:srgbClr val="374151"/>
                </a:solidFill>
                <a:effectLst/>
                <a:latin typeface="Söhne"/>
              </a:rPr>
              <a:t> $13,000 (no charitable contribution)</a:t>
            </a:r>
          </a:p>
          <a:p>
            <a:pPr marL="742950" lvl="1" indent="-285750" algn="l">
              <a:buFont typeface="+mj-lt"/>
              <a:buAutoNum type="arabicPeriod"/>
            </a:pPr>
            <a:r>
              <a:rPr lang="en-US" b="1" i="0" dirty="0">
                <a:solidFill>
                  <a:srgbClr val="374151"/>
                </a:solidFill>
                <a:effectLst/>
                <a:latin typeface="Söhne"/>
              </a:rPr>
              <a:t>Year 2 Total Itemized Deductions:</a:t>
            </a:r>
            <a:r>
              <a:rPr lang="en-US" b="0" i="0" dirty="0">
                <a:solidFill>
                  <a:srgbClr val="374151"/>
                </a:solidFill>
                <a:effectLst/>
                <a:latin typeface="Söhne"/>
              </a:rPr>
              <a:t> $13,000 + $4,000 = $17,000</a:t>
            </a:r>
          </a:p>
          <a:p>
            <a:pPr marL="742950" lvl="1" indent="-285750" algn="l">
              <a:buFont typeface="+mj-lt"/>
              <a:buAutoNum type="arabicPeriod"/>
            </a:pPr>
            <a:r>
              <a:rPr lang="en-US" b="0" i="0" dirty="0">
                <a:solidFill>
                  <a:srgbClr val="374151"/>
                </a:solidFill>
                <a:effectLst/>
                <a:latin typeface="Söhne"/>
              </a:rPr>
              <a:t>In Year 1, she would take the standard deduction ($13,850), while in Year 2, her itemized deductions ($17,000) exceed the standard deduction.</a:t>
            </a:r>
          </a:p>
          <a:p>
            <a:pPr algn="l"/>
            <a:r>
              <a:rPr lang="en-US" b="1" i="0" dirty="0">
                <a:effectLst/>
                <a:latin typeface="Söhne"/>
              </a:rPr>
              <a:t>Conclusion:</a:t>
            </a:r>
          </a:p>
          <a:p>
            <a:pPr algn="l"/>
            <a:r>
              <a:rPr lang="en-US" b="1" i="0" dirty="0">
                <a:solidFill>
                  <a:srgbClr val="374151"/>
                </a:solidFill>
                <a:effectLst/>
                <a:latin typeface="Söhne"/>
              </a:rPr>
              <a:t>Option 2</a:t>
            </a:r>
            <a:r>
              <a:rPr lang="en-US" b="0" i="0" dirty="0">
                <a:solidFill>
                  <a:srgbClr val="374151"/>
                </a:solidFill>
                <a:effectLst/>
                <a:latin typeface="Söhne"/>
              </a:rPr>
              <a:t> and </a:t>
            </a:r>
            <a:r>
              <a:rPr lang="en-US" b="1" i="0" dirty="0">
                <a:solidFill>
                  <a:srgbClr val="374151"/>
                </a:solidFill>
                <a:effectLst/>
                <a:latin typeface="Söhne"/>
              </a:rPr>
              <a:t>Option 3</a:t>
            </a:r>
            <a:r>
              <a:rPr lang="en-US" b="0" i="0" dirty="0">
                <a:solidFill>
                  <a:srgbClr val="374151"/>
                </a:solidFill>
                <a:effectLst/>
                <a:latin typeface="Söhne"/>
              </a:rPr>
              <a:t> are equally beneficial for Maria. Both options allow her to exceed the standard deduction in one of the two years. By bunching her charitable contributions into one year (either Year 1 or Year 2), she can itemize deductions in that year to exceed the standard deduction, while taking the standard deduction in the other year. This strategy maximizes her deductions over the two-year period compared to evenly distributing her charitable contributions.</a:t>
            </a:r>
          </a:p>
          <a:p>
            <a:endParaRPr lang="en-US" dirty="0"/>
          </a:p>
        </p:txBody>
      </p:sp>
      <p:sp>
        <p:nvSpPr>
          <p:cNvPr id="4" name="TextBox 23">
            <a:extLst>
              <a:ext uri="{FF2B5EF4-FFF2-40B4-BE49-F238E27FC236}">
                <a16:creationId xmlns:a16="http://schemas.microsoft.com/office/drawing/2014/main" id="{495A936E-5DEE-9D37-C341-4631E80A793D}"/>
              </a:ext>
            </a:extLst>
          </p:cNvPr>
          <p:cNvSpPr txBox="1">
            <a:spLocks noChangeArrowheads="1"/>
          </p:cNvSpPr>
          <p:nvPr/>
        </p:nvSpPr>
        <p:spPr bwMode="auto">
          <a:xfrm>
            <a:off x="2413532" y="633478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F93E8988-5A50-288F-C1D3-8BFAF281E78E}"/>
              </a:ext>
            </a:extLst>
          </p:cNvPr>
          <p:cNvPicPr>
            <a:picLocks noChangeAspect="1"/>
          </p:cNvPicPr>
          <p:nvPr/>
        </p:nvPicPr>
        <p:blipFill>
          <a:blip r:embed="rId2"/>
          <a:stretch>
            <a:fillRect/>
          </a:stretch>
        </p:blipFill>
        <p:spPr>
          <a:xfrm>
            <a:off x="0" y="6325558"/>
            <a:ext cx="2998817" cy="482040"/>
          </a:xfrm>
          <a:prstGeom prst="rect">
            <a:avLst/>
          </a:prstGeom>
        </p:spPr>
      </p:pic>
    </p:spTree>
    <p:extLst>
      <p:ext uri="{BB962C8B-B14F-4D97-AF65-F5344CB8AC3E}">
        <p14:creationId xmlns:p14="http://schemas.microsoft.com/office/powerpoint/2010/main" val="2669195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6684A-A067-F871-18FF-08B3B1A1AB1F}"/>
              </a:ext>
            </a:extLst>
          </p:cNvPr>
          <p:cNvSpPr>
            <a:spLocks noGrp="1"/>
          </p:cNvSpPr>
          <p:nvPr>
            <p:ph type="title"/>
          </p:nvPr>
        </p:nvSpPr>
        <p:spPr>
          <a:xfrm>
            <a:off x="838200" y="-216215"/>
            <a:ext cx="10515600" cy="1325563"/>
          </a:xfrm>
        </p:spPr>
        <p:txBody>
          <a:bodyPr/>
          <a:lstStyle/>
          <a:p>
            <a:pPr algn="ctr"/>
            <a:r>
              <a:rPr lang="en-US" dirty="0"/>
              <a:t>Charitable Contribution Strategy</a:t>
            </a:r>
          </a:p>
        </p:txBody>
      </p:sp>
      <p:sp>
        <p:nvSpPr>
          <p:cNvPr id="3" name="Content Placeholder 2">
            <a:extLst>
              <a:ext uri="{FF2B5EF4-FFF2-40B4-BE49-F238E27FC236}">
                <a16:creationId xmlns:a16="http://schemas.microsoft.com/office/drawing/2014/main" id="{16166B32-BD11-9B84-08ED-20173D038FA1}"/>
              </a:ext>
            </a:extLst>
          </p:cNvPr>
          <p:cNvSpPr>
            <a:spLocks noGrp="1"/>
          </p:cNvSpPr>
          <p:nvPr>
            <p:ph idx="1"/>
          </p:nvPr>
        </p:nvSpPr>
        <p:spPr>
          <a:xfrm>
            <a:off x="190054" y="1030955"/>
            <a:ext cx="7290391" cy="5039833"/>
          </a:xfrm>
        </p:spPr>
        <p:txBody>
          <a:bodyPr>
            <a:normAutofit/>
          </a:bodyPr>
          <a:lstStyle/>
          <a:p>
            <a:pPr algn="l"/>
            <a:r>
              <a:rPr lang="en-US" b="0" i="0" dirty="0">
                <a:solidFill>
                  <a:srgbClr val="374151"/>
                </a:solidFill>
                <a:effectLst/>
                <a:latin typeface="Söhne"/>
              </a:rPr>
              <a:t>Charitable contributions provide a significant tax deduction opportunity for taxpayers, especially when employing the bunching strategy.</a:t>
            </a:r>
          </a:p>
          <a:p>
            <a:r>
              <a:rPr lang="en-US" dirty="0"/>
              <a:t>Utilizing the bunching strategy with charitable contributions can lead to substantial tax benefits in certain years.</a:t>
            </a:r>
          </a:p>
          <a:p>
            <a:r>
              <a:rPr lang="en-US" dirty="0"/>
              <a:t>Understanding the limitations and strategic decisions, such as the choice of property to donate and whether to elect for a higher AGI limitation, is crucial.</a:t>
            </a:r>
          </a:p>
          <a:p>
            <a:pPr marL="0" indent="0" algn="l">
              <a:buNone/>
            </a:pPr>
            <a:endParaRPr lang="en-US" b="0" i="0" dirty="0">
              <a:solidFill>
                <a:srgbClr val="374151"/>
              </a:solidFill>
              <a:effectLst/>
              <a:latin typeface="Söhne"/>
            </a:endParaRPr>
          </a:p>
          <a:p>
            <a:endParaRPr lang="en-US" dirty="0"/>
          </a:p>
        </p:txBody>
      </p:sp>
      <p:sp>
        <p:nvSpPr>
          <p:cNvPr id="4" name="TextBox 23">
            <a:extLst>
              <a:ext uri="{FF2B5EF4-FFF2-40B4-BE49-F238E27FC236}">
                <a16:creationId xmlns:a16="http://schemas.microsoft.com/office/drawing/2014/main" id="{3DC6A3D6-F4BF-98A1-4D07-12ABC0F62D58}"/>
              </a:ext>
            </a:extLst>
          </p:cNvPr>
          <p:cNvSpPr txBox="1">
            <a:spLocks noChangeArrowheads="1"/>
          </p:cNvSpPr>
          <p:nvPr/>
        </p:nvSpPr>
        <p:spPr bwMode="auto">
          <a:xfrm>
            <a:off x="2413532" y="633478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36B50400-1CC3-BE20-5940-842BF9853305}"/>
              </a:ext>
            </a:extLst>
          </p:cNvPr>
          <p:cNvPicPr>
            <a:picLocks noChangeAspect="1"/>
          </p:cNvPicPr>
          <p:nvPr/>
        </p:nvPicPr>
        <p:blipFill>
          <a:blip r:embed="rId2"/>
          <a:stretch>
            <a:fillRect/>
          </a:stretch>
        </p:blipFill>
        <p:spPr>
          <a:xfrm>
            <a:off x="0" y="6325558"/>
            <a:ext cx="2998817" cy="482040"/>
          </a:xfrm>
          <a:prstGeom prst="rect">
            <a:avLst/>
          </a:prstGeom>
        </p:spPr>
      </p:pic>
      <p:pic>
        <p:nvPicPr>
          <p:cNvPr id="7" name="Picture 6">
            <a:extLst>
              <a:ext uri="{FF2B5EF4-FFF2-40B4-BE49-F238E27FC236}">
                <a16:creationId xmlns:a16="http://schemas.microsoft.com/office/drawing/2014/main" id="{A98613CE-B753-B35F-16C4-2491CB34E281}"/>
              </a:ext>
            </a:extLst>
          </p:cNvPr>
          <p:cNvPicPr>
            <a:picLocks noChangeAspect="1"/>
          </p:cNvPicPr>
          <p:nvPr/>
        </p:nvPicPr>
        <p:blipFill>
          <a:blip r:embed="rId3"/>
          <a:stretch>
            <a:fillRect/>
          </a:stretch>
        </p:blipFill>
        <p:spPr>
          <a:xfrm>
            <a:off x="7351801" y="1316222"/>
            <a:ext cx="4649767" cy="4006405"/>
          </a:xfrm>
          <a:prstGeom prst="rect">
            <a:avLst/>
          </a:prstGeom>
        </p:spPr>
      </p:pic>
    </p:spTree>
    <p:extLst>
      <p:ext uri="{BB962C8B-B14F-4D97-AF65-F5344CB8AC3E}">
        <p14:creationId xmlns:p14="http://schemas.microsoft.com/office/powerpoint/2010/main" val="2852346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4B8BB-AD5B-1C43-81CC-A1D474F329F6}"/>
              </a:ext>
            </a:extLst>
          </p:cNvPr>
          <p:cNvSpPr>
            <a:spLocks noGrp="1"/>
          </p:cNvSpPr>
          <p:nvPr>
            <p:ph type="title"/>
          </p:nvPr>
        </p:nvSpPr>
        <p:spPr/>
        <p:txBody>
          <a:bodyPr/>
          <a:lstStyle/>
          <a:p>
            <a:pPr algn="ctr"/>
            <a:r>
              <a:rPr lang="en-US" b="1" i="0" dirty="0">
                <a:effectLst/>
                <a:latin typeface="Söhne"/>
              </a:rPr>
              <a:t>Charitable Contribution Limitations</a:t>
            </a:r>
            <a:br>
              <a:rPr lang="en-US" b="1" i="0" dirty="0">
                <a:effectLst/>
                <a:latin typeface="Söhne"/>
              </a:rPr>
            </a:br>
            <a:endParaRPr lang="en-US" dirty="0"/>
          </a:p>
        </p:txBody>
      </p:sp>
      <p:sp>
        <p:nvSpPr>
          <p:cNvPr id="3" name="Content Placeholder 2">
            <a:extLst>
              <a:ext uri="{FF2B5EF4-FFF2-40B4-BE49-F238E27FC236}">
                <a16:creationId xmlns:a16="http://schemas.microsoft.com/office/drawing/2014/main" id="{AC8F698B-008E-646D-B97C-29C7B4B44C74}"/>
              </a:ext>
            </a:extLst>
          </p:cNvPr>
          <p:cNvSpPr>
            <a:spLocks noGrp="1"/>
          </p:cNvSpPr>
          <p:nvPr>
            <p:ph idx="1"/>
          </p:nvPr>
        </p:nvSpPr>
        <p:spPr>
          <a:xfrm>
            <a:off x="398721" y="1127051"/>
            <a:ext cx="10955079" cy="5049912"/>
          </a:xfrm>
        </p:spPr>
        <p:txBody>
          <a:bodyPr>
            <a:normAutofit fontScale="92500" lnSpcReduction="10000"/>
          </a:bodyPr>
          <a:lstStyle/>
          <a:p>
            <a:pPr algn="l">
              <a:buFont typeface="Arial" panose="020B0604020202020204" pitchFamily="34" charset="0"/>
              <a:buChar char="•"/>
            </a:pPr>
            <a:r>
              <a:rPr lang="en-US" b="1" i="0" dirty="0">
                <a:solidFill>
                  <a:srgbClr val="374151"/>
                </a:solidFill>
                <a:effectLst/>
                <a:latin typeface="Söhne"/>
              </a:rPr>
              <a:t>AGI Limitations:</a:t>
            </a:r>
            <a:r>
              <a:rPr lang="en-US" b="0" i="0" dirty="0">
                <a:solidFill>
                  <a:srgbClr val="374151"/>
                </a:solidFill>
                <a:effectLst/>
                <a:latin typeface="Söhne"/>
              </a:rPr>
              <a:t> There are limits on the amount of charitable contributions that can be deducted based on a percentage of the taxpayer's Adjusted Gross Income (AGI).</a:t>
            </a:r>
          </a:p>
          <a:p>
            <a:pPr marL="742950" lvl="1" indent="-285750" algn="l">
              <a:buFont typeface="Arial" panose="020B0604020202020204" pitchFamily="34" charset="0"/>
              <a:buChar char="•"/>
            </a:pPr>
            <a:r>
              <a:rPr lang="en-US" b="0" i="0" dirty="0">
                <a:solidFill>
                  <a:srgbClr val="374151"/>
                </a:solidFill>
                <a:effectLst/>
                <a:latin typeface="Söhne"/>
              </a:rPr>
              <a:t>Typically, cash contributions to qualified charities can be deducted up to 60% of AGI.</a:t>
            </a:r>
          </a:p>
          <a:p>
            <a:pPr marL="742950" lvl="1" indent="-285750" algn="l">
              <a:buFont typeface="Arial" panose="020B0604020202020204" pitchFamily="34" charset="0"/>
              <a:buChar char="•"/>
            </a:pPr>
            <a:r>
              <a:rPr lang="en-US" b="0" i="0" dirty="0">
                <a:solidFill>
                  <a:srgbClr val="374151"/>
                </a:solidFill>
                <a:effectLst/>
                <a:latin typeface="Söhne"/>
              </a:rPr>
              <a:t>For donations of capital gain property (like stocks or real estate), the limit is generally 30% of AGI.</a:t>
            </a:r>
          </a:p>
          <a:p>
            <a:pPr algn="l"/>
            <a:r>
              <a:rPr lang="en-US" b="1" i="0" dirty="0">
                <a:effectLst/>
                <a:latin typeface="Söhne"/>
              </a:rPr>
              <a:t>Election for Higher AGI Limitation:</a:t>
            </a:r>
          </a:p>
          <a:p>
            <a:pPr algn="l">
              <a:buFont typeface="Arial" panose="020B0604020202020204" pitchFamily="34" charset="0"/>
              <a:buChar char="•"/>
            </a:pPr>
            <a:r>
              <a:rPr lang="en-US" b="1" i="0" dirty="0">
                <a:solidFill>
                  <a:srgbClr val="374151"/>
                </a:solidFill>
                <a:effectLst/>
                <a:latin typeface="Söhne"/>
              </a:rPr>
              <a:t>60% AGI Limitation on Capital Gain Property:</a:t>
            </a:r>
            <a:r>
              <a:rPr lang="en-US" b="0" i="0" dirty="0">
                <a:solidFill>
                  <a:srgbClr val="374151"/>
                </a:solidFill>
                <a:effectLst/>
                <a:latin typeface="Söhne"/>
              </a:rPr>
              <a:t> Taxpayers have the option to elect a higher deduction limit (60% of AGI) for charitable contributions of capital gain property.</a:t>
            </a:r>
          </a:p>
          <a:p>
            <a:pPr marL="742950" lvl="1" indent="-285750" algn="l">
              <a:buFont typeface="Arial" panose="020B0604020202020204" pitchFamily="34" charset="0"/>
              <a:buChar char="•"/>
            </a:pPr>
            <a:r>
              <a:rPr lang="en-US" b="0" i="0" dirty="0">
                <a:solidFill>
                  <a:srgbClr val="374151"/>
                </a:solidFill>
                <a:effectLst/>
                <a:latin typeface="Söhne"/>
              </a:rPr>
              <a:t>If this election is made, the deduction is based on the property's adjusted basis, not its fair market value (FMV).</a:t>
            </a:r>
          </a:p>
          <a:p>
            <a:pPr marL="742950" lvl="1" indent="-285750" algn="l">
              <a:buFont typeface="Arial" panose="020B0604020202020204" pitchFamily="34" charset="0"/>
              <a:buChar char="•"/>
            </a:pPr>
            <a:r>
              <a:rPr lang="en-US" b="0" i="0" dirty="0">
                <a:solidFill>
                  <a:srgbClr val="374151"/>
                </a:solidFill>
                <a:effectLst/>
                <a:latin typeface="Söhne"/>
              </a:rPr>
              <a:t>This choice might be favorable if the adjusted basis is higher than the FMV, or if maximizing the deduction amount in a particular year is crucial.</a:t>
            </a:r>
          </a:p>
          <a:p>
            <a:endParaRPr lang="en-US" dirty="0"/>
          </a:p>
        </p:txBody>
      </p:sp>
      <p:sp>
        <p:nvSpPr>
          <p:cNvPr id="4" name="TextBox 23">
            <a:extLst>
              <a:ext uri="{FF2B5EF4-FFF2-40B4-BE49-F238E27FC236}">
                <a16:creationId xmlns:a16="http://schemas.microsoft.com/office/drawing/2014/main" id="{3A26895A-DFA0-EDE9-AF77-121D3C233C7F}"/>
              </a:ext>
            </a:extLst>
          </p:cNvPr>
          <p:cNvSpPr txBox="1">
            <a:spLocks noChangeArrowheads="1"/>
          </p:cNvSpPr>
          <p:nvPr/>
        </p:nvSpPr>
        <p:spPr bwMode="auto">
          <a:xfrm>
            <a:off x="2413532" y="633478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76AB31F1-43B5-C174-965C-D96183859660}"/>
              </a:ext>
            </a:extLst>
          </p:cNvPr>
          <p:cNvPicPr>
            <a:picLocks noChangeAspect="1"/>
          </p:cNvPicPr>
          <p:nvPr/>
        </p:nvPicPr>
        <p:blipFill>
          <a:blip r:embed="rId2"/>
          <a:stretch>
            <a:fillRect/>
          </a:stretch>
        </p:blipFill>
        <p:spPr>
          <a:xfrm>
            <a:off x="0" y="6325558"/>
            <a:ext cx="2998817" cy="482040"/>
          </a:xfrm>
          <a:prstGeom prst="rect">
            <a:avLst/>
          </a:prstGeom>
        </p:spPr>
      </p:pic>
    </p:spTree>
    <p:extLst>
      <p:ext uri="{BB962C8B-B14F-4D97-AF65-F5344CB8AC3E}">
        <p14:creationId xmlns:p14="http://schemas.microsoft.com/office/powerpoint/2010/main" val="1386849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DB9A1-CE50-0F39-DA96-7821F90B2A19}"/>
              </a:ext>
            </a:extLst>
          </p:cNvPr>
          <p:cNvSpPr>
            <a:spLocks noGrp="1"/>
          </p:cNvSpPr>
          <p:nvPr>
            <p:ph type="title"/>
          </p:nvPr>
        </p:nvSpPr>
        <p:spPr>
          <a:xfrm>
            <a:off x="838200" y="-187768"/>
            <a:ext cx="10515600" cy="1325563"/>
          </a:xfrm>
        </p:spPr>
        <p:txBody>
          <a:bodyPr/>
          <a:lstStyle/>
          <a:p>
            <a:pPr algn="ctr"/>
            <a:r>
              <a:rPr lang="en-US" dirty="0"/>
              <a:t>Considerations for Donating Stock</a:t>
            </a:r>
          </a:p>
        </p:txBody>
      </p:sp>
      <p:sp>
        <p:nvSpPr>
          <p:cNvPr id="3" name="Content Placeholder 2">
            <a:extLst>
              <a:ext uri="{FF2B5EF4-FFF2-40B4-BE49-F238E27FC236}">
                <a16:creationId xmlns:a16="http://schemas.microsoft.com/office/drawing/2014/main" id="{E76A58D7-1653-87B1-9D29-D00D26AD0E9F}"/>
              </a:ext>
            </a:extLst>
          </p:cNvPr>
          <p:cNvSpPr>
            <a:spLocks noGrp="1"/>
          </p:cNvSpPr>
          <p:nvPr>
            <p:ph idx="1"/>
          </p:nvPr>
        </p:nvSpPr>
        <p:spPr>
          <a:xfrm>
            <a:off x="396949" y="1017550"/>
            <a:ext cx="6790660" cy="5494891"/>
          </a:xfrm>
        </p:spPr>
        <p:txBody>
          <a:bodyPr>
            <a:normAutofit/>
          </a:bodyPr>
          <a:lstStyle/>
          <a:p>
            <a:r>
              <a:rPr lang="en-US" dirty="0"/>
              <a:t>Unrealized Losses: If the stock has an unrealized loss (its market value is lower than the purchase price), it is generally not advantageous to donate it to charity.</a:t>
            </a:r>
          </a:p>
          <a:p>
            <a:r>
              <a:rPr lang="en-US" dirty="0"/>
              <a:t>The deduction in this case would be limited to the lower FMV, not the higher original purchase price (basis).</a:t>
            </a:r>
          </a:p>
          <a:p>
            <a:r>
              <a:rPr lang="en-US" dirty="0"/>
              <a:t>Selling the stock, realizing the loss (which can offset other capital gains or up to $3,000 of ordinary income), and then donating the cash proceeds might be more beneficial tax-wise.</a:t>
            </a:r>
          </a:p>
          <a:p>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CCDB4CAB-650E-4E02-08FA-9119CF5764EC}"/>
              </a:ext>
            </a:extLst>
          </p:cNvPr>
          <p:cNvPicPr>
            <a:picLocks noChangeAspect="1"/>
          </p:cNvPicPr>
          <p:nvPr/>
        </p:nvPicPr>
        <p:blipFill>
          <a:blip r:embed="rId2"/>
          <a:stretch>
            <a:fillRect/>
          </a:stretch>
        </p:blipFill>
        <p:spPr>
          <a:xfrm>
            <a:off x="7572583" y="909598"/>
            <a:ext cx="4437447" cy="4923299"/>
          </a:xfrm>
          <a:prstGeom prst="rect">
            <a:avLst/>
          </a:prstGeom>
        </p:spPr>
      </p:pic>
      <p:sp>
        <p:nvSpPr>
          <p:cNvPr id="4" name="TextBox 23">
            <a:extLst>
              <a:ext uri="{FF2B5EF4-FFF2-40B4-BE49-F238E27FC236}">
                <a16:creationId xmlns:a16="http://schemas.microsoft.com/office/drawing/2014/main" id="{8962A98B-1CAA-94CE-72BF-13F4226F661C}"/>
              </a:ext>
            </a:extLst>
          </p:cNvPr>
          <p:cNvSpPr txBox="1">
            <a:spLocks noChangeArrowheads="1"/>
          </p:cNvSpPr>
          <p:nvPr/>
        </p:nvSpPr>
        <p:spPr bwMode="auto">
          <a:xfrm>
            <a:off x="2413532" y="633478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552B0E4A-764D-8970-7478-CC51F1B46825}"/>
              </a:ext>
            </a:extLst>
          </p:cNvPr>
          <p:cNvPicPr>
            <a:picLocks noChangeAspect="1"/>
          </p:cNvPicPr>
          <p:nvPr/>
        </p:nvPicPr>
        <p:blipFill>
          <a:blip r:embed="rId3"/>
          <a:stretch>
            <a:fillRect/>
          </a:stretch>
        </p:blipFill>
        <p:spPr>
          <a:xfrm>
            <a:off x="0" y="6325558"/>
            <a:ext cx="2998817" cy="482040"/>
          </a:xfrm>
          <a:prstGeom prst="rect">
            <a:avLst/>
          </a:prstGeom>
        </p:spPr>
      </p:pic>
    </p:spTree>
    <p:extLst>
      <p:ext uri="{BB962C8B-B14F-4D97-AF65-F5344CB8AC3E}">
        <p14:creationId xmlns:p14="http://schemas.microsoft.com/office/powerpoint/2010/main" val="3446737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B8008-AD04-1988-F0F8-98BF7150190B}"/>
              </a:ext>
            </a:extLst>
          </p:cNvPr>
          <p:cNvSpPr>
            <a:spLocks noGrp="1"/>
          </p:cNvSpPr>
          <p:nvPr>
            <p:ph type="title"/>
          </p:nvPr>
        </p:nvSpPr>
        <p:spPr>
          <a:xfrm>
            <a:off x="838200" y="-155871"/>
            <a:ext cx="10515600" cy="1325563"/>
          </a:xfrm>
        </p:spPr>
        <p:txBody>
          <a:bodyPr/>
          <a:lstStyle/>
          <a:p>
            <a:pPr algn="ctr"/>
            <a:r>
              <a:rPr lang="en-US" b="1" i="0" dirty="0">
                <a:effectLst/>
                <a:latin typeface="Söhne"/>
              </a:rPr>
              <a:t>Property Taxes</a:t>
            </a:r>
            <a:endParaRPr lang="en-US" dirty="0"/>
          </a:p>
        </p:txBody>
      </p:sp>
      <p:sp>
        <p:nvSpPr>
          <p:cNvPr id="3" name="Content Placeholder 2">
            <a:extLst>
              <a:ext uri="{FF2B5EF4-FFF2-40B4-BE49-F238E27FC236}">
                <a16:creationId xmlns:a16="http://schemas.microsoft.com/office/drawing/2014/main" id="{5D93CABC-0BFB-5A0F-C1CD-59F2FD0C18D5}"/>
              </a:ext>
            </a:extLst>
          </p:cNvPr>
          <p:cNvSpPr>
            <a:spLocks noGrp="1"/>
          </p:cNvSpPr>
          <p:nvPr>
            <p:ph idx="1"/>
          </p:nvPr>
        </p:nvSpPr>
        <p:spPr>
          <a:xfrm>
            <a:off x="290622" y="930349"/>
            <a:ext cx="11224437" cy="5518298"/>
          </a:xfrm>
        </p:spPr>
        <p:txBody>
          <a:bodyPr>
            <a:normAutofit fontScale="92500" lnSpcReduction="20000"/>
          </a:bodyPr>
          <a:lstStyle/>
          <a:p>
            <a:pPr algn="l"/>
            <a:r>
              <a:rPr lang="en-US" b="0" i="0" dirty="0">
                <a:solidFill>
                  <a:srgbClr val="374151"/>
                </a:solidFill>
                <a:effectLst/>
                <a:latin typeface="Söhne"/>
              </a:rPr>
              <a:t>The bunching strategy can also be applied to property taxes, allowing taxpayers to maximize their itemized deductions in a particular tax year. </a:t>
            </a:r>
          </a:p>
          <a:p>
            <a:pPr algn="l">
              <a:buFont typeface="Arial" panose="020B0604020202020204" pitchFamily="34" charset="0"/>
              <a:buChar char="•"/>
            </a:pPr>
            <a:r>
              <a:rPr lang="en-US" b="1" i="0" dirty="0">
                <a:solidFill>
                  <a:srgbClr val="374151"/>
                </a:solidFill>
                <a:effectLst/>
                <a:latin typeface="Söhne"/>
              </a:rPr>
              <a:t>Basic Concept:</a:t>
            </a:r>
            <a:r>
              <a:rPr lang="en-US" b="0" i="0" dirty="0">
                <a:solidFill>
                  <a:srgbClr val="374151"/>
                </a:solidFill>
                <a:effectLst/>
                <a:latin typeface="Söhne"/>
              </a:rPr>
              <a:t> Taxpayers can </a:t>
            </a:r>
            <a:r>
              <a:rPr lang="en-US" b="0" i="0" dirty="0">
                <a:solidFill>
                  <a:srgbClr val="374151"/>
                </a:solidFill>
                <a:effectLst/>
                <a:highlight>
                  <a:srgbClr val="FFFF00"/>
                </a:highlight>
                <a:latin typeface="Söhne"/>
              </a:rPr>
              <a:t>shift</a:t>
            </a:r>
            <a:r>
              <a:rPr lang="en-US" b="0" i="0" dirty="0">
                <a:solidFill>
                  <a:srgbClr val="374151"/>
                </a:solidFill>
                <a:effectLst/>
                <a:latin typeface="Söhne"/>
              </a:rPr>
              <a:t> the payment of property taxes from one year to another to increase the amount of itemized deductions in a single tax year.</a:t>
            </a:r>
          </a:p>
          <a:p>
            <a:pPr algn="l">
              <a:buFont typeface="Arial" panose="020B0604020202020204" pitchFamily="34" charset="0"/>
              <a:buChar char="•"/>
            </a:pPr>
            <a:r>
              <a:rPr lang="en-US" b="1" i="0" dirty="0">
                <a:solidFill>
                  <a:srgbClr val="374151"/>
                </a:solidFill>
                <a:effectLst/>
                <a:latin typeface="Söhne"/>
              </a:rPr>
              <a:t>Assumption:</a:t>
            </a:r>
            <a:r>
              <a:rPr lang="en-US" b="0" i="0" dirty="0">
                <a:solidFill>
                  <a:srgbClr val="374151"/>
                </a:solidFill>
                <a:effectLst/>
                <a:latin typeface="Söhne"/>
              </a:rPr>
              <a:t> A taxpayer owes $4,000 in state and local property taxes each year.</a:t>
            </a:r>
          </a:p>
          <a:p>
            <a:pPr algn="l">
              <a:buFont typeface="Arial" panose="020B0604020202020204" pitchFamily="34" charset="0"/>
              <a:buChar char="•"/>
            </a:pPr>
            <a:r>
              <a:rPr lang="en-US" b="1" i="0" dirty="0">
                <a:solidFill>
                  <a:srgbClr val="374151"/>
                </a:solidFill>
                <a:effectLst/>
                <a:latin typeface="Söhne"/>
              </a:rPr>
              <a:t>Strategy Implementation:</a:t>
            </a:r>
            <a:endParaRPr lang="en-US" b="0" i="0" dirty="0">
              <a:solidFill>
                <a:srgbClr val="374151"/>
              </a:solidFill>
              <a:effectLst/>
              <a:latin typeface="Söhne"/>
            </a:endParaRPr>
          </a:p>
          <a:p>
            <a:pPr marL="742950" lvl="1" indent="-285750" algn="l">
              <a:buFont typeface="Arial" panose="020B0604020202020204" pitchFamily="34" charset="0"/>
              <a:buChar char="•"/>
            </a:pPr>
            <a:r>
              <a:rPr lang="en-US" b="1" i="0" dirty="0">
                <a:solidFill>
                  <a:srgbClr val="374151"/>
                </a:solidFill>
                <a:effectLst/>
                <a:latin typeface="Söhne"/>
              </a:rPr>
              <a:t>Delay Year 1 Payment:</a:t>
            </a:r>
            <a:r>
              <a:rPr lang="en-US" b="0" i="0" dirty="0">
                <a:solidFill>
                  <a:srgbClr val="374151"/>
                </a:solidFill>
                <a:effectLst/>
                <a:latin typeface="Söhne"/>
              </a:rPr>
              <a:t> Instead of paying the Year 1 property tax in the same year, the taxpayer waits and pays it in January of Year 2.</a:t>
            </a:r>
          </a:p>
          <a:p>
            <a:pPr marL="742950" lvl="1" indent="-285750" algn="l">
              <a:buFont typeface="Arial" panose="020B0604020202020204" pitchFamily="34" charset="0"/>
              <a:buChar char="•"/>
            </a:pPr>
            <a:r>
              <a:rPr lang="en-US" b="1" i="0" dirty="0">
                <a:solidFill>
                  <a:srgbClr val="374151"/>
                </a:solidFill>
                <a:effectLst/>
                <a:latin typeface="Söhne"/>
              </a:rPr>
              <a:t>Pay Year 2 on Schedule:</a:t>
            </a:r>
            <a:r>
              <a:rPr lang="en-US" b="0" i="0" dirty="0">
                <a:solidFill>
                  <a:srgbClr val="374151"/>
                </a:solidFill>
                <a:effectLst/>
                <a:latin typeface="Söhne"/>
              </a:rPr>
              <a:t> Then, they pay the Year 2 property tax as usual at the end of Year 2.</a:t>
            </a:r>
          </a:p>
          <a:p>
            <a:pPr marL="742950" lvl="1" indent="-285750" algn="l">
              <a:buFont typeface="Arial" panose="020B0604020202020204" pitchFamily="34" charset="0"/>
              <a:buChar char="•"/>
            </a:pPr>
            <a:r>
              <a:rPr lang="en-US" b="1" i="0" dirty="0">
                <a:solidFill>
                  <a:srgbClr val="374151"/>
                </a:solidFill>
                <a:effectLst/>
                <a:latin typeface="Söhne"/>
              </a:rPr>
              <a:t>Result:</a:t>
            </a:r>
            <a:r>
              <a:rPr lang="en-US" b="0" i="0" dirty="0">
                <a:solidFill>
                  <a:srgbClr val="374151"/>
                </a:solidFill>
                <a:effectLst/>
                <a:latin typeface="Söhne"/>
              </a:rPr>
              <a:t> In Year 2, the taxpayer will have paid a total of $8,000 ($4,000 for Year 1 and $4,000 for Year 2) in property taxes.</a:t>
            </a:r>
          </a:p>
          <a:p>
            <a:pPr algn="l">
              <a:buFont typeface="Arial" panose="020B0604020202020204" pitchFamily="34" charset="0"/>
              <a:buChar char="•"/>
            </a:pPr>
            <a:r>
              <a:rPr lang="en-US" b="1" i="0" dirty="0">
                <a:solidFill>
                  <a:srgbClr val="374151"/>
                </a:solidFill>
                <a:effectLst/>
                <a:latin typeface="Söhne"/>
              </a:rPr>
              <a:t>Itemized Deduction in Year 2:</a:t>
            </a:r>
            <a:r>
              <a:rPr lang="en-US" b="0" i="0" dirty="0">
                <a:solidFill>
                  <a:srgbClr val="374151"/>
                </a:solidFill>
                <a:effectLst/>
                <a:latin typeface="Söhne"/>
              </a:rPr>
              <a:t> By doing this, the taxpayer can claim $8,000 as an itemized deduction for property taxes in Year 2.</a:t>
            </a:r>
          </a:p>
          <a:p>
            <a:pPr algn="l">
              <a:buFont typeface="Arial" panose="020B0604020202020204" pitchFamily="34" charset="0"/>
              <a:buChar char="•"/>
            </a:pPr>
            <a:r>
              <a:rPr lang="en-US" b="1" i="0" dirty="0">
                <a:solidFill>
                  <a:srgbClr val="374151"/>
                </a:solidFill>
                <a:effectLst/>
                <a:latin typeface="Söhne"/>
              </a:rPr>
              <a:t>Standard Deduction Consideration:</a:t>
            </a:r>
            <a:r>
              <a:rPr lang="en-US" b="0" i="0" dirty="0">
                <a:solidFill>
                  <a:srgbClr val="374151"/>
                </a:solidFill>
                <a:effectLst/>
                <a:latin typeface="Söhne"/>
              </a:rPr>
              <a:t> This strategy is beneficial if the total itemized deductions (including the bunched property taxes) exceed the standard deduction for that year.</a:t>
            </a:r>
          </a:p>
          <a:p>
            <a:endParaRPr lang="en-US" dirty="0"/>
          </a:p>
        </p:txBody>
      </p:sp>
      <p:sp>
        <p:nvSpPr>
          <p:cNvPr id="4" name="TextBox 23">
            <a:extLst>
              <a:ext uri="{FF2B5EF4-FFF2-40B4-BE49-F238E27FC236}">
                <a16:creationId xmlns:a16="http://schemas.microsoft.com/office/drawing/2014/main" id="{86DE6A8F-5D42-C5C0-BB02-BD2CA2DC1C4B}"/>
              </a:ext>
            </a:extLst>
          </p:cNvPr>
          <p:cNvSpPr txBox="1">
            <a:spLocks noChangeArrowheads="1"/>
          </p:cNvSpPr>
          <p:nvPr/>
        </p:nvSpPr>
        <p:spPr bwMode="auto">
          <a:xfrm>
            <a:off x="2413532" y="633478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EEBD225D-9784-5BDB-DA42-50448E41CC58}"/>
              </a:ext>
            </a:extLst>
          </p:cNvPr>
          <p:cNvPicPr>
            <a:picLocks noChangeAspect="1"/>
          </p:cNvPicPr>
          <p:nvPr/>
        </p:nvPicPr>
        <p:blipFill>
          <a:blip r:embed="rId2"/>
          <a:stretch>
            <a:fillRect/>
          </a:stretch>
        </p:blipFill>
        <p:spPr>
          <a:xfrm>
            <a:off x="0" y="6325558"/>
            <a:ext cx="2998817" cy="482040"/>
          </a:xfrm>
          <a:prstGeom prst="rect">
            <a:avLst/>
          </a:prstGeom>
        </p:spPr>
      </p:pic>
    </p:spTree>
    <p:extLst>
      <p:ext uri="{BB962C8B-B14F-4D97-AF65-F5344CB8AC3E}">
        <p14:creationId xmlns:p14="http://schemas.microsoft.com/office/powerpoint/2010/main" val="746208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F75F7-4B29-E9A6-82DA-2F4580CF4B47}"/>
              </a:ext>
            </a:extLst>
          </p:cNvPr>
          <p:cNvSpPr>
            <a:spLocks noGrp="1"/>
          </p:cNvSpPr>
          <p:nvPr>
            <p:ph type="title"/>
          </p:nvPr>
        </p:nvSpPr>
        <p:spPr>
          <a:xfrm>
            <a:off x="838200" y="189688"/>
            <a:ext cx="10515600" cy="1325563"/>
          </a:xfrm>
        </p:spPr>
        <p:txBody>
          <a:bodyPr/>
          <a:lstStyle/>
          <a:p>
            <a:pPr algn="ctr"/>
            <a:r>
              <a:rPr lang="en-US" b="1" i="0" dirty="0">
                <a:effectLst/>
                <a:latin typeface="Söhne"/>
              </a:rPr>
              <a:t>SALT Cap Awareness</a:t>
            </a:r>
            <a:br>
              <a:rPr lang="en-US" b="1" i="0" dirty="0">
                <a:effectLst/>
                <a:latin typeface="Söhne"/>
              </a:rPr>
            </a:br>
            <a:endParaRPr lang="en-US" dirty="0"/>
          </a:p>
        </p:txBody>
      </p:sp>
      <p:sp>
        <p:nvSpPr>
          <p:cNvPr id="3" name="Content Placeholder 2">
            <a:extLst>
              <a:ext uri="{FF2B5EF4-FFF2-40B4-BE49-F238E27FC236}">
                <a16:creationId xmlns:a16="http://schemas.microsoft.com/office/drawing/2014/main" id="{81155ECB-C2D7-6B99-2415-463D8A66707C}"/>
              </a:ext>
            </a:extLst>
          </p:cNvPr>
          <p:cNvSpPr>
            <a:spLocks noGrp="1"/>
          </p:cNvSpPr>
          <p:nvPr>
            <p:ph idx="1"/>
          </p:nvPr>
        </p:nvSpPr>
        <p:spPr>
          <a:xfrm>
            <a:off x="191386" y="940981"/>
            <a:ext cx="11162414" cy="5235982"/>
          </a:xfrm>
        </p:spPr>
        <p:txBody>
          <a:bodyPr>
            <a:normAutofit/>
          </a:bodyPr>
          <a:lstStyle/>
          <a:p>
            <a:pPr algn="l">
              <a:buFont typeface="Arial" panose="020B0604020202020204" pitchFamily="34" charset="0"/>
              <a:buChar char="•"/>
            </a:pPr>
            <a:r>
              <a:rPr lang="en-US" b="1" i="0" dirty="0">
                <a:solidFill>
                  <a:srgbClr val="374151"/>
                </a:solidFill>
                <a:effectLst/>
                <a:latin typeface="Söhne"/>
              </a:rPr>
              <a:t>$10,000 Limitation:</a:t>
            </a:r>
            <a:r>
              <a:rPr lang="en-US" b="0" i="0" dirty="0">
                <a:solidFill>
                  <a:srgbClr val="374151"/>
                </a:solidFill>
                <a:effectLst/>
                <a:latin typeface="Söhne"/>
              </a:rPr>
              <a:t> It's important to remember that there's a cap of $10,000 on the itemized deduction for state and local taxes (SALT), which includes property taxes.</a:t>
            </a:r>
          </a:p>
          <a:p>
            <a:pPr algn="l">
              <a:buFont typeface="Arial" panose="020B0604020202020204" pitchFamily="34" charset="0"/>
              <a:buChar char="•"/>
            </a:pPr>
            <a:r>
              <a:rPr lang="en-US" b="1" i="0" dirty="0">
                <a:solidFill>
                  <a:srgbClr val="374151"/>
                </a:solidFill>
                <a:effectLst/>
                <a:latin typeface="Söhne"/>
              </a:rPr>
              <a:t>Effectiveness of Bunching:</a:t>
            </a:r>
            <a:r>
              <a:rPr lang="en-US" b="0" i="0" dirty="0">
                <a:solidFill>
                  <a:srgbClr val="374151"/>
                </a:solidFill>
                <a:effectLst/>
                <a:latin typeface="Söhne"/>
              </a:rPr>
              <a:t> The SALT cap can limit the effectiveness of bunching property taxes, especially in areas with high property tax rates or for taxpayers with other significant state and local taxes.</a:t>
            </a:r>
          </a:p>
          <a:p>
            <a:pPr algn="l">
              <a:buFont typeface="Arial" panose="020B0604020202020204" pitchFamily="34" charset="0"/>
              <a:buChar char="•"/>
            </a:pPr>
            <a:r>
              <a:rPr lang="en-US" b="1" i="0" dirty="0">
                <a:solidFill>
                  <a:srgbClr val="374151"/>
                </a:solidFill>
                <a:effectLst/>
                <a:latin typeface="Söhne"/>
              </a:rPr>
              <a:t>Tax Agency Rules and Penalties:</a:t>
            </a:r>
            <a:r>
              <a:rPr lang="en-US" b="0" i="0" dirty="0">
                <a:solidFill>
                  <a:srgbClr val="374151"/>
                </a:solidFill>
                <a:effectLst/>
                <a:latin typeface="Söhne"/>
              </a:rPr>
              <a:t> Before implementing this strategy, taxpayers should confirm that their local tax collecting agency allows for such a shift in payment without incurring late payment penalties.</a:t>
            </a:r>
          </a:p>
          <a:p>
            <a:pPr algn="l">
              <a:buFont typeface="Arial" panose="020B0604020202020204" pitchFamily="34" charset="0"/>
              <a:buChar char="•"/>
            </a:pPr>
            <a:r>
              <a:rPr lang="en-US" b="1" i="0" dirty="0">
                <a:solidFill>
                  <a:srgbClr val="374151"/>
                </a:solidFill>
                <a:effectLst/>
                <a:latin typeface="Söhne"/>
              </a:rPr>
              <a:t>Overall Tax Benefit:</a:t>
            </a:r>
            <a:r>
              <a:rPr lang="en-US" b="0" i="0" dirty="0">
                <a:solidFill>
                  <a:srgbClr val="374151"/>
                </a:solidFill>
                <a:effectLst/>
                <a:latin typeface="Söhne"/>
              </a:rPr>
              <a:t> Taxpayers should assess whether this approach will provide a net tax benefit, considering the SALT cap and their overall tax situation.</a:t>
            </a:r>
          </a:p>
          <a:p>
            <a:endParaRPr lang="en-US" dirty="0"/>
          </a:p>
        </p:txBody>
      </p:sp>
      <p:sp>
        <p:nvSpPr>
          <p:cNvPr id="4" name="TextBox 23">
            <a:extLst>
              <a:ext uri="{FF2B5EF4-FFF2-40B4-BE49-F238E27FC236}">
                <a16:creationId xmlns:a16="http://schemas.microsoft.com/office/drawing/2014/main" id="{678FE84C-6783-26ED-BDA8-0079143F69BD}"/>
              </a:ext>
            </a:extLst>
          </p:cNvPr>
          <p:cNvSpPr txBox="1">
            <a:spLocks noChangeArrowheads="1"/>
          </p:cNvSpPr>
          <p:nvPr/>
        </p:nvSpPr>
        <p:spPr bwMode="auto">
          <a:xfrm>
            <a:off x="2413532" y="633478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348671F1-2AF6-F935-1D0A-4ECBB2CFA6D3}"/>
              </a:ext>
            </a:extLst>
          </p:cNvPr>
          <p:cNvPicPr>
            <a:picLocks noChangeAspect="1"/>
          </p:cNvPicPr>
          <p:nvPr/>
        </p:nvPicPr>
        <p:blipFill>
          <a:blip r:embed="rId2"/>
          <a:stretch>
            <a:fillRect/>
          </a:stretch>
        </p:blipFill>
        <p:spPr>
          <a:xfrm>
            <a:off x="0" y="6325558"/>
            <a:ext cx="2998817" cy="482040"/>
          </a:xfrm>
          <a:prstGeom prst="rect">
            <a:avLst/>
          </a:prstGeom>
        </p:spPr>
      </p:pic>
    </p:spTree>
    <p:extLst>
      <p:ext uri="{BB962C8B-B14F-4D97-AF65-F5344CB8AC3E}">
        <p14:creationId xmlns:p14="http://schemas.microsoft.com/office/powerpoint/2010/main" val="742061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8ABE4-3381-AEF0-29DA-6CD3A48C909E}"/>
              </a:ext>
            </a:extLst>
          </p:cNvPr>
          <p:cNvSpPr>
            <a:spLocks noGrp="1"/>
          </p:cNvSpPr>
          <p:nvPr>
            <p:ph type="title"/>
          </p:nvPr>
        </p:nvSpPr>
        <p:spPr>
          <a:xfrm>
            <a:off x="891362" y="-161187"/>
            <a:ext cx="10515600" cy="1325563"/>
          </a:xfrm>
        </p:spPr>
        <p:txBody>
          <a:bodyPr/>
          <a:lstStyle/>
          <a:p>
            <a:pPr algn="ctr"/>
            <a:r>
              <a:rPr lang="en-US" dirty="0"/>
              <a:t>Medical expense</a:t>
            </a:r>
          </a:p>
        </p:txBody>
      </p:sp>
      <p:sp>
        <p:nvSpPr>
          <p:cNvPr id="3" name="Content Placeholder 2">
            <a:extLst>
              <a:ext uri="{FF2B5EF4-FFF2-40B4-BE49-F238E27FC236}">
                <a16:creationId xmlns:a16="http://schemas.microsoft.com/office/drawing/2014/main" id="{4DD7A14B-5F52-2624-1460-538C356ADB48}"/>
              </a:ext>
            </a:extLst>
          </p:cNvPr>
          <p:cNvSpPr>
            <a:spLocks noGrp="1"/>
          </p:cNvSpPr>
          <p:nvPr>
            <p:ph idx="1"/>
          </p:nvPr>
        </p:nvSpPr>
        <p:spPr>
          <a:xfrm>
            <a:off x="276446" y="909084"/>
            <a:ext cx="11515061" cy="5156237"/>
          </a:xfrm>
        </p:spPr>
        <p:txBody>
          <a:bodyPr>
            <a:normAutofit fontScale="92500"/>
          </a:bodyPr>
          <a:lstStyle/>
          <a:p>
            <a:pPr algn="l"/>
            <a:r>
              <a:rPr lang="en-US" b="0" i="0" dirty="0">
                <a:solidFill>
                  <a:srgbClr val="374151"/>
                </a:solidFill>
                <a:effectLst/>
                <a:latin typeface="Söhne"/>
              </a:rPr>
              <a:t>Taxpayers have the opportunity to maximize their tax deductions by strategically planning their medical expenses, especially when these expenses are significant and elective in nature, such as hip and knee replacements, orthodontics for children, or Lasik eye procedures. </a:t>
            </a:r>
          </a:p>
          <a:p>
            <a:pPr algn="l"/>
            <a:r>
              <a:rPr lang="en-US" b="1" i="0" dirty="0">
                <a:effectLst/>
                <a:latin typeface="Söhne"/>
              </a:rPr>
              <a:t>Timing and Prepayment Strategy:</a:t>
            </a:r>
          </a:p>
          <a:p>
            <a:pPr algn="l">
              <a:buFont typeface="Arial" panose="020B0604020202020204" pitchFamily="34" charset="0"/>
              <a:buChar char="•"/>
            </a:pPr>
            <a:r>
              <a:rPr lang="en-US" b="1" i="0" dirty="0">
                <a:solidFill>
                  <a:srgbClr val="374151"/>
                </a:solidFill>
                <a:effectLst/>
                <a:latin typeface="Söhne"/>
              </a:rPr>
              <a:t>Bunching Expenses:</a:t>
            </a:r>
            <a:r>
              <a:rPr lang="en-US" b="0" i="0" dirty="0">
                <a:solidFill>
                  <a:srgbClr val="374151"/>
                </a:solidFill>
                <a:effectLst/>
                <a:latin typeface="Söhne"/>
              </a:rPr>
              <a:t> Taxpayers can combine medical expenses from multiple years into a single tax year. This is particularly useful for elective procedures that can be scheduled at the taxpayer's discretion.</a:t>
            </a:r>
          </a:p>
          <a:p>
            <a:pPr algn="l">
              <a:buFont typeface="Arial" panose="020B0604020202020204" pitchFamily="34" charset="0"/>
              <a:buChar char="•"/>
            </a:pPr>
            <a:r>
              <a:rPr lang="en-US" b="1" i="0" dirty="0">
                <a:solidFill>
                  <a:srgbClr val="374151"/>
                </a:solidFill>
                <a:effectLst/>
                <a:latin typeface="Söhne"/>
              </a:rPr>
              <a:t>Prepayment Consideration:</a:t>
            </a:r>
            <a:r>
              <a:rPr lang="en-US" b="0" i="0" dirty="0">
                <a:solidFill>
                  <a:srgbClr val="374151"/>
                </a:solidFill>
                <a:effectLst/>
                <a:latin typeface="Söhne"/>
              </a:rPr>
              <a:t> Expenses prepaid in the current year for medical procedures scheduled for the next year are generally deductible in the year they are paid. This can be done through cash or credit card payments.</a:t>
            </a:r>
          </a:p>
          <a:p>
            <a:pPr marL="742950" lvl="1" indent="-285750" algn="l">
              <a:buFont typeface="Arial" panose="020B0604020202020204" pitchFamily="34" charset="0"/>
              <a:buChar char="•"/>
            </a:pPr>
            <a:r>
              <a:rPr lang="en-US" b="1" i="0" dirty="0">
                <a:solidFill>
                  <a:srgbClr val="374151"/>
                </a:solidFill>
                <a:effectLst/>
                <a:latin typeface="Söhne"/>
              </a:rPr>
              <a:t>Practical Application:</a:t>
            </a:r>
            <a:r>
              <a:rPr lang="en-US" b="0" i="0" dirty="0">
                <a:solidFill>
                  <a:srgbClr val="374151"/>
                </a:solidFill>
                <a:effectLst/>
                <a:latin typeface="Söhne"/>
              </a:rPr>
              <a:t> If you know you'll have significant medical expenses next year, you might choose to prepay them in the current year to maximize your itemized deduction.</a:t>
            </a:r>
          </a:p>
          <a:p>
            <a:pPr algn="l"/>
            <a:endParaRPr lang="en-US" dirty="0"/>
          </a:p>
        </p:txBody>
      </p:sp>
      <p:sp>
        <p:nvSpPr>
          <p:cNvPr id="4" name="TextBox 23">
            <a:extLst>
              <a:ext uri="{FF2B5EF4-FFF2-40B4-BE49-F238E27FC236}">
                <a16:creationId xmlns:a16="http://schemas.microsoft.com/office/drawing/2014/main" id="{55E4EE4C-B344-A842-03FC-C9D33F6B0269}"/>
              </a:ext>
            </a:extLst>
          </p:cNvPr>
          <p:cNvSpPr txBox="1">
            <a:spLocks noChangeArrowheads="1"/>
          </p:cNvSpPr>
          <p:nvPr/>
        </p:nvSpPr>
        <p:spPr bwMode="auto">
          <a:xfrm>
            <a:off x="2413532" y="633478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9105F6A7-1D1F-81F6-C90A-9233BA4995DE}"/>
              </a:ext>
            </a:extLst>
          </p:cNvPr>
          <p:cNvPicPr>
            <a:picLocks noChangeAspect="1"/>
          </p:cNvPicPr>
          <p:nvPr/>
        </p:nvPicPr>
        <p:blipFill>
          <a:blip r:embed="rId2"/>
          <a:stretch>
            <a:fillRect/>
          </a:stretch>
        </p:blipFill>
        <p:spPr>
          <a:xfrm>
            <a:off x="0" y="6325558"/>
            <a:ext cx="2998817" cy="482040"/>
          </a:xfrm>
          <a:prstGeom prst="rect">
            <a:avLst/>
          </a:prstGeom>
        </p:spPr>
      </p:pic>
    </p:spTree>
    <p:extLst>
      <p:ext uri="{BB962C8B-B14F-4D97-AF65-F5344CB8AC3E}">
        <p14:creationId xmlns:p14="http://schemas.microsoft.com/office/powerpoint/2010/main" val="761899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FBE83-A47F-7672-71A1-AB5109691CAA}"/>
              </a:ext>
            </a:extLst>
          </p:cNvPr>
          <p:cNvSpPr>
            <a:spLocks noGrp="1"/>
          </p:cNvSpPr>
          <p:nvPr>
            <p:ph type="title"/>
          </p:nvPr>
        </p:nvSpPr>
        <p:spPr>
          <a:xfrm>
            <a:off x="790432" y="-85251"/>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6600FCCA-F416-AF84-9529-3C167BB81A9C}"/>
              </a:ext>
            </a:extLst>
          </p:cNvPr>
          <p:cNvSpPr>
            <a:spLocks noGrp="1"/>
          </p:cNvSpPr>
          <p:nvPr>
            <p:ph idx="1"/>
          </p:nvPr>
        </p:nvSpPr>
        <p:spPr>
          <a:xfrm>
            <a:off x="183108" y="911225"/>
            <a:ext cx="11840570" cy="5298506"/>
          </a:xfrm>
        </p:spPr>
        <p:txBody>
          <a:bodyPr>
            <a:normAutofit lnSpcReduction="10000"/>
          </a:bodyPr>
          <a:lstStyle/>
          <a:p>
            <a:pPr algn="l"/>
            <a:r>
              <a:rPr lang="en-US" b="1" i="0" dirty="0">
                <a:solidFill>
                  <a:srgbClr val="374151"/>
                </a:solidFill>
                <a:effectLst/>
                <a:latin typeface="Söhne"/>
              </a:rPr>
              <a:t>When employing the bunching strategy for property taxes, what is a critical factor to consider?</a:t>
            </a:r>
            <a:r>
              <a:rPr lang="en-US" b="0" i="0" dirty="0">
                <a:solidFill>
                  <a:srgbClr val="374151"/>
                </a:solidFill>
                <a:effectLst/>
                <a:latin typeface="Söhne"/>
              </a:rPr>
              <a:t> </a:t>
            </a:r>
          </a:p>
          <a:p>
            <a:pPr marL="0" indent="0" algn="l">
              <a:buNone/>
            </a:pPr>
            <a:r>
              <a:rPr lang="en-US" b="0" i="0" dirty="0">
                <a:solidFill>
                  <a:srgbClr val="374151"/>
                </a:solidFill>
                <a:effectLst/>
                <a:latin typeface="Söhne"/>
              </a:rPr>
              <a:t>a) The $10,000 cap on state and local taxes (SALT) deductions</a:t>
            </a:r>
          </a:p>
          <a:p>
            <a:pPr marL="0" indent="0" algn="l">
              <a:buNone/>
            </a:pPr>
            <a:r>
              <a:rPr lang="en-US" b="0" i="0" dirty="0">
                <a:solidFill>
                  <a:srgbClr val="374151"/>
                </a:solidFill>
                <a:effectLst/>
                <a:latin typeface="Söhne"/>
              </a:rPr>
              <a:t> b) The 60% AGI limit for property tax deductions </a:t>
            </a:r>
          </a:p>
          <a:p>
            <a:pPr marL="0" indent="0" algn="l">
              <a:buNone/>
            </a:pPr>
            <a:r>
              <a:rPr lang="en-US" b="0" i="0" dirty="0">
                <a:solidFill>
                  <a:srgbClr val="374151"/>
                </a:solidFill>
                <a:effectLst/>
                <a:latin typeface="Söhne"/>
              </a:rPr>
              <a:t>c) The ability to deduct 100% of property taxes with no limit </a:t>
            </a:r>
          </a:p>
          <a:p>
            <a:pPr marL="0" indent="0" algn="l">
              <a:buNone/>
            </a:pPr>
            <a:r>
              <a:rPr lang="en-US" b="0" i="0" dirty="0">
                <a:solidFill>
                  <a:srgbClr val="374151"/>
                </a:solidFill>
                <a:effectLst/>
                <a:latin typeface="Söhne"/>
              </a:rPr>
              <a:t>d) The requirement to pay property taxes bi-annually</a:t>
            </a:r>
          </a:p>
          <a:p>
            <a:pPr algn="l"/>
            <a:r>
              <a:rPr lang="en-US" b="0" i="1" dirty="0">
                <a:solidFill>
                  <a:srgbClr val="374151"/>
                </a:solidFill>
                <a:effectLst/>
                <a:latin typeface="Söhne"/>
              </a:rPr>
              <a:t>Correct Answer: a) The $10,000 cap on state and local taxes (SALT) deductions.</a:t>
            </a:r>
            <a:endParaRPr lang="en-US" b="0" i="0" dirty="0">
              <a:solidFill>
                <a:srgbClr val="374151"/>
              </a:solidFill>
              <a:effectLst/>
              <a:latin typeface="Söhne"/>
            </a:endParaRPr>
          </a:p>
          <a:p>
            <a:pPr algn="l">
              <a:buFont typeface="Arial" panose="020B0604020202020204" pitchFamily="34" charset="0"/>
              <a:buChar char="•"/>
            </a:pPr>
            <a:r>
              <a:rPr lang="en-US" b="1" i="0" dirty="0">
                <a:solidFill>
                  <a:srgbClr val="374151"/>
                </a:solidFill>
                <a:effectLst/>
                <a:latin typeface="Söhne"/>
              </a:rPr>
              <a:t>Explanation</a:t>
            </a:r>
            <a:r>
              <a:rPr lang="en-US" b="0" i="0" dirty="0">
                <a:solidFill>
                  <a:srgbClr val="374151"/>
                </a:solidFill>
                <a:effectLst/>
                <a:latin typeface="Söhne"/>
              </a:rPr>
              <a:t>: The correct answer is a) because the $10,000 cap on SALT deductions, which includes property taxes, is a critical limitation to consider when bunching property tax payments. Options b), c), and d) are incorrect as they do not accurately reflect the limitations or requirements related to property tax deductions under the SALT cap.</a:t>
            </a:r>
          </a:p>
          <a:p>
            <a:endParaRPr lang="en-US" dirty="0"/>
          </a:p>
        </p:txBody>
      </p:sp>
      <p:sp>
        <p:nvSpPr>
          <p:cNvPr id="4" name="TextBox 23">
            <a:extLst>
              <a:ext uri="{FF2B5EF4-FFF2-40B4-BE49-F238E27FC236}">
                <a16:creationId xmlns:a16="http://schemas.microsoft.com/office/drawing/2014/main" id="{D65A36ED-FAAC-39C2-9B09-56ACD31DDF9A}"/>
              </a:ext>
            </a:extLst>
          </p:cNvPr>
          <p:cNvSpPr txBox="1">
            <a:spLocks noChangeArrowheads="1"/>
          </p:cNvSpPr>
          <p:nvPr/>
        </p:nvSpPr>
        <p:spPr bwMode="auto">
          <a:xfrm>
            <a:off x="2413532" y="633478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8FDE3ADA-9671-3C48-2974-29CFFF6CA9D7}"/>
              </a:ext>
            </a:extLst>
          </p:cNvPr>
          <p:cNvPicPr>
            <a:picLocks noChangeAspect="1"/>
          </p:cNvPicPr>
          <p:nvPr/>
        </p:nvPicPr>
        <p:blipFill>
          <a:blip r:embed="rId2"/>
          <a:stretch>
            <a:fillRect/>
          </a:stretch>
        </p:blipFill>
        <p:spPr>
          <a:xfrm>
            <a:off x="0" y="6325558"/>
            <a:ext cx="2998817" cy="482040"/>
          </a:xfrm>
          <a:prstGeom prst="rect">
            <a:avLst/>
          </a:prstGeom>
        </p:spPr>
      </p:pic>
    </p:spTree>
    <p:extLst>
      <p:ext uri="{BB962C8B-B14F-4D97-AF65-F5344CB8AC3E}">
        <p14:creationId xmlns:p14="http://schemas.microsoft.com/office/powerpoint/2010/main" val="4218896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270</TotalTime>
  <Words>1751</Words>
  <Application>Microsoft Office PowerPoint</Application>
  <PresentationFormat>Widescreen</PresentationFormat>
  <Paragraphs>99</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Bunching of Itemized Deductions</vt:lpstr>
      <vt:lpstr>How Bunching Itemized Deductions Operates </vt:lpstr>
      <vt:lpstr>Example</vt:lpstr>
      <vt:lpstr>Example</vt:lpstr>
      <vt:lpstr>Charitable Contribution Strategy</vt:lpstr>
      <vt:lpstr>Charitable Contribution Limitations </vt:lpstr>
      <vt:lpstr>Considerations for Donating Stock</vt:lpstr>
      <vt:lpstr>Property Taxes</vt:lpstr>
      <vt:lpstr>SALT Cap Awareness </vt:lpstr>
      <vt:lpstr>Medical expense</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2024-01-03T16:51:06Z</dcterms:created>
  <dcterms:modified xsi:type="dcterms:W3CDTF">2024-01-14T12:05:49Z</dcterms:modified>
</cp:coreProperties>
</file>