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9" r:id="rId5"/>
    <p:sldId id="263" r:id="rId6"/>
    <p:sldId id="260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06982D-8419-4564-8697-6716C75683B0}" v="92" dt="2023-12-05T14:56:32.1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300" y="6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A14BC-8D94-E20E-E764-3EE2C05F6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D9C32-D0AB-3C58-E13E-3F18D777C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6E75B-A5E0-9818-E59A-103AABC28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A0BE3-300A-A5BA-8C7B-060556F87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8DEF9-9490-2F49-4EB9-DC43163C4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991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CCDE-0077-E84B-D6BA-4FE34A7FF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AD3A7-DF75-04CB-DDDD-C92D093AC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7486D-B926-D727-4CAA-5BCEC699E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89526-D0B4-D3A5-B670-EF752D790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3F09D-F5D6-3174-DAB1-E051ADFD3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93430-85F0-B613-CADF-C4A091112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A7233-7056-5674-5D5F-8A9137705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746E2-BCC1-4D6F-ADD8-AD106897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0302B-52BC-DF6D-4D54-82801B924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B6F70-03E6-CA56-3732-5830CB458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38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9D567-EB09-2BBE-1BA7-EAD1AA07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75430-6991-38AA-B477-6F1D757315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FCB5A-2850-78CA-D2BF-2B7C15C45E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56BF3-E35B-3F37-C811-53ABBE9F3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C916D-4B2D-6780-915A-DEC96A265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E16B5-4D1E-6E5F-DDEA-6EFBB5BB1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115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D1961-6301-E4A3-F493-6E59CBE02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77E0C-FDE3-C2EC-49BF-C0277178D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C7040-AAE8-AB7D-3528-23168B8FB3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024B-9B3F-E44E-52F9-42A56C3426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A38480-7587-B781-E85F-02B28490D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CC0FCF-A74E-9573-2A5C-0299CDB58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881AD7-DE93-14B7-1642-E52C63C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0DE4CE-3736-6A5A-0A1D-C5FAE4098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529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27EBF-4840-DB9C-23CE-33D175CD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5C2BE-28C3-5159-F919-28E2072D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C44DF8-B00B-553A-93CF-5F158AB29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53277B-1E83-8A99-95BD-E5F5B75B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72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E5CAA5-602E-65A8-8B24-08399149D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19098A-681E-92A2-E325-29F65FB5D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B27387-FEDB-B3F1-E916-C75A1FC9D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25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5C7FC-0DDB-ABCA-21CF-8E72C763A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7247B-555A-E11D-6737-E1D4A010D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296FC-6704-27A6-B62B-D4F164BF01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528913-DBF4-1A3B-56B7-81B3DA849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DF9929-20C9-E543-1300-DC53C82CC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BA94F-BC31-A58D-4403-32BC95377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28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E92F-B05C-E7D6-D488-4CC01F9FA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47AEC-8DA5-E3E7-E2AA-C669093508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EBA1C-0BCA-B57E-A409-281293507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69EA2-5BEC-06D0-E71E-ED695C9C1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69A86-8ADE-55B1-CE15-53FC684D0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9F8C9-13EC-9277-7F86-B2BE9C903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6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16AC6-0E11-43C6-434E-9A8E2F080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89C4E9-34C2-4AD7-04F5-DAD1C64CD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B90F3-731F-FAB6-3948-AC10DBDAB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08619-161D-3EC8-DD24-3BBF31E29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955D8-73E7-2475-AECF-A6F23DF0A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035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276A86-5D41-28F0-B94F-6BF7D107D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4DF18-5CDE-D2AF-73BE-0067A1D68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A9F59-CB80-BC72-AA8A-A921E8EEF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062CD-98B8-A0EC-15B6-52AD0C39F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2E8D9-6E40-CBBE-79EF-CA7722E84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6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983C50-AF53-B8FE-BA4B-6BA8AED57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E445B-7BA6-7644-DB6B-A55A29F8EB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E6D3B-F718-CD98-FB0B-1734601A44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C888C-01A1-4BD8-8E43-47851D49EC6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18F617-FCF9-F32D-338B-F1D0A423A6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36DF7-2518-113B-53B8-8CB729914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B1C24-49D4-423F-9DE7-690ECFB528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2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992FC-74D5-DD09-EABF-A4C5821D5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486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Aiding and Abetting Understatement of Tax 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FB8C6-D3CA-DECF-5B0E-02777B205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63" y="1204618"/>
            <a:ext cx="8162123" cy="5170599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U.S. Internal Revenue Code (IRC) sets rules for penalties related to the understatement of tax liability, which applies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not only to tax return preparers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but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to anyone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involved in such activities.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Applicability to Various Persons or Entities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This includes anyone who aids, assists, procures, or advises in the preparation or presentation of any part of a tax return, affidavit, claim, or other document.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Knowledge and Intent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The penalty is applicable if the person involved knows, or should reasonably know, that the part of the document they are involved with will be used for a tax-related matter under the IRC.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Additionally, they must be aware that their involvement would lead to an understatement of tax liability for someone else.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Penalty Amount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For most taxpayers, the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civil penalty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is set at $1,000. However, for corporations, the penalty increases to $10,000.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6CF9E580-8B78-06F6-9B09-882716460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1ABA64DA-D796-9DD7-D632-C0CE3ED55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95AEC7-BFAB-E7E1-828C-BEED286E4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856" y="1984714"/>
            <a:ext cx="3546456" cy="236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84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1A6E-2645-07B6-612D-8C6C310A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12" y="-22985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Civil Versus Criminal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84C16-0A58-F72F-954C-C95052537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950" y="781975"/>
            <a:ext cx="6737497" cy="5447044"/>
          </a:xfrm>
        </p:spPr>
        <p:txBody>
          <a:bodyPr>
            <a:normAutofit lnSpcReduction="10000"/>
          </a:bodyPr>
          <a:lstStyle/>
          <a:p>
            <a:pPr algn="l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Civil Actions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In most civil court cases, the burden of proof lies with the taxpayer.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means that if the IRS (Internal Revenue Service) takes a position in a dispute, the taxpayer must demonstrate, by a preponderance of the evidence, that the IRS's position is not supported by the law or the evidence.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"Preponderance of the evidence" essentially means that it must be more likely than not – over 50% probable – that the taxpayer's position is correct.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The IRS must prove their involvement and intent for the penalty to be applied.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This is an exception to the rule</a:t>
            </a:r>
          </a:p>
          <a:p>
            <a:pPr lvl="1"/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400606F6-33B1-46BC-0F40-BEAF31546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1579E8E-619C-385F-4BC6-B7C1157223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FEE8C7-5741-689F-9202-687D1BC08C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026" y="1586238"/>
            <a:ext cx="4079225" cy="307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2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C601-6D69-4BB9-6953-D11D47CE8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637" y="-18218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IRS Burden of Proof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8F151-DF55-6D16-7C2C-F87C2E57E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20" y="1079819"/>
            <a:ext cx="6106633" cy="529287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74151"/>
                </a:solidFill>
                <a:latin typeface="Söhne"/>
              </a:rPr>
              <a:t>In U.S. law, there are different standards of proof depending on whether a case is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 civil (typically involving disputes between individuals or entities) or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 criminal (involving actions deemed offenses against the state or society). 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CFE4D44-1D3E-EE82-3F82-97629048B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5460D0AE-E140-F58A-D05B-06E42A93A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D04A84-A387-FE97-AC9D-1054A1D10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396" y="1361294"/>
            <a:ext cx="4048684" cy="33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3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F512E-4912-0767-D79C-2A7B528C0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953" y="-26219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 Civil Case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8D0A-5205-5DB6-BB8C-9975B8E23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693" y="736581"/>
            <a:ext cx="7114953" cy="5384837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IRS claims that John, a taxpayer, did not report $10,000 of freelance income on his tax return.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Burden of Proof: John must prove that he did report all his income correctly.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 needs to show evidence (like bank statements or invoices) that demonstrates, with more than a 50% probability, that he reported his income accurately.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If he can show that it's more likely than not (over 50% chance) that he reported all his income, he meets the burden of proof in a civil case.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4372E97-50B5-E2A4-5EEE-B95607A5E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565" y="623132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FAA5722D-BC84-862D-8972-C993C67A5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CA3053-91E2-BF83-3A16-C86D7B62A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4300" y="1439599"/>
            <a:ext cx="3545188" cy="362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4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91A6E-2645-07B6-612D-8C6C310A4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12" y="-22985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Civil Versus </a:t>
            </a:r>
            <a:r>
              <a:rPr lang="en-US" dirty="0">
                <a:highlight>
                  <a:srgbClr val="FFFF00"/>
                </a:highlight>
              </a:rPr>
              <a:t>Criminal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84C16-0A58-F72F-954C-C95052537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81" y="1033500"/>
            <a:ext cx="7989203" cy="544704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criminal cases, however, the standard is much higher. 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government (prosecuting authority) bears the burden of proof.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They must establish the taxpayer's guilt "beyond a reasonable doubt.“</a:t>
            </a:r>
          </a:p>
          <a:p>
            <a:pPr marL="0" indent="0" algn="l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is a much stricter standard, requiring the evidence to be so convincing that there would be no reasonable doubt in a rational person's mind that the taxpayer is guilty.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4C28A9A-65B9-C497-6E81-BE534A221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B734ECA0-AF2A-569F-A2CF-D0EBF7E0A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F61829-105F-1D51-ACFE-9D69BF5D1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561" y="572485"/>
            <a:ext cx="3739457" cy="479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0F5C9-7E78-DBD1-7641-DA26D262E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Criminal Case Example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FC1D3-8936-FA52-C3FE-BE5F0E279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64" y="1045959"/>
            <a:ext cx="7957406" cy="5185306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government charges John with tax evasion, claiming he intentionally hid $10,000 of income to avoid paying taxes.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Burden of Proof: In this criminal case, the government must prove beyond a reasonable doubt that John intentionally evaded taxes.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means they need to provide strong evidence that leaves no reasonable doubt in a rational person's mind that John purposefully hid his income.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evidence must be much more convincing compared to a civil case.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summary, in the civil case, John just needs to show it's more likely than not that he's right, while in the criminal case, the government must prove John's guilt to a much higher standard, leaving no room for reasonable doubt.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B139E89-BBDF-791A-C9D0-95BB0C96F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6B47F18-E84D-219D-24B8-80138F64E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D973D-3BF2-AAB5-EAA6-478B41577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195" y="1722144"/>
            <a:ext cx="3665068" cy="383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5275-1A52-09CB-F16D-427BC9FFA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BC8A-6BD6-3126-40A3-F354A979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14" y="1506648"/>
            <a:ext cx="51054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summary, in civil tax disputes, taxpayers must prove that they are more likely right than the IRS.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criminal tax cases, the government must prove the taxpayer's guilt to such a high degree that there's no reasonable doubt of their guilt.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distinction emphasizes the different levels of certainty required in civil versus criminal law.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BED65DE-1264-B2C5-1CAB-1158BB2771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BC3E1EC-1594-8DAF-B77F-4F3AA570A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D3329D-42A7-C6D7-E814-9A0ADC8E3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9855" y="1458728"/>
            <a:ext cx="4596122" cy="432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6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C02E-6365-78FC-9D3C-3267CD1B3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994" y="-21504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76FD7-F4E3-5211-C9BF-FE16ED304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98" y="986900"/>
            <a:ext cx="11509353" cy="565353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What does the burden of proof in a civil tax dispute typically require? </a:t>
            </a:r>
          </a:p>
          <a:p>
            <a:r>
              <a:rPr lang="en-US" dirty="0"/>
              <a:t>A. Beyond a reasonable doubt </a:t>
            </a:r>
          </a:p>
          <a:p>
            <a:r>
              <a:rPr lang="en-US" dirty="0"/>
              <a:t>B. Preponderance of the evidence </a:t>
            </a:r>
          </a:p>
          <a:p>
            <a:r>
              <a:rPr lang="en-US" dirty="0"/>
              <a:t>C. Clear and convincing evidence </a:t>
            </a:r>
          </a:p>
          <a:p>
            <a:r>
              <a:rPr lang="en-US" dirty="0"/>
              <a:t>D. Probable cause</a:t>
            </a:r>
          </a:p>
          <a:p>
            <a:r>
              <a:rPr lang="en-US" dirty="0"/>
              <a:t>C</a:t>
            </a:r>
            <a:r>
              <a:rPr lang="en-US" b="1" dirty="0"/>
              <a:t>orrect Answer:</a:t>
            </a:r>
            <a:r>
              <a:rPr lang="en-US" dirty="0"/>
              <a:t> B. In civil cases, the taxpayer must prove their case by a preponderance of the evidence, meaning more likely than not (over 50% probability).</a:t>
            </a:r>
          </a:p>
          <a:p>
            <a:r>
              <a:rPr lang="en-US" b="1" dirty="0"/>
              <a:t>Incorrect Answers:</a:t>
            </a:r>
            <a:endParaRPr lang="en-US" dirty="0"/>
          </a:p>
          <a:p>
            <a:pPr lvl="1"/>
            <a:r>
              <a:rPr lang="en-US" dirty="0"/>
              <a:t>A. "Beyond a reasonable doubt" is the standard in criminal cases, not civil.</a:t>
            </a:r>
          </a:p>
          <a:p>
            <a:pPr lvl="1"/>
            <a:r>
              <a:rPr lang="en-US" dirty="0"/>
              <a:t>C. "Clear and convincing evidence" is a higher standard than "preponderance of the evidence" but lower than "beyond a reasonable doubt," not typically used in tax disputes.</a:t>
            </a:r>
          </a:p>
          <a:p>
            <a:pPr lvl="1"/>
            <a:r>
              <a:rPr lang="en-US" dirty="0"/>
              <a:t>D. "Probable cause" is a standard often used in the context of law enforcement to justify searches and arrests, not in civil tax disputes.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F2663E6D-8782-F49A-B072-EDCDBBB8D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8C43AB7C-77B4-CD4A-0AA7-9120C8C35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8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954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Aiding and Abetting Understatement of Tax Liability</vt:lpstr>
      <vt:lpstr>Civil Versus Criminal</vt:lpstr>
      <vt:lpstr>IRS Burden of Proof</vt:lpstr>
      <vt:lpstr>Example:  Civil Case</vt:lpstr>
      <vt:lpstr>Civil Versus Criminal</vt:lpstr>
      <vt:lpstr>Criminal Case Example</vt:lpstr>
      <vt:lpstr>Summary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2023-12-04T21:47:42Z</dcterms:created>
  <dcterms:modified xsi:type="dcterms:W3CDTF">2023-12-08T11:34:36Z</dcterms:modified>
</cp:coreProperties>
</file>