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B1C87C-15A3-4BCC-96F5-70C4A1698184}" v="20" dt="2023-12-02T21:22:14.3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144" y="7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A458-4A90-F7FC-EA25-BE5ED948B2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8A332D-74ED-9EE2-D730-3114343CB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EB59A-5747-3273-A65E-5F3A56FE7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A00FA-B94E-7808-D216-A6059848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EB18DE-A378-3C47-7CA2-5AA29FF04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3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5CF8B-D044-EC42-5324-F04F28D51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E0411-7EF5-FAFD-9E1E-092E69E5A9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C5741-3809-3C96-DE85-14C6CF8D6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3E1EC-2545-A2ED-D517-09248A220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CE3DA1-B058-B3D7-D1B1-4816BB12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73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FE779-1B5B-6056-30D3-F529B54A8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1DD76-6D9F-BC3D-5149-CEC449829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0F41C-AF6F-0B5A-D05A-7A4E51B99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FA180-27A4-7F33-08EA-F77937CF0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A34D1-00EE-4BF6-B318-02451351E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213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7499-F81C-E150-9C91-20AA670F9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B3A1B-BE5C-C2BF-0298-43E466B64D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27EB9-C883-F337-D44F-F197F62D7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0C0844-7F33-6426-6051-ED9ECBF67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C622F-C28D-7AF4-3591-B920543CF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92468-FDC2-47FF-6BAC-0F9E195DF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36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2FEF2-1C8C-5BEF-5E64-52026E2D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39752-6AC1-47D8-60B2-AAC769411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1E5F3C-611A-6D4C-2943-F839C46AE2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0D09F-588F-0F3B-41D0-E8DC3DA6BB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DA10C2-D558-FCD5-8F7E-8F3222F29F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0742A3-082D-2156-B373-CFBDB6590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5351D4-54FB-243C-7795-DA9DDD73F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924B0D1-77D9-A5B5-BC7C-B5DC8FD5F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9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2CE00-661E-82F0-9896-4715CD41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57F4D-D8A6-EBE2-BDE4-C0873A62F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99879-D7A7-3AEF-8688-67B50C79E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BEE0EE-DC0F-AA09-7ADB-11869B48B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02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0C3B48-59F4-16E4-1792-8D14782B2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6A8E94-1990-F0A9-D45B-58E081515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44DAF-895B-B0F1-7777-F22B27CB2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717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CCA56-FC5E-6C44-1FCD-65B8C8577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D191A-6E03-031C-AD17-B349573E3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446111-8586-18A1-9270-B874FE1320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27F87D-08AD-2E4A-E0AE-7B68A4DE6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4EB0CE-D361-70BF-622F-636C80038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FB3B0F-8609-A8F8-3BFC-36AB93983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0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FFF8-D15F-FD35-FB6C-493DB6436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FC96A4-ABF9-FE4B-C9CB-2C3ACF8D05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C3F6E-BE37-3E3D-C692-FA0A0079C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D8C87-E7C7-7BCE-7BE9-3C2A5F0D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6A03D-F9DC-50C2-5527-BC6C8015E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06A715-DA7D-C3FC-5E6C-72FC5148A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5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B1B2F-90D1-E61B-D4E4-DF5BF7532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7289CC-C239-93F5-3573-EDC972EDA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31A50-690B-B011-A7F6-D8A5DEA19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56453-3689-0BD6-7B2A-37F56F8E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FAC41-9257-EE3F-1D70-B6AAD7628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93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B546CE-BF7D-39A1-A09A-B9CE33ECA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5033F-D0B5-0EA5-4295-456297334B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5F3F9-2FE5-8FF9-7238-15E92AF89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B7820-968F-C450-2663-8057FE4ED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36D083-DEB4-1B94-755C-F2C794822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20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FB1F60-BC82-82FE-9F82-A562FFAB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D7519-2774-5AC8-2F43-AE10C7B80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AC111C-2BD8-8FF5-257E-E661B1075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608A1-EDAD-47D5-A323-70AF0BC5295A}" type="datetimeFigureOut">
              <a:rPr lang="en-US" smtClean="0"/>
              <a:t>12/8/2023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36726-C6B2-A34A-4783-F72B0E33D9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0462A-71AE-1689-D1C1-7B2D552301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6E054-AFB6-4C21-82A2-B0F95A7ED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68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22196-98AB-0846-028C-E1E4F20DC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119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Corporate Foreign Tax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E13F7-D20C-64EA-07D4-2218C844C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143" y="1253330"/>
            <a:ext cx="8049932" cy="5234555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foreign tax credit for C Corporations in the United States is designed to alleviate the double taxation of income earned abroad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credit helps to prevent double taxation of the same income by both the U.S. and the foreign country.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Without it, a corporation might have to pay taxes on the same income to both the U.S. government and the foreign government.</a:t>
            </a:r>
          </a:p>
          <a:p>
            <a:pPr algn="l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on-refundable tax credit for income taxes paid to a foreign government as a result of foreign income tax withholdings.</a:t>
            </a:r>
          </a:p>
          <a:p>
            <a:pPr algn="l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Keep US companies competitive 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16CB4C-CD3F-DBA8-B456-FD9BD3385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2075" y="1420066"/>
            <a:ext cx="3372594" cy="3822274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3AA2EED1-B476-AFBE-923B-8782CF95B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9EFBA28-EBB1-7FD4-9232-A5117ACF2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1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A286C-97A4-6AD2-35D3-004D79EBC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Eligibility and Option for Credit or Deduction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B64F4-E7A4-FB2E-17FF-E703F6B2C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632" y="1690688"/>
            <a:ext cx="9097544" cy="4351338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Annually, a corporation may opt for either a credit or a deduction for foreign taxes.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If a corporation elects to use the foreign tax credit in any tax year, it cannot claim any part of the foreign taxes as a deduction in that year or any subsequent years.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Any unused credit: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Carried back 1 year (amend and get a refund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Carry forward 10 years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78727E21-EDD4-10E9-E1B3-4C730D52F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3387411-83EA-852E-6F74-E0D8DAFAC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53C5A1-2851-B031-6DB5-36510FCDD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6021" y="2158751"/>
            <a:ext cx="2280570" cy="243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502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162D1-19D3-D736-45FE-4A95EB93E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222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Computation of Foreign Tax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3DC07E-D976-2917-86CA-F9EB5CBE8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63" y="1143733"/>
            <a:ext cx="11731397" cy="4798924"/>
          </a:xfrm>
        </p:spPr>
        <p:txBody>
          <a:bodyPr>
            <a:normAutofit lnSpcReduction="1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effectLst/>
                <a:latin typeface="Söhne"/>
              </a:rPr>
              <a:t>Step 1: Determine Qualified Foreign Taxes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 taxes paid or accrued during the tax year in the foreign country (given)</a:t>
            </a:r>
          </a:p>
          <a:p>
            <a:r>
              <a:rPr lang="en-US" b="1" i="0" dirty="0">
                <a:effectLst/>
                <a:latin typeface="Söhne"/>
              </a:rPr>
              <a:t>Step 2: </a:t>
            </a:r>
            <a:r>
              <a:rPr lang="en-US" b="1" dirty="0">
                <a:latin typeface="Söhne"/>
              </a:rPr>
              <a:t>Calculate</a:t>
            </a:r>
            <a:r>
              <a:rPr lang="en-US" b="1" i="0" dirty="0">
                <a:effectLst/>
                <a:latin typeface="Söhne"/>
              </a:rPr>
              <a:t> the Foreign Tax Credit </a:t>
            </a:r>
            <a:r>
              <a:rPr lang="en-US" b="1" i="0" dirty="0">
                <a:effectLst/>
                <a:highlight>
                  <a:srgbClr val="FFFF00"/>
                </a:highlight>
                <a:latin typeface="Söhne"/>
              </a:rPr>
              <a:t>Limitation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: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2a-  WTI X 21% = US Tax Liability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2b- FI/WTI = ratio of foreign income to world wide income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2c- 2a x 2a = foreign tax credit limitation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Lower of step 1 and step 2a</a:t>
            </a:r>
          </a:p>
          <a:p>
            <a:pPr marL="457200" lvl="1" indent="0">
              <a:buNone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457200" lvl="1" indent="0">
              <a:buNone/>
            </a:pPr>
            <a:endParaRPr lang="en-US" dirty="0">
              <a:solidFill>
                <a:srgbClr val="374151"/>
              </a:solidFill>
              <a:latin typeface="Söhne"/>
            </a:endParaRPr>
          </a:p>
          <a:p>
            <a:r>
              <a:rPr lang="en-US" dirty="0"/>
              <a:t>Worldwide Taxable Income (WTI) = Total taxable income</a:t>
            </a:r>
          </a:p>
          <a:p>
            <a:r>
              <a:rPr lang="en-US" dirty="0"/>
              <a:t>Foreign Income = income generated in the foreign country</a:t>
            </a:r>
          </a:p>
          <a:p>
            <a:pPr marL="457200" lvl="1" indent="0">
              <a:buNone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marL="0" indent="0" algn="l">
              <a:buNone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958E051-A3E2-0C92-F7F7-9ADC42533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3877EB5E-9123-9052-134D-02104DA72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D76AC2-AB07-D97A-1C1A-3593A1A02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346" y="2007038"/>
            <a:ext cx="3051291" cy="284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9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C2B93-FCEF-F54B-AE2C-334DB4C4E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11" y="-195106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Example Corporate Foreign Tax Credit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1B7AAF-92CC-BACA-82CC-33EEE764DE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2" y="773778"/>
            <a:ext cx="12028868" cy="5553154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GreenTech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Inc.," a domestic corporation, which has a total worldwide taxable income of $30 million for the year. This amount includes $10 million of income earned from foreign sources. During the year,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GreenTech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Inc. paid $3 million in qualified foreign taxes. We'll assume that the U.S. corporate income tax rate remains at 21 percent.</a:t>
            </a:r>
          </a:p>
          <a:p>
            <a:pPr algn="l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Solution: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algn="l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Step 1 (Qualified Foreign Taxes):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Paid $3 million in qualified foreign taxes.</a:t>
            </a:r>
          </a:p>
          <a:p>
            <a:pPr algn="l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Step 2 (Foreign Tax Credit Limitation):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U.S. tax liability on the total worldwide income: $30 million × 21% = $6.3 million.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Ratio of foreign source income to total taxable income: $10 million / $30 million = 33.33%.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calculate the foreign tax credit limitation: $6.3 million × 33.33% = $2.1 million.</a:t>
            </a:r>
          </a:p>
          <a:p>
            <a:pPr algn="l"/>
            <a:r>
              <a:rPr lang="en-US" b="1" i="0" dirty="0">
                <a:solidFill>
                  <a:srgbClr val="374151"/>
                </a:solidFill>
                <a:effectLst/>
                <a:latin typeface="Söhne"/>
              </a:rPr>
              <a:t>Step 3 (Lesser of Steps 1 and 2):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foreign tax credit for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GreenTech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Inc. is the lesser of the qualified foreign taxes paid ($3 million) and the foreign tax credit limitation ($2.1 million). Therefore, the foreign tax credit is $2.1 million.</a:t>
            </a:r>
          </a:p>
          <a:p>
            <a:pPr algn="l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 this scenario, </a:t>
            </a:r>
            <a:r>
              <a:rPr lang="en-US" b="0" i="0" dirty="0" err="1">
                <a:solidFill>
                  <a:srgbClr val="374151"/>
                </a:solidFill>
                <a:effectLst/>
                <a:latin typeface="Söhne"/>
              </a:rPr>
              <a:t>GreenTech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Inc. can carry its excess unused credits forward or backward as per the tax regulations (in this case, $3 million - $2.1 million = $900,000 can be carried back one year and forward ten years).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4CD40BCB-28BD-F0EA-C868-F4463CF47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8719" y="6231265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4F5E6E2B-EEE0-9D91-5B4B-E2C6C8FA1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64" y="6270199"/>
            <a:ext cx="2998817" cy="4820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5A2C1C-009F-0924-46A2-E5B5A48FE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0581" y="1751840"/>
            <a:ext cx="1760249" cy="1798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6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571</Words>
  <Application>Microsoft Office PowerPoint</Application>
  <PresentationFormat>Widescreen</PresentationFormat>
  <Paragraphs>38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Corporate Foreign Tax Credit</vt:lpstr>
      <vt:lpstr>Eligibility and Option for Credit or Deduction</vt:lpstr>
      <vt:lpstr>Computation of Foreign Tax Credit</vt:lpstr>
      <vt:lpstr>Example Corporate Foreign Tax Credit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2023-12-02T00:19:00Z</dcterms:created>
  <dcterms:modified xsi:type="dcterms:W3CDTF">2023-12-08T11:25:58Z</dcterms:modified>
</cp:coreProperties>
</file>